
<file path=[Content_Types].xml><?xml version="1.0" encoding="utf-8"?>
<Types xmlns="http://schemas.openxmlformats.org/package/2006/content-types">
  <Override PartName="/ppt/slideMasters/slideMaster3.xml" ContentType="application/vnd.openxmlformats-officedocument.presentationml.slideMaster+xml"/>
  <Override PartName="/ppt/slides/slide47.xml" ContentType="application/vnd.openxmlformats-officedocument.presentationml.slide+xml"/>
  <Override PartName="/ppt/slides/slide58.xml" ContentType="application/vnd.openxmlformats-officedocument.presentationml.slide+xml"/>
  <Override PartName="/ppt/slides/slide94.xml" ContentType="application/vnd.openxmlformats-officedocument.presentationml.slide+xml"/>
  <Override PartName="/ppt/slides/slide142.xml" ContentType="application/vnd.openxmlformats-officedocument.presentationml.slide+xml"/>
  <Override PartName="/ppt/slideLayouts/slideLayout57.xml" ContentType="application/vnd.openxmlformats-officedocument.presentationml.slideLayout+xml"/>
  <Override PartName="/ppt/theme/theme5.xml" ContentType="application/vnd.openxmlformats-officedocument.theme+xml"/>
  <Override PartName="/ppt/notesSlides/notesSlide2.xml" ContentType="application/vnd.openxmlformats-officedocument.presentationml.notesSlide+xml"/>
  <Override PartName="/ppt/tags/tag8.xml" ContentType="application/vnd.openxmlformats-officedocument.presentationml.tags+xml"/>
  <Override PartName="/ppt/slides/slide36.xml" ContentType="application/vnd.openxmlformats-officedocument.presentationml.slide+xml"/>
  <Override PartName="/ppt/slides/slide83.xml" ContentType="application/vnd.openxmlformats-officedocument.presentationml.slide+xml"/>
  <Override PartName="/ppt/slides/slide120.xml" ContentType="application/vnd.openxmlformats-officedocument.presentationml.slide+xml"/>
  <Override PartName="/ppt/slides/slide131.xml" ContentType="application/vnd.openxmlformats-officedocument.presentationml.slide+xml"/>
  <Override PartName="/ppt/slideLayouts/slideLayout46.xml" ContentType="application/vnd.openxmlformats-officedocument.presentationml.slideLayout+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slideLayouts/slideLayout35.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Layouts/slideLayout60.xml" ContentType="application/vnd.openxmlformats-officedocument.presentationml.slideLayout+xml"/>
  <Override PartName="/ppt/theme/themeOverride1.xml" ContentType="application/vnd.openxmlformats-officedocument.themeOverride+xml"/>
  <Override PartName="/ppt/notesSlides/notesSlide16.xml" ContentType="application/vnd.openxmlformats-officedocument.presentationml.notesSlide+xml"/>
  <Override PartName="/ppt/notesSlides/notesSlide63.xml" ContentType="application/vnd.openxmlformats-officedocument.presentationml.notesSlide+xml"/>
  <Override PartName="/ppt/tableStyles.xml" ContentType="application/vnd.openxmlformats-officedocument.presentationml.tableStyles+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slides/slide147.xml" ContentType="application/vnd.openxmlformats-officedocument.presentationml.slide+xml"/>
  <Override PartName="/ppt/notesSlides/notesSlide30.xml" ContentType="application/vnd.openxmlformats-officedocument.presentationml.notesSlide+xml"/>
  <Override PartName="/ppt/slides/slide99.xml" ContentType="application/vnd.openxmlformats-officedocument.presentationml.slide+xml"/>
  <Override PartName="/ppt/slides/slide136.xml" ContentType="application/vnd.openxmlformats-officedocument.presentationml.slide+xml"/>
  <Override PartName="/ppt/notesSlides/notesSlide7.xml" ContentType="application/vnd.openxmlformats-officedocument.presentationml.notesSlide+xml"/>
  <Override PartName="/ppt/slides/slide77.xml" ContentType="application/vnd.openxmlformats-officedocument.presentationml.slide+xml"/>
  <Override PartName="/ppt/slides/slide88.xml" ContentType="application/vnd.openxmlformats-officedocument.presentationml.slide+xml"/>
  <Override PartName="/ppt/slides/slide125.xml" ContentType="application/vnd.openxmlformats-officedocument.presentationml.slide+xml"/>
  <Override PartName="/ppt/slides/slide5.xml" ContentType="application/vnd.openxmlformats-officedocument.presentationml.slide+xml"/>
  <Override PartName="/ppt/slides/slide19.xml" ContentType="application/vnd.openxmlformats-officedocument.presentationml.slide+xml"/>
  <Override PartName="/ppt/slides/slide66.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Default Extension="png" ContentType="image/png"/>
  <Override PartName="/ppt/notesSlides/notesSlide68.xml" ContentType="application/vnd.openxmlformats-officedocument.presentationml.notesSlide+xml"/>
  <Override PartName="/ppt/slides/slide55.xml" ContentType="application/vnd.openxmlformats-officedocument.presentationml.slide+xml"/>
  <Override PartName="/ppt/slideLayouts/slideLayout18.xml" ContentType="application/vnd.openxmlformats-officedocument.presentationml.slideLayout+xml"/>
  <Override PartName="/ppt/theme/theme2.xml" ContentType="application/vnd.openxmlformats-officedocument.theme+xml"/>
  <Override PartName="/ppt/tags/tag5.xml" ContentType="application/vnd.openxmlformats-officedocument.presentationml.tags+xml"/>
  <Override PartName="/ppt/notesSlides/notesSlide57.xml" ContentType="application/vnd.openxmlformats-officedocument.presentationml.notesSlide+xml"/>
  <Override PartName="/ppt/slides/slide33.xml" ContentType="application/vnd.openxmlformats-officedocument.presentationml.slide+xml"/>
  <Override PartName="/ppt/slides/slide44.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Layouts/slideLayout43.xml" ContentType="application/vnd.openxmlformats-officedocument.presentationml.slideLayout+xml"/>
  <Override PartName="/ppt/slideLayouts/slideLayout54.xml" ContentType="application/vnd.openxmlformats-officedocument.presentationml.slideLayout+xml"/>
  <Default Extension="emf" ContentType="image/x-emf"/>
  <Override PartName="/ppt/notesSlides/notesSlide46.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Layouts/slideLayout32.xml" ContentType="application/vnd.openxmlformats-officedocument.presentationml.slideLayout+xml"/>
  <Override PartName="/ppt/notesSlides/notesSlide24.xml" ContentType="application/vnd.openxmlformats-officedocument.presentationml.notesSlide+xml"/>
  <Override PartName="/ppt/notesSlides/notesSlide35.xml" ContentType="application/vnd.openxmlformats-officedocument.presentationml.notesSlide+xml"/>
  <Override PartName="/ppt/notesSlides/notesSlide71.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Layouts/slideLayout21.xml" ContentType="application/vnd.openxmlformats-officedocument.presentationml.slideLayout+xml"/>
  <Override PartName="/ppt/notesSlides/notesSlide13.xml" ContentType="application/vnd.openxmlformats-officedocument.presentationml.notesSlide+xml"/>
  <Override PartName="/ppt/notesSlides/notesSlide60.xml" ContentType="application/vnd.openxmlformats-officedocument.presentationml.notesSlide+xml"/>
  <Override PartName="/ppt/slides/slide119.xml" ContentType="application/vnd.openxmlformats-officedocument.presentationml.slide+xml"/>
  <Override PartName="/ppt/slideLayouts/slideLayout10.xml" ContentType="application/vnd.openxmlformats-officedocument.presentationml.slideLayout+xml"/>
  <Override PartName="/ppt/slides/slide108.xml" ContentType="application/vnd.openxmlformats-officedocument.presentationml.slide+xml"/>
  <Override PartName="/ppt/tags/tag13.xml" ContentType="application/vnd.openxmlformats-officedocument.presentationml.tags+xml"/>
  <Override PartName="/ppt/slideMasters/slideMaster5.xml" ContentType="application/vnd.openxmlformats-officedocument.presentationml.slideMaster+xml"/>
  <Override PartName="/ppt/slides/slide49.xml" ContentType="application/vnd.openxmlformats-officedocument.presentationml.slide+xml"/>
  <Override PartName="/ppt/slides/slide96.xml" ContentType="application/vnd.openxmlformats-officedocument.presentationml.slide+xml"/>
  <Override PartName="/ppt/slides/slide144.xml" ContentType="application/vnd.openxmlformats-officedocument.presentationml.slide+xml"/>
  <Override PartName="/ppt/slideLayouts/slideLayout59.xml" ContentType="application/vnd.openxmlformats-officedocument.presentationml.slideLayout+xml"/>
  <Override PartName="/ppt/theme/theme7.xml" ContentType="application/vnd.openxmlformats-officedocument.theme+xml"/>
  <Override PartName="/ppt/notesSlides/notesSlide4.xml" ContentType="application/vnd.openxmlformats-officedocument.presentationml.notesSlide+xml"/>
  <Override PartName="/ppt/slides/slide38.xml" ContentType="application/vnd.openxmlformats-officedocument.presentationml.slide+xml"/>
  <Override PartName="/ppt/slides/slide85.xml" ContentType="application/vnd.openxmlformats-officedocument.presentationml.slide+xml"/>
  <Override PartName="/ppt/slides/slide122.xml" ContentType="application/vnd.openxmlformats-officedocument.presentationml.slide+xml"/>
  <Override PartName="/ppt/slides/slide133.xml" ContentType="application/vnd.openxmlformats-officedocument.presentationml.slide+xml"/>
  <Override PartName="/ppt/slideLayouts/slideLayout48.xml" ContentType="application/vnd.openxmlformats-officedocument.presentationml.slideLayout+xml"/>
  <Override PartName="/ppt/slides/slide27.xml" ContentType="application/vnd.openxmlformats-officedocument.presentationml.slide+xml"/>
  <Override PartName="/ppt/slides/slide74.xml" ContentType="application/vnd.openxmlformats-officedocument.presentationml.slide+xml"/>
  <Override PartName="/ppt/slides/slide111.xml" ContentType="application/vnd.openxmlformats-officedocument.presentationml.slide+xml"/>
  <Override PartName="/ppt/slideLayouts/slideLayout4.xml" ContentType="application/vnd.openxmlformats-officedocument.presentationml.slideLayout+xml"/>
  <Override PartName="/ppt/slideLayouts/slideLayout37.xml" ContentType="application/vnd.openxmlformats-officedocument.presentationml.slideLayout+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100.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Default Extension="wmf" ContentType="image/x-wmf"/>
  <Override PartName="/ppt/tags/tag2.xml" ContentType="application/vnd.openxmlformats-officedocument.presentationml.tags+xml"/>
  <Override PartName="/ppt/notesSlides/notesSlide18.xml" ContentType="application/vnd.openxmlformats-officedocument.presentationml.notesSlide+xml"/>
  <Override PartName="/ppt/notesSlides/notesSlide65.xml" ContentType="application/vnd.openxmlformats-officedocument.presentationml.notesSlide+xml"/>
  <Override PartName="/ppt/slides/slide41.xml" ContentType="application/vnd.openxmlformats-officedocument.presentationml.slide+xml"/>
  <Override PartName="/ppt/slideLayouts/slideLayout51.xml" ContentType="application/vnd.openxmlformats-officedocument.presentationml.slideLayout+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slides/slide30.xml" ContentType="application/vnd.openxmlformats-officedocument.presentationml.slide+xml"/>
  <Override PartName="/ppt/slides/slide149.xml" ContentType="application/vnd.openxmlformats-officedocument.presentationml.slide+xml"/>
  <Override PartName="/ppt/slideLayouts/slideLayout40.xml" ContentType="application/vnd.openxmlformats-officedocument.presentationml.slideLayout+xml"/>
  <Override PartName="/ppt/notesSlides/notesSlide32.xml" ContentType="application/vnd.openxmlformats-officedocument.presentationml.notesSlide+xml"/>
  <Override PartName="/ppt/slides/slide138.xml" ContentType="application/vnd.openxmlformats-officedocument.presentationml.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slides/slide79.xml" ContentType="application/vnd.openxmlformats-officedocument.presentationml.slide+xml"/>
  <Override PartName="/ppt/slides/slide127.xml" ContentType="application/vnd.openxmlformats-officedocument.presentationml.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s/slide116.xml" ContentType="application/vnd.openxmlformats-officedocument.presentationml.slide+xml"/>
  <Override PartName="/ppt/slides/slide134.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charts/chart1.xml" ContentType="application/vnd.openxmlformats-officedocument.drawingml.chart+xml"/>
  <Override PartName="/ppt/tags/tag10.xml" ContentType="application/vnd.openxmlformats-officedocument.presentationml.tags+xml"/>
  <Override PartName="/ppt/slideMasters/slideMaster2.xml" ContentType="application/vnd.openxmlformats-officedocument.presentationml.slideMaster+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slides/slide123.xml" ContentType="application/vnd.openxmlformats-officedocument.presentationml.slide+xml"/>
  <Override PartName="/ppt/slides/slide141.xml" ContentType="application/vnd.openxmlformats-officedocument.presentationml.slide+xml"/>
  <Override PartName="/ppt/slideLayouts/slideLayout3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notesSlides/notesSlide1.xml" ContentType="application/vnd.openxmlformats-officedocument.presentationml.notesSlide+xml"/>
  <Override PartName="/ppt/tags/tag7.xml" ContentType="application/vnd.openxmlformats-officedocument.presentationml.tags+xml"/>
  <Override PartName="/ppt/notesSlides/notesSlide59.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s/slide130.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Layouts/slideLayout45.xml" ContentType="application/vnd.openxmlformats-officedocument.presentationml.slideLayout+xml"/>
  <Override PartName="/ppt/slideLayouts/slideLayout56.xml" ContentType="application/vnd.openxmlformats-officedocument.presentationml.slideLayout+xml"/>
  <Override PartName="/ppt/drawings/drawing1.xml" ContentType="application/vnd.openxmlformats-officedocument.drawingml.chartshapes+xml"/>
  <Override PartName="/ppt/notesSlides/notesSlide19.xml" ContentType="application/vnd.openxmlformats-officedocument.presentationml.notesSlide+xml"/>
  <Override PartName="/ppt/notesSlides/notesSlide48.xml" ContentType="application/vnd.openxmlformats-officedocument.presentationml.notesSlide+xml"/>
  <Override PartName="/ppt/notesSlides/notesSlide66.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Override PartName="/ppt/slideLayouts/slideLayout16.xml" ContentType="application/vnd.openxmlformats-officedocument.presentationml.slideLayout+xml"/>
  <Default Extension="jpeg" ContentType="image/jpeg"/>
  <Override PartName="/ppt/slideLayouts/slideLayout34.xml" ContentType="application/vnd.openxmlformats-officedocument.presentationml.slideLayout+xml"/>
  <Override PartName="/ppt/tags/tag3.xml" ContentType="application/vnd.openxmlformats-officedocument.presentationml.tags+xml"/>
  <Override PartName="/ppt/notesSlides/notesSlide37.xml" ContentType="application/vnd.openxmlformats-officedocument.presentationml.notesSlide+xml"/>
  <Override PartName="/ppt/notesSlides/notesSlide55.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slideLayouts/slideLayout41.xml" ContentType="application/vnd.openxmlformats-officedocument.presentationml.slideLayout+xml"/>
  <Override PartName="/ppt/slideLayouts/slideLayout52.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44.xml" ContentType="application/vnd.openxmlformats-officedocument.presentationml.notesSlide+xml"/>
  <Override PartName="/ppt/notesSlides/notesSlide62.xml" ContentType="application/vnd.openxmlformats-officedocument.presentationml.notes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30.xml" ContentType="application/vnd.openxmlformats-officedocument.presentationml.slideLayout+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51.xml" ContentType="application/vnd.openxmlformats-officedocument.presentationml.notesSlide+xml"/>
  <Override PartName="/ppt/slides/slide139.xml" ContentType="application/vnd.openxmlformats-officedocument.presentationml.slide+xml"/>
  <Override PartName="/ppt/notesSlides/notesSlide11.xml" ContentType="application/vnd.openxmlformats-officedocument.presentationml.notesSlide+xml"/>
  <Override PartName="/ppt/notesSlides/notesSlide40.xml" ContentType="application/vnd.openxmlformats-officedocument.presentationml.notesSlide+xml"/>
  <Override PartName="/ppt/slides/slide98.xml" ContentType="application/vnd.openxmlformats-officedocument.presentationml.slide+xml"/>
  <Override PartName="/ppt/slides/slide117.xml" ContentType="application/vnd.openxmlformats-officedocument.presentationml.slide+xml"/>
  <Override PartName="/ppt/slides/slide128.xml" ContentType="application/vnd.openxmlformats-officedocument.presentationml.slide+xml"/>
  <Override PartName="/ppt/slides/slide146.xml" ContentType="application/vnd.openxmlformats-officedocument.presentationml.slide+xml"/>
  <Override PartName="/ppt/notesSlides/notesSlide6.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slides/slide106.xml" ContentType="application/vnd.openxmlformats-officedocument.presentationml.slide+xml"/>
  <Override PartName="/ppt/slides/slide124.xml" ContentType="application/vnd.openxmlformats-officedocument.presentationml.slide+xml"/>
  <Override PartName="/ppt/slides/slide135.xml" ContentType="application/vnd.openxmlformats-officedocument.presentationml.slide+xml"/>
  <Override PartName="/ppt/charts/chart2.xml" ContentType="application/vnd.openxmlformats-officedocument.drawingml.chart+xml"/>
  <Override PartName="/ppt/tags/tag11.xml" ContentType="application/vnd.openxmlformats-officedocument.presentationml.tags+xml"/>
  <Override PartName="/ppt/slides/slide29.xml" ContentType="application/vnd.openxmlformats-officedocument.presentationml.slide+xml"/>
  <Override PartName="/ppt/slides/slide76.xml" ContentType="application/vnd.openxmlformats-officedocument.presentationml.slide+xml"/>
  <Override PartName="/ppt/slides/slide113.xml" ContentType="application/vnd.openxmlformats-officedocument.presentationml.slide+xml"/>
  <Override PartName="/ppt/slideLayouts/slideLayout39.xml" ContentType="application/vnd.openxmlformats-officedocument.presentationml.slideLayout+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tags/tag4.xml" ContentType="application/vnd.openxmlformats-officedocument.presentationml.tags+xml"/>
  <Override PartName="/ppt/notesSlides/notesSlide67.xml" ContentType="application/vnd.openxmlformats-officedocument.presentationml.notesSlide+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53.xml" ContentType="application/vnd.openxmlformats-officedocument.presentationml.slideLayout+xml"/>
  <Override PartName="/ppt/notesSlides/notesSlide45.xml" ContentType="application/vnd.openxmlformats-officedocument.presentationml.notesSlide+xml"/>
  <Override PartName="/ppt/notesSlides/notesSlide56.xml" ContentType="application/vnd.openxmlformats-officedocument.presentationml.notesSlide+xml"/>
  <Override PartName="/ppt/slides/slide32.xml" ContentType="application/vnd.openxmlformats-officedocument.presentationml.slide+xml"/>
  <Override PartName="/ppt/slideLayouts/slideLayout42.xml" ContentType="application/vnd.openxmlformats-officedocument.presentationml.slideLayout+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notesSlides/notesSlide23.xml" ContentType="application/vnd.openxmlformats-officedocument.presentationml.notesSlide+xml"/>
  <Override PartName="/ppt/notesSlides/notesSlide70.xml" ContentType="application/vnd.openxmlformats-officedocument.presentationml.notesSlide+xml"/>
  <Override PartName="/ppt/slides/slide129.xml" ContentType="application/vnd.openxmlformats-officedocument.presentationml.slide+xml"/>
  <Override PartName="/ppt/notesSlides/notesSlide12.xml" ContentType="application/vnd.openxmlformats-officedocument.presentationml.notesSlide+xml"/>
  <Override PartName="/ppt/slides/slide118.xml" ContentType="application/vnd.openxmlformats-officedocument.presentationml.slide+xml"/>
  <Override PartName="/ppt/tags/tag12.xml" ContentType="application/vnd.openxmlformats-officedocument.presentationml.tags+xml"/>
  <Override PartName="/ppt/slideMasters/slideMaster4.xml" ContentType="application/vnd.openxmlformats-officedocument.presentationml.slideMaster+xml"/>
  <Override PartName="/ppt/slides/slide9.xml" ContentType="application/vnd.openxmlformats-officedocument.presentationml.slide+xml"/>
  <Override PartName="/ppt/slides/slide59.xml" ContentType="application/vnd.openxmlformats-officedocument.presentationml.slide+xml"/>
  <Override PartName="/ppt/slides/slide107.xml" ContentType="application/vnd.openxmlformats-officedocument.presentationml.slide+xml"/>
  <Override PartName="/ppt/slides/slide143.xml" ContentType="application/vnd.openxmlformats-officedocument.presentationml.slide+xml"/>
  <Override PartName="/ppt/viewProps.xml" ContentType="application/vnd.openxmlformats-officedocument.presentationml.viewProps+xml"/>
  <Override PartName="/ppt/theme/theme6.xml" ContentType="application/vnd.openxmlformats-officedocument.theme+xml"/>
  <Override PartName="/ppt/tags/tag9.xml" ContentType="application/vnd.openxmlformats-officedocument.presentationml.tags+xml"/>
  <Override PartName="/ppt/slides/slide48.xml" ContentType="application/vnd.openxmlformats-officedocument.presentationml.slide+xml"/>
  <Override PartName="/ppt/slides/slide95.xml" ContentType="application/vnd.openxmlformats-officedocument.presentationml.slide+xml"/>
  <Override PartName="/ppt/slides/slide132.xml" ContentType="application/vnd.openxmlformats-officedocument.presentationml.slide+xml"/>
  <Override PartName="/ppt/slideLayouts/slideLayout58.xml" ContentType="application/vnd.openxmlformats-officedocument.presentationml.slideLayout+xml"/>
  <Override PartName="/ppt/notesSlides/notesSlide3.xml" ContentType="application/vnd.openxmlformats-officedocument.presentationml.notesSlide+xml"/>
  <Default Extension="bin" ContentType="application/vnd.openxmlformats-officedocument.oleObject"/>
  <Override PartName="/ppt/slides/slide26.xml" ContentType="application/vnd.openxmlformats-officedocument.presentationml.slide+xml"/>
  <Override PartName="/ppt/slides/slide37.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presProps.xml" ContentType="application/vnd.openxmlformats-officedocument.presentationml.presProps+xml"/>
  <Override PartName="/ppt/slideLayouts/slideLayout36.xml" ContentType="application/vnd.openxmlformats-officedocument.presentationml.slideLayout+xml"/>
  <Override PartName="/ppt/slideLayouts/slideLayout47.xml" ContentType="application/vnd.openxmlformats-officedocument.presentationml.slideLayout+xml"/>
  <Override PartName="/ppt/notesSlides/notesSlide3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62.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64.xml" ContentType="application/vnd.openxmlformats-officedocument.presentationml.notesSlide+xml"/>
  <Override PartName="/ppt/slides/slide51.xml" ContentType="application/vnd.openxmlformats-officedocument.presentationml.slide+xml"/>
  <Override PartName="/ppt/slideLayouts/slideLayout14.xml" ContentType="application/vnd.openxmlformats-officedocument.presentationml.slideLayout+xml"/>
  <Override PartName="/ppt/slideLayouts/slideLayout61.xml" ContentType="application/vnd.openxmlformats-officedocument.presentationml.slideLayout+xml"/>
  <Override PartName="/ppt/theme/themeOverride2.xml" ContentType="application/vnd.openxmlformats-officedocument.themeOverride+xml"/>
  <Override PartName="/ppt/tags/tag1.xml" ContentType="application/vnd.openxmlformats-officedocument.presentationml.tags+xml"/>
  <Override PartName="/ppt/notesSlides/notesSlide53.xml" ContentType="application/vnd.openxmlformats-officedocument.presentationml.notesSlide+xml"/>
  <Override PartName="/ppt/slides/slide40.xml" ContentType="application/vnd.openxmlformats-officedocument.presentationml.slide+xml"/>
  <Override PartName="/ppt/slideLayouts/slideLayout50.xml" ContentType="application/vnd.openxmlformats-officedocument.presentationml.slideLayout+xml"/>
  <Override PartName="/ppt/notesSlides/notesSlide42.xml" ContentType="application/vnd.openxmlformats-officedocument.presentationml.notesSlide+xml"/>
  <Override PartName="/ppt/slides/slide148.xml" ContentType="application/vnd.openxmlformats-officedocument.presentationml.slide+xml"/>
  <Override PartName="/ppt/notesSlides/notesSlide8.xml" ContentType="application/vnd.openxmlformats-officedocument.presentationml.notesSlide+xml"/>
  <Default Extension="vml" ContentType="application/vnd.openxmlformats-officedocument.vmlDrawing"/>
  <Override PartName="/ppt/notesSlides/notesSlide20.xml" ContentType="application/vnd.openxmlformats-officedocument.presentationml.notesSlide+xml"/>
  <Override PartName="/ppt/notesSlides/notesSlide31.xml" ContentType="application/vnd.openxmlformats-officedocument.presentationml.notesSlide+xml"/>
  <Override PartName="/ppt/slides/slide89.xml" ContentType="application/vnd.openxmlformats-officedocument.presentationml.slide+xml"/>
  <Override PartName="/ppt/slides/slide126.xml" ContentType="application/vnd.openxmlformats-officedocument.presentationml.slide+xml"/>
  <Override PartName="/ppt/slides/slide137.xml" ContentType="application/vnd.openxmlformats-officedocument.presentationml.slide+xml"/>
  <Override PartName="/ppt/slides/slide78.xml" ContentType="application/vnd.openxmlformats-officedocument.presentationml.slide+xml"/>
  <Override PartName="/ppt/slides/slide115.xml" ContentType="application/vnd.openxmlformats-officedocument.presentationml.slide+xml"/>
  <Override PartName="/ppt/handoutMasters/handoutMaster1.xml" ContentType="application/vnd.openxmlformats-officedocument.presentationml.handoutMaster+xml"/>
  <Override PartName="/docProps/core.xml" ContentType="application/vnd.openxmlformats-package.core-properties+xml"/>
  <Override PartName="/ppt/slides/slide6.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104.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tags/tag6.xml" ContentType="application/vnd.openxmlformats-officedocument.presentationml.tags+xml"/>
  <Override PartName="/ppt/notesSlides/notesSlide69.xml" ContentType="application/vnd.openxmlformats-officedocument.presentationml.notesSlide+xml"/>
  <Override PartName="/ppt/slideMasters/slideMaster1.xml" ContentType="application/vnd.openxmlformats-officedocument.presentationml.slideMaster+xml"/>
  <Override PartName="/ppt/slides/slide45.xml" ContentType="application/vnd.openxmlformats-officedocument.presentationml.slide+xml"/>
  <Override PartName="/ppt/slides/slide92.xml" ContentType="application/vnd.openxmlformats-officedocument.presentationml.slide+xml"/>
  <Override PartName="/ppt/slides/slide140.xml" ContentType="application/vnd.openxmlformats-officedocument.presentationml.slide+xml"/>
  <Override PartName="/ppt/theme/theme3.xml" ContentType="application/vnd.openxmlformats-officedocument.theme+xml"/>
  <Override PartName="/ppt/slideLayouts/slideLayout55.xml" ContentType="application/vnd.openxmlformats-officedocument.presentationml.slideLayout+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slides/slide34.xml" ContentType="application/vnd.openxmlformats-officedocument.presentationml.slide+xml"/>
  <Override PartName="/ppt/slides/slide81.xml" ContentType="application/vnd.openxmlformats-officedocument.presentationml.slide+xml"/>
  <Override PartName="/ppt/slideLayouts/slideLayout44.xml" ContentType="application/vnd.openxmlformats-officedocument.presentationml.slideLayout+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70.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notesSlides/notesSlide25.xml" ContentType="application/vnd.openxmlformats-officedocument.presentationml.notesSlide+xml"/>
  <Override PartName="/ppt/notesSlides/notesSlide72.xml" ContentType="application/vnd.openxmlformats-officedocument.presentationml.notesSlide+xml"/>
  <Override PartName="/ppt/slides/slide12.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61.xml" ContentType="application/vnd.openxmlformats-officedocument.presentationml.notesSlide+xml"/>
  <Override PartName="/ppt/notesSlides/notesSlide50.xml" ContentType="application/vnd.openxmlformats-officedocument.presentationml.notesSlide+xml"/>
  <Override PartName="/ppt/tags/tag14.xml" ContentType="application/vnd.openxmlformats-officedocument.presentationml.tags+xml"/>
  <Override PartName="/ppt/slides/slide109.xml" ContentType="application/vnd.openxmlformats-officedocument.presentationml.slide+xml"/>
  <Override PartName="/ppt/slides/slide145.xml" ContentType="application/vnd.openxmlformats-officedocument.presentationml.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96" r:id="rId2"/>
    <p:sldMasterId id="2147483784" r:id="rId3"/>
    <p:sldMasterId id="2147483711" r:id="rId4"/>
    <p:sldMasterId id="2147483771" r:id="rId5"/>
  </p:sldMasterIdLst>
  <p:notesMasterIdLst>
    <p:notesMasterId r:id="rId155"/>
  </p:notesMasterIdLst>
  <p:handoutMasterIdLst>
    <p:handoutMasterId r:id="rId156"/>
  </p:handoutMasterIdLst>
  <p:sldIdLst>
    <p:sldId id="307" r:id="rId6"/>
    <p:sldId id="257" r:id="rId7"/>
    <p:sldId id="546" r:id="rId8"/>
    <p:sldId id="543" r:id="rId9"/>
    <p:sldId id="545" r:id="rId10"/>
    <p:sldId id="544" r:id="rId11"/>
    <p:sldId id="589" r:id="rId12"/>
    <p:sldId id="500" r:id="rId13"/>
    <p:sldId id="551" r:id="rId14"/>
    <p:sldId id="549" r:id="rId15"/>
    <p:sldId id="498" r:id="rId16"/>
    <p:sldId id="547" r:id="rId17"/>
    <p:sldId id="548" r:id="rId18"/>
    <p:sldId id="552" r:id="rId19"/>
    <p:sldId id="270" r:id="rId20"/>
    <p:sldId id="271" r:id="rId21"/>
    <p:sldId id="436" r:id="rId22"/>
    <p:sldId id="427" r:id="rId23"/>
    <p:sldId id="439" r:id="rId24"/>
    <p:sldId id="428" r:id="rId25"/>
    <p:sldId id="430" r:id="rId26"/>
    <p:sldId id="431" r:id="rId27"/>
    <p:sldId id="277" r:id="rId28"/>
    <p:sldId id="278" r:id="rId29"/>
    <p:sldId id="280" r:id="rId30"/>
    <p:sldId id="446" r:id="rId31"/>
    <p:sldId id="432" r:id="rId32"/>
    <p:sldId id="433" r:id="rId33"/>
    <p:sldId id="282" r:id="rId34"/>
    <p:sldId id="442" r:id="rId35"/>
    <p:sldId id="285" r:id="rId36"/>
    <p:sldId id="286" r:id="rId37"/>
    <p:sldId id="288" r:id="rId38"/>
    <p:sldId id="518" r:id="rId39"/>
    <p:sldId id="455" r:id="rId40"/>
    <p:sldId id="454" r:id="rId41"/>
    <p:sldId id="486" r:id="rId42"/>
    <p:sldId id="487" r:id="rId43"/>
    <p:sldId id="290" r:id="rId44"/>
    <p:sldId id="456" r:id="rId45"/>
    <p:sldId id="457" r:id="rId46"/>
    <p:sldId id="458" r:id="rId47"/>
    <p:sldId id="462" r:id="rId48"/>
    <p:sldId id="473" r:id="rId49"/>
    <p:sldId id="488" r:id="rId50"/>
    <p:sldId id="291" r:id="rId51"/>
    <p:sldId id="459" r:id="rId52"/>
    <p:sldId id="460" r:id="rId53"/>
    <p:sldId id="461" r:id="rId54"/>
    <p:sldId id="490" r:id="rId55"/>
    <p:sldId id="292" r:id="rId56"/>
    <p:sldId id="463" r:id="rId57"/>
    <p:sldId id="489" r:id="rId58"/>
    <p:sldId id="293" r:id="rId59"/>
    <p:sldId id="464" r:id="rId60"/>
    <p:sldId id="465" r:id="rId61"/>
    <p:sldId id="466" r:id="rId62"/>
    <p:sldId id="294" r:id="rId63"/>
    <p:sldId id="467" r:id="rId64"/>
    <p:sldId id="468" r:id="rId65"/>
    <p:sldId id="469" r:id="rId66"/>
    <p:sldId id="470" r:id="rId67"/>
    <p:sldId id="474" r:id="rId68"/>
    <p:sldId id="475" r:id="rId69"/>
    <p:sldId id="476" r:id="rId70"/>
    <p:sldId id="492" r:id="rId71"/>
    <p:sldId id="598" r:id="rId72"/>
    <p:sldId id="295" r:id="rId73"/>
    <p:sldId id="471" r:id="rId74"/>
    <p:sldId id="472" r:id="rId75"/>
    <p:sldId id="477" r:id="rId76"/>
    <p:sldId id="493" r:id="rId77"/>
    <p:sldId id="296" r:id="rId78"/>
    <p:sldId id="297" r:id="rId79"/>
    <p:sldId id="298" r:id="rId80"/>
    <p:sldId id="478" r:id="rId81"/>
    <p:sldId id="299" r:id="rId82"/>
    <p:sldId id="300" r:id="rId83"/>
    <p:sldId id="522" r:id="rId84"/>
    <p:sldId id="597" r:id="rId85"/>
    <p:sldId id="600" r:id="rId86"/>
    <p:sldId id="601" r:id="rId87"/>
    <p:sldId id="602" r:id="rId88"/>
    <p:sldId id="603" r:id="rId89"/>
    <p:sldId id="604" r:id="rId90"/>
    <p:sldId id="605" r:id="rId91"/>
    <p:sldId id="606" r:id="rId92"/>
    <p:sldId id="607" r:id="rId93"/>
    <p:sldId id="608" r:id="rId94"/>
    <p:sldId id="609" r:id="rId95"/>
    <p:sldId id="610" r:id="rId96"/>
    <p:sldId id="611" r:id="rId97"/>
    <p:sldId id="612" r:id="rId98"/>
    <p:sldId id="613" r:id="rId99"/>
    <p:sldId id="614" r:id="rId100"/>
    <p:sldId id="615" r:id="rId101"/>
    <p:sldId id="616" r:id="rId102"/>
    <p:sldId id="617" r:id="rId103"/>
    <p:sldId id="618" r:id="rId104"/>
    <p:sldId id="619" r:id="rId105"/>
    <p:sldId id="620" r:id="rId106"/>
    <p:sldId id="621" r:id="rId107"/>
    <p:sldId id="622" r:id="rId108"/>
    <p:sldId id="623" r:id="rId109"/>
    <p:sldId id="624" r:id="rId110"/>
    <p:sldId id="625" r:id="rId111"/>
    <p:sldId id="626" r:id="rId112"/>
    <p:sldId id="627" r:id="rId113"/>
    <p:sldId id="628" r:id="rId114"/>
    <p:sldId id="629" r:id="rId115"/>
    <p:sldId id="630" r:id="rId116"/>
    <p:sldId id="631" r:id="rId117"/>
    <p:sldId id="632" r:id="rId118"/>
    <p:sldId id="633" r:id="rId119"/>
    <p:sldId id="634" r:id="rId120"/>
    <p:sldId id="635" r:id="rId121"/>
    <p:sldId id="636" r:id="rId122"/>
    <p:sldId id="637" r:id="rId123"/>
    <p:sldId id="638" r:id="rId124"/>
    <p:sldId id="639" r:id="rId125"/>
    <p:sldId id="640" r:id="rId126"/>
    <p:sldId id="641" r:id="rId127"/>
    <p:sldId id="642" r:id="rId128"/>
    <p:sldId id="643" r:id="rId129"/>
    <p:sldId id="644" r:id="rId130"/>
    <p:sldId id="645" r:id="rId131"/>
    <p:sldId id="646" r:id="rId132"/>
    <p:sldId id="647" r:id="rId133"/>
    <p:sldId id="648" r:id="rId134"/>
    <p:sldId id="649" r:id="rId135"/>
    <p:sldId id="650" r:id="rId136"/>
    <p:sldId id="651" r:id="rId137"/>
    <p:sldId id="652" r:id="rId138"/>
    <p:sldId id="653" r:id="rId139"/>
    <p:sldId id="654" r:id="rId140"/>
    <p:sldId id="655" r:id="rId141"/>
    <p:sldId id="656" r:id="rId142"/>
    <p:sldId id="657" r:id="rId143"/>
    <p:sldId id="658" r:id="rId144"/>
    <p:sldId id="659" r:id="rId145"/>
    <p:sldId id="660" r:id="rId146"/>
    <p:sldId id="661" r:id="rId147"/>
    <p:sldId id="662" r:id="rId148"/>
    <p:sldId id="301" r:id="rId149"/>
    <p:sldId id="663" r:id="rId150"/>
    <p:sldId id="664" r:id="rId151"/>
    <p:sldId id="665" r:id="rId152"/>
    <p:sldId id="666" r:id="rId153"/>
    <p:sldId id="667" r:id="rId154"/>
  </p:sldIdLst>
  <p:sldSz cx="9144000" cy="6858000" type="screen4x3"/>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2DE82"/>
    <a:srgbClr val="FFD243"/>
    <a:srgbClr val="FFE525"/>
    <a:srgbClr val="E65800"/>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84E427A-3D55-4303-BF80-6455036E1DE7}" styleName="主题样式 1 - 强调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20642" autoAdjust="0"/>
    <p:restoredTop sz="92658" autoAdjust="0"/>
  </p:normalViewPr>
  <p:slideViewPr>
    <p:cSldViewPr>
      <p:cViewPr varScale="1">
        <p:scale>
          <a:sx n="53" d="100"/>
          <a:sy n="53" d="100"/>
        </p:scale>
        <p:origin x="-804" y="-90"/>
      </p:cViewPr>
      <p:guideLst>
        <p:guide orient="horz" pos="2160"/>
        <p:guide pos="2880"/>
      </p:guideLst>
    </p:cSldViewPr>
  </p:slideViewPr>
  <p:notesTextViewPr>
    <p:cViewPr>
      <p:scale>
        <a:sx n="100" d="100"/>
        <a:sy n="100" d="100"/>
      </p:scale>
      <p:origin x="0" y="0"/>
    </p:cViewPr>
  </p:notesTextViewPr>
  <p:sorterViewPr>
    <p:cViewPr>
      <p:scale>
        <a:sx n="90" d="100"/>
        <a:sy n="90" d="100"/>
      </p:scale>
      <p:origin x="0" y="23880"/>
    </p:cViewPr>
  </p:sorterViewPr>
  <p:gridSpacing cx="73736200" cy="7373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117" Type="http://schemas.openxmlformats.org/officeDocument/2006/relationships/slide" Target="slides/slide112.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slide" Target="slides/slide84.xml"/><Relationship Id="rId112" Type="http://schemas.openxmlformats.org/officeDocument/2006/relationships/slide" Target="slides/slide107.xml"/><Relationship Id="rId133" Type="http://schemas.openxmlformats.org/officeDocument/2006/relationships/slide" Target="slides/slide128.xml"/><Relationship Id="rId138" Type="http://schemas.openxmlformats.org/officeDocument/2006/relationships/slide" Target="slides/slide133.xml"/><Relationship Id="rId154" Type="http://schemas.openxmlformats.org/officeDocument/2006/relationships/slide" Target="slides/slide149.xml"/><Relationship Id="rId159" Type="http://schemas.openxmlformats.org/officeDocument/2006/relationships/theme" Target="theme/theme1.xml"/><Relationship Id="rId16" Type="http://schemas.openxmlformats.org/officeDocument/2006/relationships/slide" Target="slides/slide11.xml"/><Relationship Id="rId107" Type="http://schemas.openxmlformats.org/officeDocument/2006/relationships/slide" Target="slides/slide102.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102" Type="http://schemas.openxmlformats.org/officeDocument/2006/relationships/slide" Target="slides/slide97.xml"/><Relationship Id="rId123" Type="http://schemas.openxmlformats.org/officeDocument/2006/relationships/slide" Target="slides/slide118.xml"/><Relationship Id="rId128" Type="http://schemas.openxmlformats.org/officeDocument/2006/relationships/slide" Target="slides/slide123.xml"/><Relationship Id="rId144" Type="http://schemas.openxmlformats.org/officeDocument/2006/relationships/slide" Target="slides/slide139.xml"/><Relationship Id="rId149" Type="http://schemas.openxmlformats.org/officeDocument/2006/relationships/slide" Target="slides/slide144.xml"/><Relationship Id="rId5" Type="http://schemas.openxmlformats.org/officeDocument/2006/relationships/slideMaster" Target="slideMasters/slideMaster5.xml"/><Relationship Id="rId90" Type="http://schemas.openxmlformats.org/officeDocument/2006/relationships/slide" Target="slides/slide85.xml"/><Relationship Id="rId95" Type="http://schemas.openxmlformats.org/officeDocument/2006/relationships/slide" Target="slides/slide90.xml"/><Relationship Id="rId160" Type="http://schemas.openxmlformats.org/officeDocument/2006/relationships/tableStyles" Target="tableStyles.xml"/><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113" Type="http://schemas.openxmlformats.org/officeDocument/2006/relationships/slide" Target="slides/slide108.xml"/><Relationship Id="rId118" Type="http://schemas.openxmlformats.org/officeDocument/2006/relationships/slide" Target="slides/slide113.xml"/><Relationship Id="rId134" Type="http://schemas.openxmlformats.org/officeDocument/2006/relationships/slide" Target="slides/slide129.xml"/><Relationship Id="rId139" Type="http://schemas.openxmlformats.org/officeDocument/2006/relationships/slide" Target="slides/slide134.xml"/><Relationship Id="rId80" Type="http://schemas.openxmlformats.org/officeDocument/2006/relationships/slide" Target="slides/slide75.xml"/><Relationship Id="rId85" Type="http://schemas.openxmlformats.org/officeDocument/2006/relationships/slide" Target="slides/slide80.xml"/><Relationship Id="rId150" Type="http://schemas.openxmlformats.org/officeDocument/2006/relationships/slide" Target="slides/slide145.xml"/><Relationship Id="rId155" Type="http://schemas.openxmlformats.org/officeDocument/2006/relationships/notesMaster" Target="notesMasters/notesMaster1.xml"/><Relationship Id="rId12" Type="http://schemas.openxmlformats.org/officeDocument/2006/relationships/slide" Target="slides/slide7.xml"/><Relationship Id="rId17" Type="http://schemas.openxmlformats.org/officeDocument/2006/relationships/slide" Target="slides/slide12.xml"/><Relationship Id="rId33" Type="http://schemas.openxmlformats.org/officeDocument/2006/relationships/slide" Target="slides/slide28.xml"/><Relationship Id="rId38" Type="http://schemas.openxmlformats.org/officeDocument/2006/relationships/slide" Target="slides/slide33.xml"/><Relationship Id="rId59" Type="http://schemas.openxmlformats.org/officeDocument/2006/relationships/slide" Target="slides/slide54.xml"/><Relationship Id="rId103" Type="http://schemas.openxmlformats.org/officeDocument/2006/relationships/slide" Target="slides/slide98.xml"/><Relationship Id="rId108" Type="http://schemas.openxmlformats.org/officeDocument/2006/relationships/slide" Target="slides/slide103.xml"/><Relationship Id="rId124" Type="http://schemas.openxmlformats.org/officeDocument/2006/relationships/slide" Target="slides/slide119.xml"/><Relationship Id="rId129" Type="http://schemas.openxmlformats.org/officeDocument/2006/relationships/slide" Target="slides/slide124.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slide" Target="slides/slide78.xml"/><Relationship Id="rId88" Type="http://schemas.openxmlformats.org/officeDocument/2006/relationships/slide" Target="slides/slide83.xml"/><Relationship Id="rId91" Type="http://schemas.openxmlformats.org/officeDocument/2006/relationships/slide" Target="slides/slide86.xml"/><Relationship Id="rId96" Type="http://schemas.openxmlformats.org/officeDocument/2006/relationships/slide" Target="slides/slide91.xml"/><Relationship Id="rId111" Type="http://schemas.openxmlformats.org/officeDocument/2006/relationships/slide" Target="slides/slide106.xml"/><Relationship Id="rId132" Type="http://schemas.openxmlformats.org/officeDocument/2006/relationships/slide" Target="slides/slide127.xml"/><Relationship Id="rId140" Type="http://schemas.openxmlformats.org/officeDocument/2006/relationships/slide" Target="slides/slide135.xml"/><Relationship Id="rId145" Type="http://schemas.openxmlformats.org/officeDocument/2006/relationships/slide" Target="slides/slide140.xml"/><Relationship Id="rId153" Type="http://schemas.openxmlformats.org/officeDocument/2006/relationships/slide" Target="slides/slide148.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6" Type="http://schemas.openxmlformats.org/officeDocument/2006/relationships/slide" Target="slides/slide101.xml"/><Relationship Id="rId114" Type="http://schemas.openxmlformats.org/officeDocument/2006/relationships/slide" Target="slides/slide109.xml"/><Relationship Id="rId119" Type="http://schemas.openxmlformats.org/officeDocument/2006/relationships/slide" Target="slides/slide114.xml"/><Relationship Id="rId127" Type="http://schemas.openxmlformats.org/officeDocument/2006/relationships/slide" Target="slides/slide12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slide" Target="slides/slide81.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slide" Target="slides/slide96.xml"/><Relationship Id="rId122" Type="http://schemas.openxmlformats.org/officeDocument/2006/relationships/slide" Target="slides/slide117.xml"/><Relationship Id="rId130" Type="http://schemas.openxmlformats.org/officeDocument/2006/relationships/slide" Target="slides/slide125.xml"/><Relationship Id="rId135" Type="http://schemas.openxmlformats.org/officeDocument/2006/relationships/slide" Target="slides/slide130.xml"/><Relationship Id="rId143" Type="http://schemas.openxmlformats.org/officeDocument/2006/relationships/slide" Target="slides/slide138.xml"/><Relationship Id="rId148" Type="http://schemas.openxmlformats.org/officeDocument/2006/relationships/slide" Target="slides/slide143.xml"/><Relationship Id="rId151" Type="http://schemas.openxmlformats.org/officeDocument/2006/relationships/slide" Target="slides/slide146.xml"/><Relationship Id="rId156" Type="http://schemas.openxmlformats.org/officeDocument/2006/relationships/handoutMaster" Target="handoutMasters/handoutMaster1.xml"/><Relationship Id="rId4" Type="http://schemas.openxmlformats.org/officeDocument/2006/relationships/slideMaster" Target="slideMasters/slideMaster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109" Type="http://schemas.openxmlformats.org/officeDocument/2006/relationships/slide" Target="slides/slide10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slide" Target="slides/slide99.xml"/><Relationship Id="rId120" Type="http://schemas.openxmlformats.org/officeDocument/2006/relationships/slide" Target="slides/slide115.xml"/><Relationship Id="rId125" Type="http://schemas.openxmlformats.org/officeDocument/2006/relationships/slide" Target="slides/slide120.xml"/><Relationship Id="rId141" Type="http://schemas.openxmlformats.org/officeDocument/2006/relationships/slide" Target="slides/slide136.xml"/><Relationship Id="rId146" Type="http://schemas.openxmlformats.org/officeDocument/2006/relationships/slide" Target="slides/slide141.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2" Type="http://schemas.openxmlformats.org/officeDocument/2006/relationships/slideMaster" Target="slideMasters/slideMaster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110" Type="http://schemas.openxmlformats.org/officeDocument/2006/relationships/slide" Target="slides/slide105.xml"/><Relationship Id="rId115" Type="http://schemas.openxmlformats.org/officeDocument/2006/relationships/slide" Target="slides/slide110.xml"/><Relationship Id="rId131" Type="http://schemas.openxmlformats.org/officeDocument/2006/relationships/slide" Target="slides/slide126.xml"/><Relationship Id="rId136" Type="http://schemas.openxmlformats.org/officeDocument/2006/relationships/slide" Target="slides/slide131.xml"/><Relationship Id="rId157" Type="http://schemas.openxmlformats.org/officeDocument/2006/relationships/presProps" Target="presProps.xml"/><Relationship Id="rId61" Type="http://schemas.openxmlformats.org/officeDocument/2006/relationships/slide" Target="slides/slide56.xml"/><Relationship Id="rId82" Type="http://schemas.openxmlformats.org/officeDocument/2006/relationships/slide" Target="slides/slide77.xml"/><Relationship Id="rId152" Type="http://schemas.openxmlformats.org/officeDocument/2006/relationships/slide" Target="slides/slide147.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slide" Target="slides/slide100.xml"/><Relationship Id="rId126" Type="http://schemas.openxmlformats.org/officeDocument/2006/relationships/slide" Target="slides/slide121.xml"/><Relationship Id="rId147" Type="http://schemas.openxmlformats.org/officeDocument/2006/relationships/slide" Target="slides/slide142.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slide" Target="slides/slide88.xml"/><Relationship Id="rId98" Type="http://schemas.openxmlformats.org/officeDocument/2006/relationships/slide" Target="slides/slide93.xml"/><Relationship Id="rId121" Type="http://schemas.openxmlformats.org/officeDocument/2006/relationships/slide" Target="slides/slide116.xml"/><Relationship Id="rId142" Type="http://schemas.openxmlformats.org/officeDocument/2006/relationships/slide" Target="slides/slide137.xml"/><Relationship Id="rId3" Type="http://schemas.openxmlformats.org/officeDocument/2006/relationships/slideMaster" Target="slideMasters/slideMaster3.xml"/><Relationship Id="rId25" Type="http://schemas.openxmlformats.org/officeDocument/2006/relationships/slide" Target="slides/slide20.xml"/><Relationship Id="rId46" Type="http://schemas.openxmlformats.org/officeDocument/2006/relationships/slide" Target="slides/slide41.xml"/><Relationship Id="rId67" Type="http://schemas.openxmlformats.org/officeDocument/2006/relationships/slide" Target="slides/slide62.xml"/><Relationship Id="rId116" Type="http://schemas.openxmlformats.org/officeDocument/2006/relationships/slide" Target="slides/slide111.xml"/><Relationship Id="rId137" Type="http://schemas.openxmlformats.org/officeDocument/2006/relationships/slide" Target="slides/slide132.xml"/><Relationship Id="rId158" Type="http://schemas.openxmlformats.org/officeDocument/2006/relationships/viewProps" Target="viewProps.xml"/></Relationships>
</file>

<file path=ppt/charts/_rels/chart1.xml.rels><?xml version="1.0" encoding="UTF-8" standalone="yes"?>
<Relationships xmlns="http://schemas.openxmlformats.org/package/2006/relationships"><Relationship Id="rId1" Type="http://schemas.openxmlformats.org/officeDocument/2006/relationships/oleObject" Target="file:///F:\2013\&#22320;&#29702;&#22269;&#24773;\PPT\&#40784;&#40784;&#21704;&#23572;&#24066;&#22369;&#24230;&#24102;&#38754;&#31215;&#27604;&#20363;.xlsx" TargetMode="External"/></Relationships>
</file>

<file path=ppt/charts/_rels/chart2.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file:///F:\&#20025;&#38451;\ppt\tj.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lang val="zh-CN"/>
  <c:style val="34"/>
  <c:chart>
    <c:title>
      <c:tx>
        <c:rich>
          <a:bodyPr/>
          <a:lstStyle/>
          <a:p>
            <a:pPr>
              <a:defRPr/>
            </a:pPr>
            <a:r>
              <a:rPr lang="zh-CN"/>
              <a:t>齐齐哈尔市坡度带面积比例（单位：</a:t>
            </a:r>
            <a:r>
              <a:rPr lang="en-US"/>
              <a:t>%</a:t>
            </a:r>
            <a:r>
              <a:rPr lang="zh-CN"/>
              <a:t>）</a:t>
            </a:r>
          </a:p>
        </c:rich>
      </c:tx>
    </c:title>
    <c:view3D>
      <c:rotX val="30"/>
      <c:perspective val="30"/>
    </c:view3D>
    <c:plotArea>
      <c:layout>
        <c:manualLayout>
          <c:layoutTarget val="inner"/>
          <c:xMode val="edge"/>
          <c:yMode val="edge"/>
          <c:x val="4.840670002754887E-2"/>
          <c:y val="0.21798696166385231"/>
          <c:w val="0.75712684703339772"/>
          <c:h val="0.78108888493935136"/>
        </c:manualLayout>
      </c:layout>
      <c:pie3DChart>
        <c:varyColors val="1"/>
        <c:ser>
          <c:idx val="0"/>
          <c:order val="0"/>
          <c:explosion val="25"/>
          <c:dLbls>
            <c:dLbl>
              <c:idx val="0"/>
              <c:layout>
                <c:manualLayout>
                  <c:x val="-0.2130226807630039"/>
                  <c:y val="-0.18490703413906526"/>
                </c:manualLayout>
              </c:layout>
              <c:showCatName val="1"/>
              <c:showPercent val="1"/>
              <c:separator>; </c:separator>
              <c:extLst>
                <c:ext xmlns:c15="http://schemas.microsoft.com/office/drawing/2012/chart" uri="{CE6537A1-D6FC-4f65-9D91-7224C49458BB}">
                  <c15:layout/>
                </c:ext>
              </c:extLst>
            </c:dLbl>
            <c:dLbl>
              <c:idx val="2"/>
              <c:layout>
                <c:manualLayout>
                  <c:x val="-1.6868618066340341E-2"/>
                  <c:y val="6.0688952038837984E-4"/>
                </c:manualLayout>
              </c:layout>
              <c:showCatName val="1"/>
              <c:showPercent val="1"/>
              <c:separator>; </c:separator>
              <c:extLst>
                <c:ext xmlns:c15="http://schemas.microsoft.com/office/drawing/2012/chart" uri="{CE6537A1-D6FC-4f65-9D91-7224C49458BB}">
                  <c15:layout/>
                </c:ext>
              </c:extLst>
            </c:dLbl>
            <c:dLbl>
              <c:idx val="3"/>
              <c:layout>
                <c:manualLayout>
                  <c:x val="-0.1449078034795824"/>
                  <c:y val="-4.4557437045289132E-2"/>
                </c:manualLayout>
              </c:layout>
              <c:showCatName val="1"/>
              <c:showPercent val="1"/>
              <c:separator>; </c:separator>
              <c:extLst>
                <c:ext xmlns:c15="http://schemas.microsoft.com/office/drawing/2012/chart" uri="{CE6537A1-D6FC-4f65-9D91-7224C49458BB}">
                  <c15:layout/>
                </c:ext>
              </c:extLst>
            </c:dLbl>
            <c:dLbl>
              <c:idx val="4"/>
              <c:layout>
                <c:manualLayout>
                  <c:x val="-0.12293351196966859"/>
                  <c:y val="-0.10998505126414526"/>
                </c:manualLayout>
              </c:layout>
              <c:showCatName val="1"/>
              <c:showPercent val="1"/>
              <c:separator>; </c:separator>
              <c:extLst>
                <c:ext xmlns:c15="http://schemas.microsoft.com/office/drawing/2012/chart" uri="{CE6537A1-D6FC-4f65-9D91-7224C49458BB}">
                  <c15:layout/>
                </c:ext>
              </c:extLst>
            </c:dLbl>
            <c:dLbl>
              <c:idx val="6"/>
              <c:layout>
                <c:manualLayout>
                  <c:x val="0.14956742863889441"/>
                  <c:y val="-9.0261284939812003E-2"/>
                </c:manualLayout>
              </c:layout>
              <c:showCatName val="1"/>
              <c:showPercent val="1"/>
              <c:separator>; </c:separator>
              <c:extLst>
                <c:ext xmlns:c15="http://schemas.microsoft.com/office/drawing/2012/chart" uri="{CE6537A1-D6FC-4f65-9D91-7224C49458BB}">
                  <c15:layout/>
                </c:ext>
              </c:extLst>
            </c:dLbl>
            <c:dLbl>
              <c:idx val="7"/>
              <c:layout>
                <c:manualLayout>
                  <c:x val="0.15685890372290603"/>
                  <c:y val="-3.4300504309045028E-2"/>
                </c:manualLayout>
              </c:layout>
              <c:showCatName val="1"/>
              <c:showPercent val="1"/>
              <c:separator>; </c:separator>
              <c:extLst>
                <c:ext xmlns:c15="http://schemas.microsoft.com/office/drawing/2012/chart" uri="{CE6537A1-D6FC-4f65-9D91-7224C49458BB}">
                  <c15:layout/>
                </c:ext>
              </c:extLst>
            </c:dLbl>
            <c:dLbl>
              <c:idx val="8"/>
              <c:layout>
                <c:manualLayout>
                  <c:x val="0.10936132983377078"/>
                  <c:y val="2.7483918963167306E-2"/>
                </c:manualLayout>
              </c:layout>
              <c:showCatName val="1"/>
              <c:showPercent val="1"/>
              <c:separator>; </c:separator>
              <c:extLst>
                <c:ext xmlns:c15="http://schemas.microsoft.com/office/drawing/2012/chart" uri="{CE6537A1-D6FC-4f65-9D91-7224C49458BB}">
                  <c15:layout/>
                </c:ext>
              </c:extLst>
            </c:dLbl>
            <c:dLbl>
              <c:idx val="9"/>
              <c:layout>
                <c:manualLayout>
                  <c:x val="6.399440554359781E-2"/>
                  <c:y val="7.3297360126552399E-2"/>
                </c:manualLayout>
              </c:layout>
              <c:showCatName val="1"/>
              <c:showPercent val="1"/>
              <c:separator>; </c:separator>
              <c:extLst>
                <c:ext xmlns:c15="http://schemas.microsoft.com/office/drawing/2012/chart" uri="{CE6537A1-D6FC-4f65-9D91-7224C49458BB}">
                  <c15:layout/>
                </c:ext>
              </c:extLst>
            </c:dLbl>
            <c:numFmt formatCode="0.00%" sourceLinked="0"/>
            <c:spPr>
              <a:noFill/>
              <a:ln>
                <a:noFill/>
              </a:ln>
              <a:effectLst/>
            </c:spPr>
            <c:showCatName val="1"/>
            <c:showPercent val="1"/>
            <c:separator>; </c:separator>
            <c:showLeaderLines val="1"/>
            <c:extLst>
              <c:ext xmlns:c15="http://schemas.microsoft.com/office/drawing/2012/chart" uri="{CE6537A1-D6FC-4f65-9D91-7224C49458BB}">
                <c15:layout/>
              </c:ext>
            </c:extLst>
          </c:dLbls>
          <c:cat>
            <c:strRef>
              <c:f>Sheet1!$E$29:$N$29</c:f>
              <c:strCache>
                <c:ptCount val="10"/>
                <c:pt idx="0">
                  <c:v>0°-2°</c:v>
                </c:pt>
                <c:pt idx="1">
                  <c:v>2°-3°</c:v>
                </c:pt>
                <c:pt idx="2">
                  <c:v>3°-5°</c:v>
                </c:pt>
                <c:pt idx="3">
                  <c:v>5°-6°</c:v>
                </c:pt>
                <c:pt idx="4">
                  <c:v>6°-8°</c:v>
                </c:pt>
                <c:pt idx="5">
                  <c:v>8°-10°</c:v>
                </c:pt>
                <c:pt idx="6">
                  <c:v>10°-15°</c:v>
                </c:pt>
                <c:pt idx="7">
                  <c:v>15°-25°</c:v>
                </c:pt>
                <c:pt idx="8">
                  <c:v>25°-35°</c:v>
                </c:pt>
                <c:pt idx="9">
                  <c:v>＞35°</c:v>
                </c:pt>
              </c:strCache>
            </c:strRef>
          </c:cat>
          <c:val>
            <c:numRef>
              <c:f>Sheet1!$E$30:$N$30</c:f>
              <c:numCache>
                <c:formatCode>0.000000_ </c:formatCode>
                <c:ptCount val="10"/>
                <c:pt idx="0">
                  <c:v>35537.60196539</c:v>
                </c:pt>
                <c:pt idx="1">
                  <c:v>2984.2846177099987</c:v>
                </c:pt>
                <c:pt idx="2">
                  <c:v>2788.7113155300176</c:v>
                </c:pt>
                <c:pt idx="3">
                  <c:v>184.36942966000004</c:v>
                </c:pt>
                <c:pt idx="4">
                  <c:v>451.60668370000002</c:v>
                </c:pt>
                <c:pt idx="5">
                  <c:v>70.641836979999979</c:v>
                </c:pt>
                <c:pt idx="6">
                  <c:v>175.97786641000027</c:v>
                </c:pt>
                <c:pt idx="7">
                  <c:v>85.295094320000004</c:v>
                </c:pt>
                <c:pt idx="8">
                  <c:v>6.7774670899999991</c:v>
                </c:pt>
                <c:pt idx="9">
                  <c:v>0.30453766000000032</c:v>
                </c:pt>
              </c:numCache>
            </c:numRef>
          </c:val>
        </c:ser>
        <c:dLbls>
          <c:showPercent val="1"/>
        </c:dLbls>
      </c:pie3DChart>
    </c:plotArea>
    <c:legend>
      <c:legendPos val="r"/>
      <c:layout>
        <c:manualLayout>
          <c:xMode val="edge"/>
          <c:yMode val="edge"/>
          <c:x val="1.1616149429447675E-2"/>
          <c:y val="0.4829696666560479"/>
          <c:w val="0.13132375116387468"/>
          <c:h val="0.49978177312312438"/>
        </c:manualLayout>
      </c:layout>
    </c:legend>
    <c:plotVisOnly val="1"/>
    <c:dispBlanksAs val="zero"/>
  </c:chart>
  <c:spPr>
    <a:ln>
      <a:noFill/>
    </a:ln>
  </c:spPr>
  <c:txPr>
    <a:bodyPr/>
    <a:lstStyle/>
    <a:p>
      <a:pPr>
        <a:defRPr>
          <a:latin typeface="微软雅黑" pitchFamily="34" charset="-122"/>
          <a:ea typeface="微软雅黑" pitchFamily="34" charset="-122"/>
        </a:defRPr>
      </a:pPr>
      <a:endParaRPr lang="zh-CN"/>
    </a:p>
  </c:txPr>
  <c:externalData r:id="rId1"/>
</c:chartSpace>
</file>

<file path=ppt/charts/chart2.xml><?xml version="1.0" encoding="utf-8"?>
<c:chartSpace xmlns:c="http://schemas.openxmlformats.org/drawingml/2006/chart" xmlns:a="http://schemas.openxmlformats.org/drawingml/2006/main" xmlns:r="http://schemas.openxmlformats.org/officeDocument/2006/relationships">
  <c:lang val="zh-CN"/>
  <c:style val="10"/>
  <c:chart>
    <c:view3D>
      <c:rotX val="30"/>
      <c:perspective val="30"/>
    </c:view3D>
    <c:plotArea>
      <c:layout>
        <c:manualLayout>
          <c:layoutTarget val="inner"/>
          <c:xMode val="edge"/>
          <c:yMode val="edge"/>
          <c:x val="2.9690069991251077E-2"/>
          <c:y val="8.5519485170195246E-3"/>
          <c:w val="0.77121850393700786"/>
          <c:h val="0.89921722750587163"/>
        </c:manualLayout>
      </c:layout>
      <c:pie3DChart>
        <c:varyColors val="1"/>
        <c:ser>
          <c:idx val="0"/>
          <c:order val="0"/>
          <c:dPt>
            <c:idx val="0"/>
            <c:spPr>
              <a:solidFill>
                <a:srgbClr val="00B050"/>
              </a:solidFill>
            </c:spPr>
          </c:dPt>
          <c:dLbls>
            <c:spPr>
              <a:noFill/>
              <a:ln>
                <a:noFill/>
              </a:ln>
              <a:effectLst/>
            </c:spPr>
            <c:showVal val="1"/>
            <c:showLeaderLines val="1"/>
            <c:extLst>
              <c:ext xmlns:c15="http://schemas.microsoft.com/office/drawing/2012/chart" uri="{CE6537A1-D6FC-4f65-9D91-7224C49458BB}">
                <c15:layout/>
              </c:ext>
            </c:extLst>
          </c:dLbls>
          <c:cat>
            <c:strRef>
              <c:f>Sheet2!$A$1:$A$7</c:f>
              <c:strCache>
                <c:ptCount val="7"/>
                <c:pt idx="0">
                  <c:v>植被覆盖</c:v>
                </c:pt>
                <c:pt idx="1">
                  <c:v>房屋建筑区</c:v>
                </c:pt>
                <c:pt idx="2">
                  <c:v>道路</c:v>
                </c:pt>
                <c:pt idx="3">
                  <c:v>构筑物</c:v>
                </c:pt>
                <c:pt idx="4">
                  <c:v>人工堆掘地</c:v>
                </c:pt>
                <c:pt idx="5">
                  <c:v>荒漠与裸露地表</c:v>
                </c:pt>
                <c:pt idx="6">
                  <c:v>水面</c:v>
                </c:pt>
              </c:strCache>
            </c:strRef>
          </c:cat>
          <c:val>
            <c:numRef>
              <c:f>Sheet2!$B$1:$B$7</c:f>
              <c:numCache>
                <c:formatCode>0.00_ </c:formatCode>
                <c:ptCount val="7"/>
                <c:pt idx="0">
                  <c:v>63.93</c:v>
                </c:pt>
                <c:pt idx="1">
                  <c:v>15.483556777816036</c:v>
                </c:pt>
                <c:pt idx="2">
                  <c:v>3.0489668079905292</c:v>
                </c:pt>
                <c:pt idx="3">
                  <c:v>1.5746151789465741</c:v>
                </c:pt>
                <c:pt idx="4">
                  <c:v>2.3709942324586541</c:v>
                </c:pt>
                <c:pt idx="5">
                  <c:v>1.0093197356861838</c:v>
                </c:pt>
                <c:pt idx="6">
                  <c:v>12.587372522057978</c:v>
                </c:pt>
              </c:numCache>
            </c:numRef>
          </c:val>
        </c:ser>
        <c:dLbls/>
      </c:pie3DChart>
    </c:plotArea>
    <c:legend>
      <c:legendPos val="r"/>
      <c:layout>
        <c:manualLayout>
          <c:xMode val="edge"/>
          <c:yMode val="edge"/>
          <c:x val="0.75837642169728769"/>
          <c:y val="0.51497880669391261"/>
          <c:w val="0.24162357830271217"/>
          <c:h val="0.4025728969093299"/>
        </c:manualLayout>
      </c:layout>
    </c:legend>
    <c:plotVisOnly val="1"/>
    <c:dispBlanksAs val="zero"/>
  </c:chart>
  <c:externalData r:id="rId1"/>
  <c:userShapes r:id="rId2"/>
</c:chartSpace>
</file>

<file path=ppt/drawings/_rels/vmlDrawing1.vml.rels><?xml version="1.0" encoding="UTF-8" standalone="yes"?>
<Relationships xmlns="http://schemas.openxmlformats.org/package/2006/relationships"><Relationship Id="rId3" Type="http://schemas.openxmlformats.org/officeDocument/2006/relationships/image" Target="../media/image9.wmf"/><Relationship Id="rId2" Type="http://schemas.openxmlformats.org/officeDocument/2006/relationships/image" Target="../media/image8.wmf"/><Relationship Id="rId1" Type="http://schemas.openxmlformats.org/officeDocument/2006/relationships/image" Target="../media/image7.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14.wmf"/><Relationship Id="rId2" Type="http://schemas.openxmlformats.org/officeDocument/2006/relationships/image" Target="../media/image8.wmf"/><Relationship Id="rId1" Type="http://schemas.openxmlformats.org/officeDocument/2006/relationships/image" Target="../media/image13.w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19.wmf"/><Relationship Id="rId2" Type="http://schemas.openxmlformats.org/officeDocument/2006/relationships/image" Target="../media/image18.wmf"/><Relationship Id="rId1" Type="http://schemas.openxmlformats.org/officeDocument/2006/relationships/image" Target="../media/image17.wmf"/><Relationship Id="rId6" Type="http://schemas.openxmlformats.org/officeDocument/2006/relationships/image" Target="../media/image21.wmf"/><Relationship Id="rId5" Type="http://schemas.openxmlformats.org/officeDocument/2006/relationships/image" Target="../media/image8.wmf"/><Relationship Id="rId4" Type="http://schemas.openxmlformats.org/officeDocument/2006/relationships/image" Target="../media/image20.w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26.wmf"/><Relationship Id="rId1" Type="http://schemas.openxmlformats.org/officeDocument/2006/relationships/image" Target="../media/image25.wmf"/></Relationships>
</file>

<file path=ppt/drawings/_rels/vmlDrawing5.vml.rels><?xml version="1.0" encoding="UTF-8" standalone="yes"?>
<Relationships xmlns="http://schemas.openxmlformats.org/package/2006/relationships"><Relationship Id="rId3" Type="http://schemas.openxmlformats.org/officeDocument/2006/relationships/image" Target="../media/image30.wmf"/><Relationship Id="rId2" Type="http://schemas.openxmlformats.org/officeDocument/2006/relationships/image" Target="../media/image29.wmf"/><Relationship Id="rId1" Type="http://schemas.openxmlformats.org/officeDocument/2006/relationships/image" Target="../media/image28.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66.emf"/></Relationships>
</file>

<file path=ppt/drawings/drawing1.xml><?xml version="1.0" encoding="utf-8"?>
<c:userShapes xmlns:c="http://schemas.openxmlformats.org/drawingml/2006/chart">
  <cdr:relSizeAnchor xmlns:cdr="http://schemas.openxmlformats.org/drawingml/2006/chartDrawing">
    <cdr:from>
      <cdr:x>0.19861</cdr:x>
      <cdr:y>0.01852</cdr:y>
    </cdr:from>
    <cdr:to>
      <cdr:x>0.85694</cdr:x>
      <cdr:y>0.13718</cdr:y>
    </cdr:to>
    <cdr:sp macro="" textlink="">
      <cdr:nvSpPr>
        <cdr:cNvPr id="3" name="TextBox 1"/>
        <cdr:cNvSpPr txBox="1"/>
      </cdr:nvSpPr>
      <cdr:spPr>
        <a:xfrm xmlns:a="http://schemas.openxmlformats.org/drawingml/2006/main">
          <a:off x="908050" y="50800"/>
          <a:ext cx="3009900" cy="325520"/>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zh-CN" altLang="en-US" sz="1200" b="1" dirty="0"/>
            <a:t>丹阳市地表覆盖构成比例（单位：</a:t>
          </a:r>
          <a:r>
            <a:rPr lang="en-US" altLang="zh-CN" sz="1200" b="1" dirty="0"/>
            <a:t>%</a:t>
          </a:r>
          <a:r>
            <a:rPr lang="zh-CN" altLang="en-US" sz="1200" b="1" dirty="0"/>
            <a:t>）</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32B471D4-6675-4814-85A2-EB8E19310E94}" type="datetimeFigureOut">
              <a:rPr lang="zh-CN" altLang="en-US" smtClean="0"/>
              <a:pPr/>
              <a:t>2014/12/8</a:t>
            </a:fld>
            <a:endParaRPr lang="zh-CN" altLang="en-US"/>
          </a:p>
        </p:txBody>
      </p:sp>
      <p:sp>
        <p:nvSpPr>
          <p:cNvPr id="4" name="页脚占位符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D4EBC70B-5EA7-496D-8B55-CAB5DBAE6DBC}" type="slidenum">
              <a:rPr lang="zh-CN" altLang="en-US" smtClean="0"/>
              <a:pPr/>
              <a:t>‹#›</a:t>
            </a:fld>
            <a:endParaRPr lang="zh-CN" altLang="en-US"/>
          </a:p>
        </p:txBody>
      </p:sp>
    </p:spTree>
    <p:extLst>
      <p:ext uri="{BB962C8B-B14F-4D97-AF65-F5344CB8AC3E}">
        <p14:creationId xmlns:p14="http://schemas.microsoft.com/office/powerpoint/2010/main" xmlns="" val="2057349911"/>
      </p:ext>
    </p:extLst>
  </p:cSld>
  <p:clrMap bg1="lt1" tx1="dk1" bg2="lt2" tx2="dk2" accent1="accent1" accent2="accent2" accent3="accent3" accent4="accent4" accent5="accent5" accent6="accent6" hlink="hlink" folHlink="folHlink"/>
  <p:hf/>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93BC63E-F8C7-4A76-9FA2-2A778526B557}" type="datetimeFigureOut">
              <a:rPr lang="zh-CN" altLang="en-US" smtClean="0"/>
              <a:pPr/>
              <a:t>2014/12/8</a:t>
            </a:fld>
            <a:endParaRPr lang="zh-CN" altLang="en-US"/>
          </a:p>
        </p:txBody>
      </p:sp>
      <p:sp>
        <p:nvSpPr>
          <p:cNvPr id="4" name="幻灯片图像占位符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0C263E3-F17A-4B06-8808-FA7EC250604D}" type="slidenum">
              <a:rPr lang="zh-CN" altLang="en-US" smtClean="0"/>
              <a:pPr/>
              <a:t>‹#›</a:t>
            </a:fld>
            <a:endParaRPr lang="zh-CN" altLang="en-US"/>
          </a:p>
        </p:txBody>
      </p:sp>
    </p:spTree>
    <p:extLst>
      <p:ext uri="{BB962C8B-B14F-4D97-AF65-F5344CB8AC3E}">
        <p14:creationId xmlns:p14="http://schemas.microsoft.com/office/powerpoint/2010/main" xmlns="" val="3065579751"/>
      </p:ext>
    </p:extLst>
  </p:cSld>
  <p:clrMap bg1="lt1" tx1="dk1" bg2="lt2" tx2="dk2" accent1="accent1" accent2="accent2" accent3="accent3" accent4="accent4" accent5="accent5" accent6="accent6" hlink="hlink" folHlink="folHlink"/>
  <p:hf/>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5" name="灯片编号占位符 4"/>
          <p:cNvSpPr>
            <a:spLocks noGrp="1"/>
          </p:cNvSpPr>
          <p:nvPr>
            <p:ph type="sldNum" sz="quarter" idx="10"/>
          </p:nvPr>
        </p:nvSpPr>
        <p:spPr/>
        <p:txBody>
          <a:bodyPr/>
          <a:lstStyle/>
          <a:p>
            <a:fld id="{A0C263E3-F17A-4B06-8808-FA7EC250604D}" type="slidenum">
              <a:rPr lang="zh-CN" altLang="en-US" smtClean="0"/>
              <a:pPr/>
              <a:t>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日期占位符 6"/>
          <p:cNvSpPr>
            <a:spLocks noGrp="1"/>
          </p:cNvSpPr>
          <p:nvPr>
            <p:ph type="dt" idx="12"/>
          </p:nvPr>
        </p:nvSpPr>
        <p:spPr/>
        <p:txBody>
          <a:bodyPr/>
          <a:lstStyle/>
          <a:p>
            <a:fld id="{28A5B3D5-1B00-4035-B56A-DCA349128579}" type="datetime1">
              <a:rPr lang="zh-CN" altLang="en-US" smtClean="0"/>
              <a:pPr/>
              <a:t>2014/12/8</a:t>
            </a:fld>
            <a:endParaRPr lang="zh-CN" altLang="en-US"/>
          </a:p>
        </p:txBody>
      </p:sp>
      <p:sp>
        <p:nvSpPr>
          <p:cNvPr id="8" name="页眉占位符 7"/>
          <p:cNvSpPr>
            <a:spLocks noGrp="1"/>
          </p:cNvSpPr>
          <p:nvPr>
            <p:ph type="hdr" sz="quarter" idx="13"/>
          </p:nvPr>
        </p:nvSpPr>
        <p:spPr/>
        <p:txBody>
          <a:bodyPr/>
          <a:lstStyle/>
          <a:p>
            <a:endParaRPr lang="zh-CN" altLang="en-US"/>
          </a:p>
        </p:txBody>
      </p:sp>
    </p:spTree>
    <p:extLst>
      <p:ext uri="{BB962C8B-B14F-4D97-AF65-F5344CB8AC3E}">
        <p14:creationId xmlns:p14="http://schemas.microsoft.com/office/powerpoint/2010/main" xmlns="" val="40047867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Dem</a:t>
            </a:r>
            <a:r>
              <a:rPr lang="zh-CN" altLang="en-US" dirty="0" smtClean="0"/>
              <a:t>的最高高程和最低高程可能不准确。</a:t>
            </a:r>
            <a:endParaRPr lang="zh-CN" altLang="en-US" dirty="0"/>
          </a:p>
        </p:txBody>
      </p:sp>
      <p:sp>
        <p:nvSpPr>
          <p:cNvPr id="5" name="灯片编号占位符 4"/>
          <p:cNvSpPr>
            <a:spLocks noGrp="1"/>
          </p:cNvSpPr>
          <p:nvPr>
            <p:ph type="sldNum" sz="quarter" idx="10"/>
          </p:nvPr>
        </p:nvSpPr>
        <p:spPr/>
        <p:txBody>
          <a:bodyPr/>
          <a:lstStyle/>
          <a:p>
            <a:fld id="{A0C263E3-F17A-4B06-8808-FA7EC250604D}" type="slidenum">
              <a:rPr lang="zh-CN" altLang="en-US" smtClean="0"/>
              <a:pPr/>
              <a:t>29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日期占位符 6"/>
          <p:cNvSpPr>
            <a:spLocks noGrp="1"/>
          </p:cNvSpPr>
          <p:nvPr>
            <p:ph type="dt" idx="12"/>
          </p:nvPr>
        </p:nvSpPr>
        <p:spPr/>
        <p:txBody>
          <a:bodyPr/>
          <a:lstStyle/>
          <a:p>
            <a:fld id="{19B3FC28-039F-4C92-8996-5830E2337F81}" type="datetime1">
              <a:rPr lang="zh-CN" altLang="en-US" smtClean="0"/>
              <a:pPr/>
              <a:t>2014/12/8</a:t>
            </a:fld>
            <a:endParaRPr lang="zh-CN" altLang="en-US"/>
          </a:p>
        </p:txBody>
      </p:sp>
      <p:sp>
        <p:nvSpPr>
          <p:cNvPr id="8" name="页眉占位符 7"/>
          <p:cNvSpPr>
            <a:spLocks noGrp="1"/>
          </p:cNvSpPr>
          <p:nvPr>
            <p:ph type="hdr" sz="quarter" idx="13"/>
          </p:nvPr>
        </p:nvSpPr>
        <p:spPr/>
        <p:txBody>
          <a:bodyPr/>
          <a:lstStyle/>
          <a:p>
            <a:endParaRPr lang="zh-CN" altLang="en-US"/>
          </a:p>
        </p:txBody>
      </p:sp>
    </p:spTree>
    <p:extLst>
      <p:ext uri="{BB962C8B-B14F-4D97-AF65-F5344CB8AC3E}">
        <p14:creationId xmlns:p14="http://schemas.microsoft.com/office/powerpoint/2010/main" xmlns="" val="16197940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p>
        </p:txBody>
      </p:sp>
      <p:sp>
        <p:nvSpPr>
          <p:cNvPr id="5" name="灯片编号占位符 4"/>
          <p:cNvSpPr>
            <a:spLocks noGrp="1"/>
          </p:cNvSpPr>
          <p:nvPr>
            <p:ph type="sldNum" sz="quarter" idx="10"/>
          </p:nvPr>
        </p:nvSpPr>
        <p:spPr/>
        <p:txBody>
          <a:bodyPr/>
          <a:lstStyle/>
          <a:p>
            <a:fld id="{A0C263E3-F17A-4B06-8808-FA7EC250604D}" type="slidenum">
              <a:rPr lang="zh-CN" altLang="en-US" smtClean="0"/>
              <a:pPr/>
              <a:t>31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日期占位符 6"/>
          <p:cNvSpPr>
            <a:spLocks noGrp="1"/>
          </p:cNvSpPr>
          <p:nvPr>
            <p:ph type="dt" idx="12"/>
          </p:nvPr>
        </p:nvSpPr>
        <p:spPr/>
        <p:txBody>
          <a:bodyPr/>
          <a:lstStyle/>
          <a:p>
            <a:fld id="{C6A51C87-962B-476E-8D2E-816C4ECBB0C5}" type="datetime1">
              <a:rPr lang="zh-CN" altLang="en-US" smtClean="0"/>
              <a:pPr/>
              <a:t>2014/12/8</a:t>
            </a:fld>
            <a:endParaRPr lang="zh-CN" altLang="en-US"/>
          </a:p>
        </p:txBody>
      </p:sp>
      <p:sp>
        <p:nvSpPr>
          <p:cNvPr id="8" name="页眉占位符 7"/>
          <p:cNvSpPr>
            <a:spLocks noGrp="1"/>
          </p:cNvSpPr>
          <p:nvPr>
            <p:ph type="hdr" sz="quarter" idx="13"/>
          </p:nvPr>
        </p:nvSpPr>
        <p:spPr/>
        <p:txBody>
          <a:bodyPr/>
          <a:lstStyle/>
          <a:p>
            <a:endParaRPr lang="zh-CN" altLang="en-US"/>
          </a:p>
        </p:txBody>
      </p:sp>
    </p:spTree>
    <p:extLst>
      <p:ext uri="{BB962C8B-B14F-4D97-AF65-F5344CB8AC3E}">
        <p14:creationId xmlns:p14="http://schemas.microsoft.com/office/powerpoint/2010/main" xmlns="" val="7705920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5" name="灯片编号占位符 4"/>
          <p:cNvSpPr>
            <a:spLocks noGrp="1"/>
          </p:cNvSpPr>
          <p:nvPr>
            <p:ph type="sldNum" sz="quarter" idx="10"/>
          </p:nvPr>
        </p:nvSpPr>
        <p:spPr/>
        <p:txBody>
          <a:bodyPr/>
          <a:lstStyle/>
          <a:p>
            <a:fld id="{A0C263E3-F17A-4B06-8808-FA7EC250604D}" type="slidenum">
              <a:rPr lang="zh-CN" altLang="en-US" smtClean="0"/>
              <a:pPr/>
              <a:t>34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日期占位符 6"/>
          <p:cNvSpPr>
            <a:spLocks noGrp="1"/>
          </p:cNvSpPr>
          <p:nvPr>
            <p:ph type="dt" idx="12"/>
          </p:nvPr>
        </p:nvSpPr>
        <p:spPr/>
        <p:txBody>
          <a:bodyPr/>
          <a:lstStyle/>
          <a:p>
            <a:fld id="{5685C6BF-7134-4CBC-958A-7BE57100BD62}" type="datetime1">
              <a:rPr lang="zh-CN" altLang="en-US" smtClean="0"/>
              <a:pPr/>
              <a:t>2014/12/8</a:t>
            </a:fld>
            <a:endParaRPr lang="zh-CN" altLang="en-US"/>
          </a:p>
        </p:txBody>
      </p:sp>
      <p:sp>
        <p:nvSpPr>
          <p:cNvPr id="8" name="页眉占位符 7"/>
          <p:cNvSpPr>
            <a:spLocks noGrp="1"/>
          </p:cNvSpPr>
          <p:nvPr>
            <p:ph type="hdr" sz="quarter" idx="13"/>
          </p:nvPr>
        </p:nvSpPr>
        <p:spPr/>
        <p:txBody>
          <a:bodyPr/>
          <a:lstStyle/>
          <a:p>
            <a:endParaRPr lang="zh-CN" altLang="en-US"/>
          </a:p>
        </p:txBody>
      </p:sp>
    </p:spTree>
    <p:extLst>
      <p:ext uri="{BB962C8B-B14F-4D97-AF65-F5344CB8AC3E}">
        <p14:creationId xmlns:p14="http://schemas.microsoft.com/office/powerpoint/2010/main" xmlns="" val="40507118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DEM</a:t>
            </a:r>
            <a:r>
              <a:rPr lang="zh-CN" altLang="en-US" dirty="0" smtClean="0"/>
              <a:t>生成的高程带、坡度带为地形数据，地貌数据由国普办统一生产。</a:t>
            </a:r>
            <a:endParaRPr lang="zh-CN" altLang="en-US" dirty="0"/>
          </a:p>
        </p:txBody>
      </p:sp>
      <p:sp>
        <p:nvSpPr>
          <p:cNvPr id="5" name="灯片编号占位符 4"/>
          <p:cNvSpPr>
            <a:spLocks noGrp="1"/>
          </p:cNvSpPr>
          <p:nvPr>
            <p:ph type="sldNum" sz="quarter" idx="10"/>
          </p:nvPr>
        </p:nvSpPr>
        <p:spPr/>
        <p:txBody>
          <a:bodyPr/>
          <a:lstStyle/>
          <a:p>
            <a:fld id="{A0C263E3-F17A-4B06-8808-FA7EC250604D}" type="slidenum">
              <a:rPr lang="zh-CN" altLang="en-US" smtClean="0"/>
              <a:pPr/>
              <a:t>35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日期占位符 6"/>
          <p:cNvSpPr>
            <a:spLocks noGrp="1"/>
          </p:cNvSpPr>
          <p:nvPr>
            <p:ph type="dt" idx="12"/>
          </p:nvPr>
        </p:nvSpPr>
        <p:spPr/>
        <p:txBody>
          <a:bodyPr/>
          <a:lstStyle/>
          <a:p>
            <a:fld id="{4C46D1EF-CB1D-4D99-B6C5-5AFE3335E56F}" type="datetime1">
              <a:rPr lang="zh-CN" altLang="en-US" smtClean="0"/>
              <a:pPr/>
              <a:t>2014/12/8</a:t>
            </a:fld>
            <a:endParaRPr lang="zh-CN" altLang="en-US"/>
          </a:p>
        </p:txBody>
      </p:sp>
      <p:sp>
        <p:nvSpPr>
          <p:cNvPr id="8" name="页眉占位符 7"/>
          <p:cNvSpPr>
            <a:spLocks noGrp="1"/>
          </p:cNvSpPr>
          <p:nvPr>
            <p:ph type="hdr" sz="quarter" idx="13"/>
          </p:nvPr>
        </p:nvSpPr>
        <p:spPr/>
        <p:txBody>
          <a:bodyPr/>
          <a:lstStyle/>
          <a:p>
            <a:endParaRPr lang="zh-CN" altLang="en-US"/>
          </a:p>
        </p:txBody>
      </p:sp>
    </p:spTree>
    <p:extLst>
      <p:ext uri="{BB962C8B-B14F-4D97-AF65-F5344CB8AC3E}">
        <p14:creationId xmlns:p14="http://schemas.microsoft.com/office/powerpoint/2010/main" xmlns="" val="2426580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5" name="灯片编号占位符 4"/>
          <p:cNvSpPr>
            <a:spLocks noGrp="1"/>
          </p:cNvSpPr>
          <p:nvPr>
            <p:ph type="sldNum" sz="quarter" idx="10"/>
          </p:nvPr>
        </p:nvSpPr>
        <p:spPr/>
        <p:txBody>
          <a:bodyPr/>
          <a:lstStyle/>
          <a:p>
            <a:fld id="{A0C263E3-F17A-4B06-8808-FA7EC250604D}" type="slidenum">
              <a:rPr lang="zh-CN" altLang="en-US" smtClean="0"/>
              <a:pPr/>
              <a:t>45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日期占位符 6"/>
          <p:cNvSpPr>
            <a:spLocks noGrp="1"/>
          </p:cNvSpPr>
          <p:nvPr>
            <p:ph type="dt" idx="12"/>
          </p:nvPr>
        </p:nvSpPr>
        <p:spPr/>
        <p:txBody>
          <a:bodyPr/>
          <a:lstStyle/>
          <a:p>
            <a:fld id="{14EB14B1-CB72-40B5-B814-51EF63123304}" type="datetime1">
              <a:rPr lang="zh-CN" altLang="en-US" smtClean="0"/>
              <a:pPr/>
              <a:t>2014/12/8</a:t>
            </a:fld>
            <a:endParaRPr lang="zh-CN" altLang="en-US"/>
          </a:p>
        </p:txBody>
      </p:sp>
      <p:sp>
        <p:nvSpPr>
          <p:cNvPr id="8" name="页眉占位符 7"/>
          <p:cNvSpPr>
            <a:spLocks noGrp="1"/>
          </p:cNvSpPr>
          <p:nvPr>
            <p:ph type="hdr" sz="quarter" idx="13"/>
          </p:nvPr>
        </p:nvSpPr>
        <p:spPr/>
        <p:txBody>
          <a:bodyPr/>
          <a:lstStyle/>
          <a:p>
            <a:endParaRPr lang="zh-CN" altLang="en-US"/>
          </a:p>
        </p:txBody>
      </p:sp>
    </p:spTree>
    <p:extLst>
      <p:ext uri="{BB962C8B-B14F-4D97-AF65-F5344CB8AC3E}">
        <p14:creationId xmlns:p14="http://schemas.microsoft.com/office/powerpoint/2010/main" xmlns="" val="12385044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5" name="灯片编号占位符 4"/>
          <p:cNvSpPr>
            <a:spLocks noGrp="1"/>
          </p:cNvSpPr>
          <p:nvPr>
            <p:ph type="sldNum" sz="quarter" idx="10"/>
          </p:nvPr>
        </p:nvSpPr>
        <p:spPr/>
        <p:txBody>
          <a:bodyPr/>
          <a:lstStyle/>
          <a:p>
            <a:fld id="{A0C263E3-F17A-4B06-8808-FA7EC250604D}" type="slidenum">
              <a:rPr lang="zh-CN" altLang="en-US" smtClean="0"/>
              <a:pPr/>
              <a:t>53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日期占位符 6"/>
          <p:cNvSpPr>
            <a:spLocks noGrp="1"/>
          </p:cNvSpPr>
          <p:nvPr>
            <p:ph type="dt" idx="12"/>
          </p:nvPr>
        </p:nvSpPr>
        <p:spPr/>
        <p:txBody>
          <a:bodyPr/>
          <a:lstStyle/>
          <a:p>
            <a:fld id="{53D6FE0A-DE57-4303-BDD4-0FFDD62BC089}" type="datetime1">
              <a:rPr lang="zh-CN" altLang="en-US" smtClean="0"/>
              <a:pPr/>
              <a:t>2014/12/8</a:t>
            </a:fld>
            <a:endParaRPr lang="zh-CN" altLang="en-US"/>
          </a:p>
        </p:txBody>
      </p:sp>
      <p:sp>
        <p:nvSpPr>
          <p:cNvPr id="8" name="页眉占位符 7"/>
          <p:cNvSpPr>
            <a:spLocks noGrp="1"/>
          </p:cNvSpPr>
          <p:nvPr>
            <p:ph type="hdr" sz="quarter" idx="13"/>
          </p:nvPr>
        </p:nvSpPr>
        <p:spPr/>
        <p:txBody>
          <a:bodyPr/>
          <a:lstStyle/>
          <a:p>
            <a:endParaRPr lang="zh-CN" altLang="en-US"/>
          </a:p>
        </p:txBody>
      </p:sp>
    </p:spTree>
    <p:extLst>
      <p:ext uri="{BB962C8B-B14F-4D97-AF65-F5344CB8AC3E}">
        <p14:creationId xmlns:p14="http://schemas.microsoft.com/office/powerpoint/2010/main" xmlns="" val="12385044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5" name="灯片编号占位符 4"/>
          <p:cNvSpPr>
            <a:spLocks noGrp="1"/>
          </p:cNvSpPr>
          <p:nvPr>
            <p:ph type="sldNum" sz="quarter" idx="10"/>
          </p:nvPr>
        </p:nvSpPr>
        <p:spPr/>
        <p:txBody>
          <a:bodyPr/>
          <a:lstStyle/>
          <a:p>
            <a:fld id="{A0C263E3-F17A-4B06-8808-FA7EC250604D}" type="slidenum">
              <a:rPr lang="zh-CN" altLang="en-US" smtClean="0"/>
              <a:pPr/>
              <a:t>66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日期占位符 6"/>
          <p:cNvSpPr>
            <a:spLocks noGrp="1"/>
          </p:cNvSpPr>
          <p:nvPr>
            <p:ph type="dt" idx="12"/>
          </p:nvPr>
        </p:nvSpPr>
        <p:spPr/>
        <p:txBody>
          <a:bodyPr/>
          <a:lstStyle/>
          <a:p>
            <a:fld id="{5EE709F4-36DF-4BE0-BBC3-D1557C467935}" type="datetime1">
              <a:rPr lang="zh-CN" altLang="en-US" smtClean="0"/>
              <a:pPr/>
              <a:t>2014/12/8</a:t>
            </a:fld>
            <a:endParaRPr lang="zh-CN" altLang="en-US"/>
          </a:p>
        </p:txBody>
      </p:sp>
      <p:sp>
        <p:nvSpPr>
          <p:cNvPr id="8" name="页眉占位符 7"/>
          <p:cNvSpPr>
            <a:spLocks noGrp="1"/>
          </p:cNvSpPr>
          <p:nvPr>
            <p:ph type="hdr" sz="quarter" idx="13"/>
          </p:nvPr>
        </p:nvSpPr>
        <p:spPr/>
        <p:txBody>
          <a:bodyPr/>
          <a:lstStyle/>
          <a:p>
            <a:endParaRPr lang="zh-CN" altLang="en-US"/>
          </a:p>
        </p:txBody>
      </p:sp>
    </p:spTree>
    <p:extLst>
      <p:ext uri="{BB962C8B-B14F-4D97-AF65-F5344CB8AC3E}">
        <p14:creationId xmlns:p14="http://schemas.microsoft.com/office/powerpoint/2010/main" xmlns="" val="123850442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5" name="灯片编号占位符 4"/>
          <p:cNvSpPr>
            <a:spLocks noGrp="1"/>
          </p:cNvSpPr>
          <p:nvPr>
            <p:ph type="sldNum" sz="quarter" idx="10"/>
          </p:nvPr>
        </p:nvSpPr>
        <p:spPr/>
        <p:txBody>
          <a:bodyPr/>
          <a:lstStyle/>
          <a:p>
            <a:fld id="{A0C263E3-F17A-4B06-8808-FA7EC250604D}" type="slidenum">
              <a:rPr lang="zh-CN" altLang="en-US" smtClean="0"/>
              <a:pPr/>
              <a:t>67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日期占位符 6"/>
          <p:cNvSpPr>
            <a:spLocks noGrp="1"/>
          </p:cNvSpPr>
          <p:nvPr>
            <p:ph type="dt" idx="12"/>
          </p:nvPr>
        </p:nvSpPr>
        <p:spPr/>
        <p:txBody>
          <a:bodyPr/>
          <a:lstStyle/>
          <a:p>
            <a:fld id="{323E9A15-0968-48F9-AC0B-DF045C191ACF}" type="datetime1">
              <a:rPr lang="zh-CN" altLang="en-US" smtClean="0"/>
              <a:pPr/>
              <a:t>2014/12/8</a:t>
            </a:fld>
            <a:endParaRPr lang="zh-CN" altLang="en-US"/>
          </a:p>
        </p:txBody>
      </p:sp>
      <p:sp>
        <p:nvSpPr>
          <p:cNvPr id="8" name="页眉占位符 7"/>
          <p:cNvSpPr>
            <a:spLocks noGrp="1"/>
          </p:cNvSpPr>
          <p:nvPr>
            <p:ph type="hdr" sz="quarter" idx="13"/>
          </p:nvPr>
        </p:nvSpPr>
        <p:spPr/>
        <p:txBody>
          <a:bodyPr/>
          <a:lstStyle/>
          <a:p>
            <a:endParaRPr lang="zh-CN" altLang="en-US"/>
          </a:p>
        </p:txBody>
      </p:sp>
    </p:spTree>
    <p:extLst>
      <p:ext uri="{BB962C8B-B14F-4D97-AF65-F5344CB8AC3E}">
        <p14:creationId xmlns:p14="http://schemas.microsoft.com/office/powerpoint/2010/main" xmlns="" val="123850442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5" name="灯片编号占位符 4"/>
          <p:cNvSpPr>
            <a:spLocks noGrp="1"/>
          </p:cNvSpPr>
          <p:nvPr>
            <p:ph type="sldNum" sz="quarter" idx="10"/>
          </p:nvPr>
        </p:nvSpPr>
        <p:spPr/>
        <p:txBody>
          <a:bodyPr/>
          <a:lstStyle/>
          <a:p>
            <a:fld id="{A0C263E3-F17A-4B06-8808-FA7EC250604D}" type="slidenum">
              <a:rPr lang="zh-CN" altLang="en-US" smtClean="0"/>
              <a:pPr/>
              <a:t>72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日期占位符 6"/>
          <p:cNvSpPr>
            <a:spLocks noGrp="1"/>
          </p:cNvSpPr>
          <p:nvPr>
            <p:ph type="dt" idx="12"/>
          </p:nvPr>
        </p:nvSpPr>
        <p:spPr/>
        <p:txBody>
          <a:bodyPr/>
          <a:lstStyle/>
          <a:p>
            <a:fld id="{2C74C4A2-781D-420A-8584-39EC8FE9AA14}" type="datetime1">
              <a:rPr lang="zh-CN" altLang="en-US" smtClean="0"/>
              <a:pPr/>
              <a:t>2014/12/8</a:t>
            </a:fld>
            <a:endParaRPr lang="zh-CN" altLang="en-US"/>
          </a:p>
        </p:txBody>
      </p:sp>
      <p:sp>
        <p:nvSpPr>
          <p:cNvPr id="8" name="页眉占位符 7"/>
          <p:cNvSpPr>
            <a:spLocks noGrp="1"/>
          </p:cNvSpPr>
          <p:nvPr>
            <p:ph type="hdr" sz="quarter" idx="13"/>
          </p:nvPr>
        </p:nvSpPr>
        <p:spPr/>
        <p:txBody>
          <a:bodyPr/>
          <a:lstStyle/>
          <a:p>
            <a:endParaRPr lang="zh-CN" altLang="en-US"/>
          </a:p>
        </p:txBody>
      </p:sp>
    </p:spTree>
    <p:extLst>
      <p:ext uri="{BB962C8B-B14F-4D97-AF65-F5344CB8AC3E}">
        <p14:creationId xmlns:p14="http://schemas.microsoft.com/office/powerpoint/2010/main" xmlns="" val="123850442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页眉占位符 3"/>
          <p:cNvSpPr>
            <a:spLocks noGrp="1"/>
          </p:cNvSpPr>
          <p:nvPr>
            <p:ph type="hdr" sz="quarter" idx="10"/>
          </p:nvPr>
        </p:nvSpPr>
        <p:spPr/>
        <p:txBody>
          <a:bodyPr/>
          <a:lstStyle/>
          <a:p>
            <a:endParaRPr lang="zh-CN" altLang="en-US"/>
          </a:p>
        </p:txBody>
      </p:sp>
      <p:sp>
        <p:nvSpPr>
          <p:cNvPr id="5" name="日期占位符 4"/>
          <p:cNvSpPr>
            <a:spLocks noGrp="1"/>
          </p:cNvSpPr>
          <p:nvPr>
            <p:ph type="dt" idx="11"/>
          </p:nvPr>
        </p:nvSpPr>
        <p:spPr/>
        <p:txBody>
          <a:bodyPr/>
          <a:lstStyle/>
          <a:p>
            <a:fld id="{A84A3B84-1C22-4783-8FCA-23C1A1A82A6E}" type="datetime1">
              <a:rPr lang="zh-CN" altLang="en-US" smtClean="0"/>
              <a:pPr/>
              <a:t>2014/12/8</a:t>
            </a:fld>
            <a:endParaRPr lang="zh-CN" altLang="en-US"/>
          </a:p>
        </p:txBody>
      </p:sp>
      <p:sp>
        <p:nvSpPr>
          <p:cNvPr id="6" name="页脚占位符 5"/>
          <p:cNvSpPr>
            <a:spLocks noGrp="1"/>
          </p:cNvSpPr>
          <p:nvPr>
            <p:ph type="ftr" sz="quarter" idx="12"/>
          </p:nvPr>
        </p:nvSpPr>
        <p:spPr/>
        <p:txBody>
          <a:bodyPr/>
          <a:lstStyle/>
          <a:p>
            <a:endParaRPr lang="zh-CN" altLang="en-US"/>
          </a:p>
        </p:txBody>
      </p:sp>
      <p:sp>
        <p:nvSpPr>
          <p:cNvPr id="7" name="灯片编号占位符 6"/>
          <p:cNvSpPr>
            <a:spLocks noGrp="1"/>
          </p:cNvSpPr>
          <p:nvPr>
            <p:ph type="sldNum" sz="quarter" idx="13"/>
          </p:nvPr>
        </p:nvSpPr>
        <p:spPr/>
        <p:txBody>
          <a:bodyPr/>
          <a:lstStyle/>
          <a:p>
            <a:fld id="{A0C263E3-F17A-4B06-8808-FA7EC250604D}" type="slidenum">
              <a:rPr lang="zh-CN" altLang="en-US" smtClean="0"/>
              <a:pPr/>
              <a:t>74</a:t>
            </a:fld>
            <a:endParaRPr lang="zh-CN" altLang="en-US"/>
          </a:p>
        </p:txBody>
      </p:sp>
    </p:spTree>
    <p:extLst>
      <p:ext uri="{BB962C8B-B14F-4D97-AF65-F5344CB8AC3E}">
        <p14:creationId xmlns:p14="http://schemas.microsoft.com/office/powerpoint/2010/main" xmlns="" val="21038232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5" name="灯片编号占位符 4"/>
          <p:cNvSpPr>
            <a:spLocks noGrp="1"/>
          </p:cNvSpPr>
          <p:nvPr>
            <p:ph type="sldNum" sz="quarter" idx="10"/>
          </p:nvPr>
        </p:nvSpPr>
        <p:spPr/>
        <p:txBody>
          <a:bodyPr/>
          <a:lstStyle/>
          <a:p>
            <a:fld id="{A0C263E3-F17A-4B06-8808-FA7EC250604D}" type="slidenum">
              <a:rPr lang="zh-CN" altLang="en-US" smtClean="0"/>
              <a:pPr/>
              <a:t>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日期占位符 6"/>
          <p:cNvSpPr>
            <a:spLocks noGrp="1"/>
          </p:cNvSpPr>
          <p:nvPr>
            <p:ph type="dt" idx="12"/>
          </p:nvPr>
        </p:nvSpPr>
        <p:spPr/>
        <p:txBody>
          <a:bodyPr/>
          <a:lstStyle/>
          <a:p>
            <a:fld id="{F550EBE8-E416-47D4-8F57-4995385D7B7E}" type="datetime1">
              <a:rPr lang="zh-CN" altLang="en-US" smtClean="0"/>
              <a:pPr/>
              <a:t>2014/12/8</a:t>
            </a:fld>
            <a:endParaRPr lang="zh-CN" altLang="en-US"/>
          </a:p>
        </p:txBody>
      </p:sp>
      <p:sp>
        <p:nvSpPr>
          <p:cNvPr id="8" name="页眉占位符 7"/>
          <p:cNvSpPr>
            <a:spLocks noGrp="1"/>
          </p:cNvSpPr>
          <p:nvPr>
            <p:ph type="hdr" sz="quarter" idx="13"/>
          </p:nvPr>
        </p:nvSpPr>
        <p:spPr/>
        <p:txBody>
          <a:bodyPr/>
          <a:lstStyle/>
          <a:p>
            <a:endParaRPr lang="zh-CN" altLang="en-US"/>
          </a:p>
        </p:txBody>
      </p:sp>
    </p:spTree>
    <p:extLst>
      <p:ext uri="{BB962C8B-B14F-4D97-AF65-F5344CB8AC3E}">
        <p14:creationId xmlns:p14="http://schemas.microsoft.com/office/powerpoint/2010/main" xmlns="" val="341566040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页眉占位符 3"/>
          <p:cNvSpPr>
            <a:spLocks noGrp="1"/>
          </p:cNvSpPr>
          <p:nvPr>
            <p:ph type="hdr" sz="quarter" idx="10"/>
          </p:nvPr>
        </p:nvSpPr>
        <p:spPr/>
        <p:txBody>
          <a:bodyPr/>
          <a:lstStyle/>
          <a:p>
            <a:endParaRPr lang="zh-CN" altLang="en-US"/>
          </a:p>
        </p:txBody>
      </p:sp>
      <p:sp>
        <p:nvSpPr>
          <p:cNvPr id="5" name="日期占位符 4"/>
          <p:cNvSpPr>
            <a:spLocks noGrp="1"/>
          </p:cNvSpPr>
          <p:nvPr>
            <p:ph type="dt" idx="11"/>
          </p:nvPr>
        </p:nvSpPr>
        <p:spPr/>
        <p:txBody>
          <a:bodyPr/>
          <a:lstStyle/>
          <a:p>
            <a:fld id="{DE650196-B3CC-44D7-BF76-7AEFFF5FF3DA}" type="datetime1">
              <a:rPr lang="zh-CN" altLang="en-US" smtClean="0"/>
              <a:pPr/>
              <a:t>2014/12/8</a:t>
            </a:fld>
            <a:endParaRPr lang="zh-CN" altLang="en-US"/>
          </a:p>
        </p:txBody>
      </p:sp>
      <p:sp>
        <p:nvSpPr>
          <p:cNvPr id="6" name="页脚占位符 5"/>
          <p:cNvSpPr>
            <a:spLocks noGrp="1"/>
          </p:cNvSpPr>
          <p:nvPr>
            <p:ph type="ftr" sz="quarter" idx="12"/>
          </p:nvPr>
        </p:nvSpPr>
        <p:spPr/>
        <p:txBody>
          <a:bodyPr/>
          <a:lstStyle/>
          <a:p>
            <a:endParaRPr lang="zh-CN" altLang="en-US"/>
          </a:p>
        </p:txBody>
      </p:sp>
      <p:sp>
        <p:nvSpPr>
          <p:cNvPr id="7" name="灯片编号占位符 6"/>
          <p:cNvSpPr>
            <a:spLocks noGrp="1"/>
          </p:cNvSpPr>
          <p:nvPr>
            <p:ph type="sldNum" sz="quarter" idx="13"/>
          </p:nvPr>
        </p:nvSpPr>
        <p:spPr/>
        <p:txBody>
          <a:bodyPr/>
          <a:lstStyle/>
          <a:p>
            <a:fld id="{A0C263E3-F17A-4B06-8808-FA7EC250604D}" type="slidenum">
              <a:rPr lang="zh-CN" altLang="en-US" smtClean="0"/>
              <a:pPr/>
              <a:t>79</a:t>
            </a:fld>
            <a:endParaRPr lang="zh-CN" altLang="en-US"/>
          </a:p>
        </p:txBody>
      </p:sp>
    </p:spTree>
    <p:extLst>
      <p:ext uri="{BB962C8B-B14F-4D97-AF65-F5344CB8AC3E}">
        <p14:creationId xmlns:p14="http://schemas.microsoft.com/office/powerpoint/2010/main" xmlns="" val="327960821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页眉占位符 3"/>
          <p:cNvSpPr>
            <a:spLocks noGrp="1"/>
          </p:cNvSpPr>
          <p:nvPr>
            <p:ph type="hdr" sz="quarter" idx="10"/>
          </p:nvPr>
        </p:nvSpPr>
        <p:spPr/>
        <p:txBody>
          <a:bodyPr/>
          <a:lstStyle/>
          <a:p>
            <a:endParaRPr lang="zh-CN" altLang="en-US"/>
          </a:p>
        </p:txBody>
      </p:sp>
      <p:sp>
        <p:nvSpPr>
          <p:cNvPr id="5" name="日期占位符 4"/>
          <p:cNvSpPr>
            <a:spLocks noGrp="1"/>
          </p:cNvSpPr>
          <p:nvPr>
            <p:ph type="dt" idx="11"/>
          </p:nvPr>
        </p:nvSpPr>
        <p:spPr/>
        <p:txBody>
          <a:bodyPr/>
          <a:lstStyle/>
          <a:p>
            <a:fld id="{974CAC88-67FF-4A3F-B6B3-5D71404FE8C7}" type="datetime1">
              <a:rPr lang="zh-CN" altLang="en-US" smtClean="0"/>
              <a:pPr/>
              <a:t>2014/12/8</a:t>
            </a:fld>
            <a:endParaRPr lang="zh-CN" altLang="en-US"/>
          </a:p>
        </p:txBody>
      </p:sp>
      <p:sp>
        <p:nvSpPr>
          <p:cNvPr id="6" name="页脚占位符 5"/>
          <p:cNvSpPr>
            <a:spLocks noGrp="1"/>
          </p:cNvSpPr>
          <p:nvPr>
            <p:ph type="ftr" sz="quarter" idx="12"/>
          </p:nvPr>
        </p:nvSpPr>
        <p:spPr/>
        <p:txBody>
          <a:bodyPr/>
          <a:lstStyle/>
          <a:p>
            <a:endParaRPr lang="zh-CN" altLang="en-US"/>
          </a:p>
        </p:txBody>
      </p:sp>
      <p:sp>
        <p:nvSpPr>
          <p:cNvPr id="7" name="灯片编号占位符 6"/>
          <p:cNvSpPr>
            <a:spLocks noGrp="1"/>
          </p:cNvSpPr>
          <p:nvPr>
            <p:ph type="sldNum" sz="quarter" idx="13"/>
          </p:nvPr>
        </p:nvSpPr>
        <p:spPr/>
        <p:txBody>
          <a:bodyPr/>
          <a:lstStyle/>
          <a:p>
            <a:fld id="{A0C263E3-F17A-4B06-8808-FA7EC250604D}" type="slidenum">
              <a:rPr lang="zh-CN" altLang="en-US" smtClean="0"/>
              <a:pPr/>
              <a:t>80</a:t>
            </a:fld>
            <a:endParaRPr lang="zh-CN" altLang="en-US"/>
          </a:p>
        </p:txBody>
      </p:sp>
    </p:spTree>
    <p:extLst>
      <p:ext uri="{BB962C8B-B14F-4D97-AF65-F5344CB8AC3E}">
        <p14:creationId xmlns:p14="http://schemas.microsoft.com/office/powerpoint/2010/main" xmlns="" val="76837343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889C979E-471A-4144-BBD1-7EC5DD83161D}" type="slidenum">
              <a:rPr lang="zh-CN" altLang="en-US" smtClean="0"/>
              <a:pPr/>
              <a:t>81</a:t>
            </a:fld>
            <a:endParaRPr lang="zh-CN" altLang="en-US"/>
          </a:p>
        </p:txBody>
      </p:sp>
    </p:spTree>
    <p:extLst>
      <p:ext uri="{BB962C8B-B14F-4D97-AF65-F5344CB8AC3E}">
        <p14:creationId xmlns:p14="http://schemas.microsoft.com/office/powerpoint/2010/main" xmlns="" val="285448900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889C979E-471A-4144-BBD1-7EC5DD83161D}" type="slidenum">
              <a:rPr lang="zh-CN" altLang="en-US" smtClean="0"/>
              <a:pPr/>
              <a:t>82</a:t>
            </a:fld>
            <a:endParaRPr lang="zh-CN" altLang="en-US"/>
          </a:p>
        </p:txBody>
      </p:sp>
    </p:spTree>
    <p:extLst>
      <p:ext uri="{BB962C8B-B14F-4D97-AF65-F5344CB8AC3E}">
        <p14:creationId xmlns:p14="http://schemas.microsoft.com/office/powerpoint/2010/main" xmlns="" val="396112181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889C979E-471A-4144-BBD1-7EC5DD83161D}" type="slidenum">
              <a:rPr lang="zh-CN" altLang="en-US" smtClean="0"/>
              <a:pPr/>
              <a:t>83</a:t>
            </a:fld>
            <a:endParaRPr lang="zh-CN" altLang="en-US"/>
          </a:p>
        </p:txBody>
      </p:sp>
    </p:spTree>
    <p:extLst>
      <p:ext uri="{BB962C8B-B14F-4D97-AF65-F5344CB8AC3E}">
        <p14:creationId xmlns:p14="http://schemas.microsoft.com/office/powerpoint/2010/main" xmlns="" val="285448900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889C979E-471A-4144-BBD1-7EC5DD83161D}" type="slidenum">
              <a:rPr lang="zh-CN" altLang="en-US" smtClean="0"/>
              <a:pPr/>
              <a:t>86</a:t>
            </a:fld>
            <a:endParaRPr lang="zh-CN" altLang="en-US"/>
          </a:p>
        </p:txBody>
      </p:sp>
    </p:spTree>
    <p:extLst>
      <p:ext uri="{BB962C8B-B14F-4D97-AF65-F5344CB8AC3E}">
        <p14:creationId xmlns:p14="http://schemas.microsoft.com/office/powerpoint/2010/main" xmlns="" val="301028437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889C979E-471A-4144-BBD1-7EC5DD83161D}" type="slidenum">
              <a:rPr lang="zh-CN" altLang="en-US" smtClean="0"/>
              <a:pPr/>
              <a:t>87</a:t>
            </a:fld>
            <a:endParaRPr lang="zh-CN" altLang="en-US"/>
          </a:p>
        </p:txBody>
      </p:sp>
    </p:spTree>
    <p:extLst>
      <p:ext uri="{BB962C8B-B14F-4D97-AF65-F5344CB8AC3E}">
        <p14:creationId xmlns:p14="http://schemas.microsoft.com/office/powerpoint/2010/main" xmlns="" val="43563995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889C979E-471A-4144-BBD1-7EC5DD83161D}" type="slidenum">
              <a:rPr lang="zh-CN" altLang="en-US" smtClean="0"/>
              <a:pPr/>
              <a:t>88</a:t>
            </a:fld>
            <a:endParaRPr lang="zh-CN" altLang="en-US"/>
          </a:p>
        </p:txBody>
      </p:sp>
    </p:spTree>
    <p:extLst>
      <p:ext uri="{BB962C8B-B14F-4D97-AF65-F5344CB8AC3E}">
        <p14:creationId xmlns:p14="http://schemas.microsoft.com/office/powerpoint/2010/main" xmlns="" val="419353714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889C979E-471A-4144-BBD1-7EC5DD83161D}" type="slidenum">
              <a:rPr lang="zh-CN" altLang="en-US" smtClean="0"/>
              <a:pPr/>
              <a:t>89</a:t>
            </a:fld>
            <a:endParaRPr lang="zh-CN" altLang="en-US"/>
          </a:p>
        </p:txBody>
      </p:sp>
    </p:spTree>
    <p:extLst>
      <p:ext uri="{BB962C8B-B14F-4D97-AF65-F5344CB8AC3E}">
        <p14:creationId xmlns:p14="http://schemas.microsoft.com/office/powerpoint/2010/main" xmlns="" val="164240135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889C979E-471A-4144-BBD1-7EC5DD83161D}" type="slidenum">
              <a:rPr lang="zh-CN" altLang="en-US" smtClean="0"/>
              <a:pPr/>
              <a:t>90</a:t>
            </a:fld>
            <a:endParaRPr lang="zh-CN" altLang="en-US"/>
          </a:p>
        </p:txBody>
      </p:sp>
    </p:spTree>
    <p:extLst>
      <p:ext uri="{BB962C8B-B14F-4D97-AF65-F5344CB8AC3E}">
        <p14:creationId xmlns:p14="http://schemas.microsoft.com/office/powerpoint/2010/main" xmlns="" val="7706199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大家已经花了一天多的时间来学习地理国情普查的内容与指标、采集要求等数据生产方面的技术规定，究竟为什么要进行统计分析，统计分析到底是作什么的呢？首先要从地理国情普查的业务链来看，我们知道此次的地理国情普查最终上交的成果，不同于以往的常规测绘任务，数据出来上交完事，地理国情成果除了数据以外，还有统计分析报告在内的一系列报告成果，图件成果，系统成果。统计分析就是实现普查数据成果向报告成果、图件成果转化的关键环节。</a:t>
            </a:r>
            <a:endParaRPr lang="zh-CN" altLang="en-US" dirty="0"/>
          </a:p>
        </p:txBody>
      </p:sp>
      <p:sp>
        <p:nvSpPr>
          <p:cNvPr id="5" name="灯片编号占位符 4"/>
          <p:cNvSpPr>
            <a:spLocks noGrp="1"/>
          </p:cNvSpPr>
          <p:nvPr>
            <p:ph type="sldNum" sz="quarter" idx="10"/>
          </p:nvPr>
        </p:nvSpPr>
        <p:spPr/>
        <p:txBody>
          <a:bodyPr/>
          <a:lstStyle/>
          <a:p>
            <a:fld id="{A0C263E3-F17A-4B06-8808-FA7EC250604D}" type="slidenum">
              <a:rPr lang="zh-CN" altLang="en-US" smtClean="0"/>
              <a:pPr/>
              <a:t>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日期占位符 6"/>
          <p:cNvSpPr>
            <a:spLocks noGrp="1"/>
          </p:cNvSpPr>
          <p:nvPr>
            <p:ph type="dt" idx="12"/>
          </p:nvPr>
        </p:nvSpPr>
        <p:spPr/>
        <p:txBody>
          <a:bodyPr/>
          <a:lstStyle/>
          <a:p>
            <a:fld id="{463DA9FA-1FEB-4A27-9A4B-033D97411BEA}" type="datetime1">
              <a:rPr lang="zh-CN" altLang="en-US" smtClean="0"/>
              <a:pPr/>
              <a:t>2014/12/8</a:t>
            </a:fld>
            <a:endParaRPr lang="zh-CN" altLang="en-US"/>
          </a:p>
        </p:txBody>
      </p:sp>
      <p:sp>
        <p:nvSpPr>
          <p:cNvPr id="8" name="页眉占位符 7"/>
          <p:cNvSpPr>
            <a:spLocks noGrp="1"/>
          </p:cNvSpPr>
          <p:nvPr>
            <p:ph type="hdr" sz="quarter" idx="13"/>
          </p:nvPr>
        </p:nvSpPr>
        <p:spPr/>
        <p:txBody>
          <a:bodyPr/>
          <a:lstStyle/>
          <a:p>
            <a:endParaRPr lang="zh-CN" altLang="en-US"/>
          </a:p>
        </p:txBody>
      </p:sp>
    </p:spTree>
    <p:extLst>
      <p:ext uri="{BB962C8B-B14F-4D97-AF65-F5344CB8AC3E}">
        <p14:creationId xmlns:p14="http://schemas.microsoft.com/office/powerpoint/2010/main" xmlns="" val="118825290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889C979E-471A-4144-BBD1-7EC5DD83161D}" type="slidenum">
              <a:rPr lang="zh-CN" altLang="en-US" smtClean="0"/>
              <a:pPr/>
              <a:t>91</a:t>
            </a:fld>
            <a:endParaRPr lang="zh-CN" altLang="en-US"/>
          </a:p>
        </p:txBody>
      </p:sp>
    </p:spTree>
    <p:extLst>
      <p:ext uri="{BB962C8B-B14F-4D97-AF65-F5344CB8AC3E}">
        <p14:creationId xmlns:p14="http://schemas.microsoft.com/office/powerpoint/2010/main" xmlns="" val="394386752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889C979E-471A-4144-BBD1-7EC5DD83161D}" type="slidenum">
              <a:rPr lang="zh-CN" altLang="en-US" smtClean="0"/>
              <a:pPr/>
              <a:t>92</a:t>
            </a:fld>
            <a:endParaRPr lang="zh-CN" altLang="en-US"/>
          </a:p>
        </p:txBody>
      </p:sp>
    </p:spTree>
    <p:extLst>
      <p:ext uri="{BB962C8B-B14F-4D97-AF65-F5344CB8AC3E}">
        <p14:creationId xmlns:p14="http://schemas.microsoft.com/office/powerpoint/2010/main" xmlns="" val="405273828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889C979E-471A-4144-BBD1-7EC5DD83161D}" type="slidenum">
              <a:rPr lang="zh-CN" altLang="en-US" smtClean="0"/>
              <a:pPr/>
              <a:t>93</a:t>
            </a:fld>
            <a:endParaRPr lang="zh-CN" altLang="en-US"/>
          </a:p>
        </p:txBody>
      </p:sp>
    </p:spTree>
    <p:extLst>
      <p:ext uri="{BB962C8B-B14F-4D97-AF65-F5344CB8AC3E}">
        <p14:creationId xmlns:p14="http://schemas.microsoft.com/office/powerpoint/2010/main" xmlns="" val="157099255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889C979E-471A-4144-BBD1-7EC5DD83161D}" type="slidenum">
              <a:rPr lang="zh-CN" altLang="en-US" smtClean="0"/>
              <a:pPr/>
              <a:t>94</a:t>
            </a:fld>
            <a:endParaRPr lang="zh-CN" altLang="en-US"/>
          </a:p>
        </p:txBody>
      </p:sp>
    </p:spTree>
    <p:extLst>
      <p:ext uri="{BB962C8B-B14F-4D97-AF65-F5344CB8AC3E}">
        <p14:creationId xmlns:p14="http://schemas.microsoft.com/office/powerpoint/2010/main" xmlns="" val="219530120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889C979E-471A-4144-BBD1-7EC5DD83161D}" type="slidenum">
              <a:rPr lang="zh-CN" altLang="en-US" smtClean="0"/>
              <a:pPr/>
              <a:t>95</a:t>
            </a:fld>
            <a:endParaRPr lang="zh-CN" altLang="en-US"/>
          </a:p>
        </p:txBody>
      </p:sp>
    </p:spTree>
    <p:extLst>
      <p:ext uri="{BB962C8B-B14F-4D97-AF65-F5344CB8AC3E}">
        <p14:creationId xmlns:p14="http://schemas.microsoft.com/office/powerpoint/2010/main" xmlns="" val="173094180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889C979E-471A-4144-BBD1-7EC5DD83161D}" type="slidenum">
              <a:rPr lang="zh-CN" altLang="en-US" smtClean="0"/>
              <a:pPr/>
              <a:t>96</a:t>
            </a:fld>
            <a:endParaRPr lang="zh-CN" altLang="en-US"/>
          </a:p>
        </p:txBody>
      </p:sp>
    </p:spTree>
    <p:extLst>
      <p:ext uri="{BB962C8B-B14F-4D97-AF65-F5344CB8AC3E}">
        <p14:creationId xmlns:p14="http://schemas.microsoft.com/office/powerpoint/2010/main" xmlns="" val="35034443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889C979E-471A-4144-BBD1-7EC5DD83161D}" type="slidenum">
              <a:rPr lang="zh-CN" altLang="en-US" smtClean="0"/>
              <a:pPr/>
              <a:t>100</a:t>
            </a:fld>
            <a:endParaRPr lang="zh-CN" altLang="en-US"/>
          </a:p>
        </p:txBody>
      </p:sp>
    </p:spTree>
    <p:extLst>
      <p:ext uri="{BB962C8B-B14F-4D97-AF65-F5344CB8AC3E}">
        <p14:creationId xmlns:p14="http://schemas.microsoft.com/office/powerpoint/2010/main" xmlns="" val="318025332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889C979E-471A-4144-BBD1-7EC5DD83161D}" type="slidenum">
              <a:rPr lang="zh-CN" altLang="en-US" smtClean="0"/>
              <a:pPr/>
              <a:t>101</a:t>
            </a:fld>
            <a:endParaRPr lang="zh-CN" altLang="en-US"/>
          </a:p>
        </p:txBody>
      </p:sp>
    </p:spTree>
    <p:extLst>
      <p:ext uri="{BB962C8B-B14F-4D97-AF65-F5344CB8AC3E}">
        <p14:creationId xmlns:p14="http://schemas.microsoft.com/office/powerpoint/2010/main" xmlns="" val="78103102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889C979E-471A-4144-BBD1-7EC5DD83161D}" type="slidenum">
              <a:rPr lang="zh-CN" altLang="en-US" smtClean="0"/>
              <a:pPr/>
              <a:t>102</a:t>
            </a:fld>
            <a:endParaRPr lang="zh-CN" altLang="en-US"/>
          </a:p>
        </p:txBody>
      </p:sp>
    </p:spTree>
    <p:extLst>
      <p:ext uri="{BB962C8B-B14F-4D97-AF65-F5344CB8AC3E}">
        <p14:creationId xmlns:p14="http://schemas.microsoft.com/office/powerpoint/2010/main" xmlns="" val="338990454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889C979E-471A-4144-BBD1-7EC5DD83161D}" type="slidenum">
              <a:rPr lang="zh-CN" altLang="en-US" smtClean="0"/>
              <a:pPr/>
              <a:t>103</a:t>
            </a:fld>
            <a:endParaRPr lang="zh-CN" altLang="en-US"/>
          </a:p>
        </p:txBody>
      </p:sp>
    </p:spTree>
    <p:extLst>
      <p:ext uri="{BB962C8B-B14F-4D97-AF65-F5344CB8AC3E}">
        <p14:creationId xmlns:p14="http://schemas.microsoft.com/office/powerpoint/2010/main" xmlns="" val="271299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5" name="灯片编号占位符 4"/>
          <p:cNvSpPr>
            <a:spLocks noGrp="1"/>
          </p:cNvSpPr>
          <p:nvPr>
            <p:ph type="sldNum" sz="quarter" idx="10"/>
          </p:nvPr>
        </p:nvSpPr>
        <p:spPr/>
        <p:txBody>
          <a:bodyPr/>
          <a:lstStyle/>
          <a:p>
            <a:fld id="{A0C263E3-F17A-4B06-8808-FA7EC250604D}" type="slidenum">
              <a:rPr lang="zh-CN" altLang="en-US" smtClean="0"/>
              <a:pPr/>
              <a:t>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日期占位符 6"/>
          <p:cNvSpPr>
            <a:spLocks noGrp="1"/>
          </p:cNvSpPr>
          <p:nvPr>
            <p:ph type="dt" idx="12"/>
          </p:nvPr>
        </p:nvSpPr>
        <p:spPr/>
        <p:txBody>
          <a:bodyPr/>
          <a:lstStyle/>
          <a:p>
            <a:fld id="{84799179-2CC4-46BF-A2EB-3972524A3C5D}" type="datetime1">
              <a:rPr lang="zh-CN" altLang="en-US" smtClean="0"/>
              <a:pPr/>
              <a:t>2014/12/8</a:t>
            </a:fld>
            <a:endParaRPr lang="zh-CN" altLang="en-US"/>
          </a:p>
        </p:txBody>
      </p:sp>
      <p:sp>
        <p:nvSpPr>
          <p:cNvPr id="8" name="页眉占位符 7"/>
          <p:cNvSpPr>
            <a:spLocks noGrp="1"/>
          </p:cNvSpPr>
          <p:nvPr>
            <p:ph type="hdr" sz="quarter" idx="13"/>
          </p:nvPr>
        </p:nvSpPr>
        <p:spPr/>
        <p:txBody>
          <a:bodyPr/>
          <a:lstStyle/>
          <a:p>
            <a:endParaRPr lang="zh-CN" altLang="en-US"/>
          </a:p>
        </p:txBody>
      </p:sp>
    </p:spTree>
    <p:extLst>
      <p:ext uri="{BB962C8B-B14F-4D97-AF65-F5344CB8AC3E}">
        <p14:creationId xmlns:p14="http://schemas.microsoft.com/office/powerpoint/2010/main" xmlns="" val="173809172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889C979E-471A-4144-BBD1-7EC5DD83161D}" type="slidenum">
              <a:rPr lang="zh-CN" altLang="en-US" smtClean="0"/>
              <a:pPr/>
              <a:t>104</a:t>
            </a:fld>
            <a:endParaRPr lang="zh-CN" altLang="en-US"/>
          </a:p>
        </p:txBody>
      </p:sp>
    </p:spTree>
    <p:extLst>
      <p:ext uri="{BB962C8B-B14F-4D97-AF65-F5344CB8AC3E}">
        <p14:creationId xmlns:p14="http://schemas.microsoft.com/office/powerpoint/2010/main" xmlns="" val="259047635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889C979E-471A-4144-BBD1-7EC5DD83161D}" type="slidenum">
              <a:rPr lang="zh-CN" altLang="en-US" smtClean="0"/>
              <a:pPr/>
              <a:t>105</a:t>
            </a:fld>
            <a:endParaRPr lang="zh-CN" altLang="en-US"/>
          </a:p>
        </p:txBody>
      </p:sp>
    </p:spTree>
    <p:extLst>
      <p:ext uri="{BB962C8B-B14F-4D97-AF65-F5344CB8AC3E}">
        <p14:creationId xmlns:p14="http://schemas.microsoft.com/office/powerpoint/2010/main" xmlns="" val="81931406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889C979E-471A-4144-BBD1-7EC5DD83161D}" type="slidenum">
              <a:rPr lang="zh-CN" altLang="en-US" smtClean="0"/>
              <a:pPr/>
              <a:t>106</a:t>
            </a:fld>
            <a:endParaRPr lang="zh-CN" altLang="en-US"/>
          </a:p>
        </p:txBody>
      </p:sp>
    </p:spTree>
    <p:extLst>
      <p:ext uri="{BB962C8B-B14F-4D97-AF65-F5344CB8AC3E}">
        <p14:creationId xmlns:p14="http://schemas.microsoft.com/office/powerpoint/2010/main" xmlns="" val="419958466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889C979E-471A-4144-BBD1-7EC5DD83161D}" type="slidenum">
              <a:rPr lang="zh-CN" altLang="en-US" smtClean="0"/>
              <a:pPr/>
              <a:t>107</a:t>
            </a:fld>
            <a:endParaRPr lang="zh-CN" altLang="en-US"/>
          </a:p>
        </p:txBody>
      </p:sp>
    </p:spTree>
    <p:extLst>
      <p:ext uri="{BB962C8B-B14F-4D97-AF65-F5344CB8AC3E}">
        <p14:creationId xmlns:p14="http://schemas.microsoft.com/office/powerpoint/2010/main" xmlns="" val="53860638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889C979E-471A-4144-BBD1-7EC5DD83161D}" type="slidenum">
              <a:rPr lang="zh-CN" altLang="en-US" smtClean="0"/>
              <a:pPr/>
              <a:t>108</a:t>
            </a:fld>
            <a:endParaRPr lang="zh-CN" altLang="en-US"/>
          </a:p>
        </p:txBody>
      </p:sp>
    </p:spTree>
    <p:extLst>
      <p:ext uri="{BB962C8B-B14F-4D97-AF65-F5344CB8AC3E}">
        <p14:creationId xmlns:p14="http://schemas.microsoft.com/office/powerpoint/2010/main" xmlns="" val="415723520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889C979E-471A-4144-BBD1-7EC5DD83161D}" type="slidenum">
              <a:rPr lang="zh-CN" altLang="en-US" smtClean="0"/>
              <a:pPr/>
              <a:t>110</a:t>
            </a:fld>
            <a:endParaRPr lang="zh-CN" altLang="en-US"/>
          </a:p>
        </p:txBody>
      </p:sp>
    </p:spTree>
    <p:extLst>
      <p:ext uri="{BB962C8B-B14F-4D97-AF65-F5344CB8AC3E}">
        <p14:creationId xmlns:p14="http://schemas.microsoft.com/office/powerpoint/2010/main" xmlns="" val="21681378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889C979E-471A-4144-BBD1-7EC5DD83161D}" type="slidenum">
              <a:rPr lang="zh-CN" altLang="en-US" smtClean="0"/>
              <a:pPr/>
              <a:t>111</a:t>
            </a:fld>
            <a:endParaRPr lang="zh-CN" altLang="en-US"/>
          </a:p>
        </p:txBody>
      </p:sp>
    </p:spTree>
    <p:extLst>
      <p:ext uri="{BB962C8B-B14F-4D97-AF65-F5344CB8AC3E}">
        <p14:creationId xmlns:p14="http://schemas.microsoft.com/office/powerpoint/2010/main" xmlns="" val="351527413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889C979E-471A-4144-BBD1-7EC5DD83161D}" type="slidenum">
              <a:rPr lang="zh-CN" altLang="en-US" smtClean="0"/>
              <a:pPr/>
              <a:t>112</a:t>
            </a:fld>
            <a:endParaRPr lang="zh-CN" altLang="en-US"/>
          </a:p>
        </p:txBody>
      </p:sp>
    </p:spTree>
    <p:extLst>
      <p:ext uri="{BB962C8B-B14F-4D97-AF65-F5344CB8AC3E}">
        <p14:creationId xmlns:p14="http://schemas.microsoft.com/office/powerpoint/2010/main" xmlns="" val="402923735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889C979E-471A-4144-BBD1-7EC5DD83161D}" type="slidenum">
              <a:rPr lang="zh-CN" altLang="en-US" smtClean="0"/>
              <a:pPr/>
              <a:t>113</a:t>
            </a:fld>
            <a:endParaRPr lang="zh-CN" altLang="en-US"/>
          </a:p>
        </p:txBody>
      </p:sp>
    </p:spTree>
    <p:extLst>
      <p:ext uri="{BB962C8B-B14F-4D97-AF65-F5344CB8AC3E}">
        <p14:creationId xmlns:p14="http://schemas.microsoft.com/office/powerpoint/2010/main" xmlns="" val="24709117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889C979E-471A-4144-BBD1-7EC5DD83161D}" type="slidenum">
              <a:rPr lang="zh-CN" altLang="en-US" smtClean="0"/>
              <a:pPr/>
              <a:t>114</a:t>
            </a:fld>
            <a:endParaRPr lang="zh-CN" altLang="en-US"/>
          </a:p>
        </p:txBody>
      </p:sp>
    </p:spTree>
    <p:extLst>
      <p:ext uri="{BB962C8B-B14F-4D97-AF65-F5344CB8AC3E}">
        <p14:creationId xmlns:p14="http://schemas.microsoft.com/office/powerpoint/2010/main" xmlns="" val="33628471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5" name="灯片编号占位符 4"/>
          <p:cNvSpPr>
            <a:spLocks noGrp="1"/>
          </p:cNvSpPr>
          <p:nvPr>
            <p:ph type="sldNum" sz="quarter" idx="10"/>
          </p:nvPr>
        </p:nvSpPr>
        <p:spPr/>
        <p:txBody>
          <a:bodyPr/>
          <a:lstStyle/>
          <a:p>
            <a:fld id="{A0C263E3-F17A-4B06-8808-FA7EC250604D}" type="slidenum">
              <a:rPr lang="zh-CN" altLang="en-US" smtClean="0"/>
              <a:pPr/>
              <a:t>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日期占位符 6"/>
          <p:cNvSpPr>
            <a:spLocks noGrp="1"/>
          </p:cNvSpPr>
          <p:nvPr>
            <p:ph type="dt" idx="12"/>
          </p:nvPr>
        </p:nvSpPr>
        <p:spPr/>
        <p:txBody>
          <a:bodyPr/>
          <a:lstStyle/>
          <a:p>
            <a:fld id="{6F5E006C-92D3-4ED9-A425-8E77F4130EC4}" type="datetime1">
              <a:rPr lang="zh-CN" altLang="en-US" smtClean="0"/>
              <a:pPr/>
              <a:t>2014/12/8</a:t>
            </a:fld>
            <a:endParaRPr lang="zh-CN" altLang="en-US"/>
          </a:p>
        </p:txBody>
      </p:sp>
      <p:sp>
        <p:nvSpPr>
          <p:cNvPr id="8" name="页眉占位符 7"/>
          <p:cNvSpPr>
            <a:spLocks noGrp="1"/>
          </p:cNvSpPr>
          <p:nvPr>
            <p:ph type="hdr" sz="quarter" idx="13"/>
          </p:nvPr>
        </p:nvSpPr>
        <p:spPr/>
        <p:txBody>
          <a:bodyPr/>
          <a:lstStyle/>
          <a:p>
            <a:endParaRPr lang="zh-CN" altLang="en-US"/>
          </a:p>
        </p:txBody>
      </p:sp>
    </p:spTree>
    <p:extLst>
      <p:ext uri="{BB962C8B-B14F-4D97-AF65-F5344CB8AC3E}">
        <p14:creationId xmlns:p14="http://schemas.microsoft.com/office/powerpoint/2010/main" xmlns="" val="400336731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889C979E-471A-4144-BBD1-7EC5DD83161D}" type="slidenum">
              <a:rPr lang="zh-CN" altLang="en-US" smtClean="0"/>
              <a:pPr/>
              <a:t>115</a:t>
            </a:fld>
            <a:endParaRPr lang="zh-CN" altLang="en-US"/>
          </a:p>
        </p:txBody>
      </p:sp>
    </p:spTree>
    <p:extLst>
      <p:ext uri="{BB962C8B-B14F-4D97-AF65-F5344CB8AC3E}">
        <p14:creationId xmlns:p14="http://schemas.microsoft.com/office/powerpoint/2010/main" xmlns="" val="286795673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889C979E-471A-4144-BBD1-7EC5DD83161D}" type="slidenum">
              <a:rPr lang="zh-CN" altLang="en-US" smtClean="0"/>
              <a:pPr/>
              <a:t>117</a:t>
            </a:fld>
            <a:endParaRPr lang="zh-CN" altLang="en-US"/>
          </a:p>
        </p:txBody>
      </p:sp>
    </p:spTree>
    <p:extLst>
      <p:ext uri="{BB962C8B-B14F-4D97-AF65-F5344CB8AC3E}">
        <p14:creationId xmlns:p14="http://schemas.microsoft.com/office/powerpoint/2010/main" xmlns="" val="407759118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889C979E-471A-4144-BBD1-7EC5DD83161D}" type="slidenum">
              <a:rPr lang="zh-CN" altLang="en-US" smtClean="0"/>
              <a:pPr/>
              <a:t>118</a:t>
            </a:fld>
            <a:endParaRPr lang="zh-CN" altLang="en-US"/>
          </a:p>
        </p:txBody>
      </p:sp>
    </p:spTree>
    <p:extLst>
      <p:ext uri="{BB962C8B-B14F-4D97-AF65-F5344CB8AC3E}">
        <p14:creationId xmlns:p14="http://schemas.microsoft.com/office/powerpoint/2010/main" xmlns="" val="145964547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889C979E-471A-4144-BBD1-7EC5DD83161D}" type="slidenum">
              <a:rPr lang="zh-CN" altLang="en-US" smtClean="0"/>
              <a:pPr/>
              <a:t>119</a:t>
            </a:fld>
            <a:endParaRPr lang="zh-CN" altLang="en-US"/>
          </a:p>
        </p:txBody>
      </p:sp>
    </p:spTree>
    <p:extLst>
      <p:ext uri="{BB962C8B-B14F-4D97-AF65-F5344CB8AC3E}">
        <p14:creationId xmlns:p14="http://schemas.microsoft.com/office/powerpoint/2010/main" xmlns="" val="418934125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889C979E-471A-4144-BBD1-7EC5DD83161D}" type="slidenum">
              <a:rPr lang="zh-CN" altLang="en-US" smtClean="0"/>
              <a:pPr/>
              <a:t>120</a:t>
            </a:fld>
            <a:endParaRPr lang="zh-CN" altLang="en-US"/>
          </a:p>
        </p:txBody>
      </p:sp>
    </p:spTree>
    <p:extLst>
      <p:ext uri="{BB962C8B-B14F-4D97-AF65-F5344CB8AC3E}">
        <p14:creationId xmlns:p14="http://schemas.microsoft.com/office/powerpoint/2010/main" xmlns="" val="193999686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889C979E-471A-4144-BBD1-7EC5DD83161D}" type="slidenum">
              <a:rPr lang="zh-CN" altLang="en-US" smtClean="0"/>
              <a:pPr/>
              <a:t>121</a:t>
            </a:fld>
            <a:endParaRPr lang="zh-CN" altLang="en-US"/>
          </a:p>
        </p:txBody>
      </p:sp>
    </p:spTree>
    <p:extLst>
      <p:ext uri="{BB962C8B-B14F-4D97-AF65-F5344CB8AC3E}">
        <p14:creationId xmlns:p14="http://schemas.microsoft.com/office/powerpoint/2010/main" xmlns="" val="63615060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889C979E-471A-4144-BBD1-7EC5DD83161D}" type="slidenum">
              <a:rPr lang="zh-CN" altLang="en-US" smtClean="0"/>
              <a:pPr/>
              <a:t>122</a:t>
            </a:fld>
            <a:endParaRPr lang="zh-CN" altLang="en-US"/>
          </a:p>
        </p:txBody>
      </p:sp>
    </p:spTree>
    <p:extLst>
      <p:ext uri="{BB962C8B-B14F-4D97-AF65-F5344CB8AC3E}">
        <p14:creationId xmlns:p14="http://schemas.microsoft.com/office/powerpoint/2010/main" xmlns="" val="226847008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889C979E-471A-4144-BBD1-7EC5DD83161D}" type="slidenum">
              <a:rPr lang="zh-CN" altLang="en-US" smtClean="0"/>
              <a:pPr/>
              <a:t>123</a:t>
            </a:fld>
            <a:endParaRPr lang="zh-CN" altLang="en-US"/>
          </a:p>
        </p:txBody>
      </p:sp>
    </p:spTree>
    <p:extLst>
      <p:ext uri="{BB962C8B-B14F-4D97-AF65-F5344CB8AC3E}">
        <p14:creationId xmlns:p14="http://schemas.microsoft.com/office/powerpoint/2010/main" xmlns="" val="145223690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889C979E-471A-4144-BBD1-7EC5DD83161D}" type="slidenum">
              <a:rPr lang="zh-CN" altLang="en-US" smtClean="0"/>
              <a:pPr/>
              <a:t>126</a:t>
            </a:fld>
            <a:endParaRPr lang="zh-CN" altLang="en-US"/>
          </a:p>
        </p:txBody>
      </p:sp>
    </p:spTree>
    <p:extLst>
      <p:ext uri="{BB962C8B-B14F-4D97-AF65-F5344CB8AC3E}">
        <p14:creationId xmlns:p14="http://schemas.microsoft.com/office/powerpoint/2010/main" xmlns="" val="95112956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889C979E-471A-4144-BBD1-7EC5DD83161D}" type="slidenum">
              <a:rPr lang="zh-CN" altLang="en-US" smtClean="0"/>
              <a:pPr/>
              <a:t>127</a:t>
            </a:fld>
            <a:endParaRPr lang="zh-CN" altLang="en-US"/>
          </a:p>
        </p:txBody>
      </p:sp>
    </p:spTree>
    <p:extLst>
      <p:ext uri="{BB962C8B-B14F-4D97-AF65-F5344CB8AC3E}">
        <p14:creationId xmlns:p14="http://schemas.microsoft.com/office/powerpoint/2010/main" xmlns="" val="3177338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页脚占位符 3"/>
          <p:cNvSpPr>
            <a:spLocks noGrp="1"/>
          </p:cNvSpPr>
          <p:nvPr>
            <p:ph type="ftr" sz="quarter" idx="10"/>
          </p:nvPr>
        </p:nvSpPr>
        <p:spPr/>
        <p:txBody>
          <a:bodyPr/>
          <a:lstStyle/>
          <a:p>
            <a:endParaRPr lang="zh-CN" altLang="en-US"/>
          </a:p>
        </p:txBody>
      </p:sp>
      <p:sp>
        <p:nvSpPr>
          <p:cNvPr id="5" name="灯片编号占位符 4"/>
          <p:cNvSpPr>
            <a:spLocks noGrp="1"/>
          </p:cNvSpPr>
          <p:nvPr>
            <p:ph type="sldNum" sz="quarter" idx="11"/>
          </p:nvPr>
        </p:nvSpPr>
        <p:spPr/>
        <p:txBody>
          <a:bodyPr/>
          <a:lstStyle/>
          <a:p>
            <a:fld id="{A0C263E3-F17A-4B06-8808-FA7EC250604D}" type="slidenum">
              <a:rPr lang="zh-CN" altLang="en-US" smtClean="0"/>
              <a:pPr/>
              <a:t>8</a:t>
            </a:fld>
            <a:endParaRPr lang="zh-CN" altLang="en-US"/>
          </a:p>
        </p:txBody>
      </p:sp>
      <p:sp>
        <p:nvSpPr>
          <p:cNvPr id="6" name="日期占位符 5"/>
          <p:cNvSpPr>
            <a:spLocks noGrp="1"/>
          </p:cNvSpPr>
          <p:nvPr>
            <p:ph type="dt" idx="12"/>
          </p:nvPr>
        </p:nvSpPr>
        <p:spPr/>
        <p:txBody>
          <a:bodyPr/>
          <a:lstStyle/>
          <a:p>
            <a:fld id="{55D49FA3-4DB9-401F-887F-A84FBA7F6741}" type="datetime1">
              <a:rPr lang="zh-CN" altLang="en-US" smtClean="0"/>
              <a:pPr/>
              <a:t>2014/12/8</a:t>
            </a:fld>
            <a:endParaRPr lang="zh-CN" altLang="en-US"/>
          </a:p>
        </p:txBody>
      </p:sp>
      <p:sp>
        <p:nvSpPr>
          <p:cNvPr id="7" name="页眉占位符 6"/>
          <p:cNvSpPr>
            <a:spLocks noGrp="1"/>
          </p:cNvSpPr>
          <p:nvPr>
            <p:ph type="hdr" sz="quarter" idx="13"/>
          </p:nvPr>
        </p:nvSpPr>
        <p:spPr/>
        <p:txBody>
          <a:bodyPr/>
          <a:lstStyle/>
          <a:p>
            <a:endParaRPr lang="zh-CN" altLang="en-US"/>
          </a:p>
        </p:txBody>
      </p:sp>
    </p:spTree>
    <p:extLst>
      <p:ext uri="{BB962C8B-B14F-4D97-AF65-F5344CB8AC3E}">
        <p14:creationId xmlns:p14="http://schemas.microsoft.com/office/powerpoint/2010/main" xmlns="" val="54002457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889C979E-471A-4144-BBD1-7EC5DD83161D}" type="slidenum">
              <a:rPr lang="zh-CN" altLang="en-US" smtClean="0"/>
              <a:pPr/>
              <a:t>128</a:t>
            </a:fld>
            <a:endParaRPr lang="zh-CN" altLang="en-US"/>
          </a:p>
        </p:txBody>
      </p:sp>
    </p:spTree>
    <p:extLst>
      <p:ext uri="{BB962C8B-B14F-4D97-AF65-F5344CB8AC3E}">
        <p14:creationId xmlns:p14="http://schemas.microsoft.com/office/powerpoint/2010/main" xmlns="" val="386130813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889C979E-471A-4144-BBD1-7EC5DD83161D}" type="slidenum">
              <a:rPr lang="zh-CN" altLang="en-US" smtClean="0"/>
              <a:pPr/>
              <a:t>129</a:t>
            </a:fld>
            <a:endParaRPr lang="zh-CN" altLang="en-US"/>
          </a:p>
        </p:txBody>
      </p:sp>
    </p:spTree>
    <p:extLst>
      <p:ext uri="{BB962C8B-B14F-4D97-AF65-F5344CB8AC3E}">
        <p14:creationId xmlns:p14="http://schemas.microsoft.com/office/powerpoint/2010/main" xmlns="" val="156188995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889C979E-471A-4144-BBD1-7EC5DD83161D}" type="slidenum">
              <a:rPr lang="zh-CN" altLang="en-US" smtClean="0"/>
              <a:pPr/>
              <a:t>130</a:t>
            </a:fld>
            <a:endParaRPr lang="zh-CN" altLang="en-US"/>
          </a:p>
        </p:txBody>
      </p:sp>
    </p:spTree>
    <p:extLst>
      <p:ext uri="{BB962C8B-B14F-4D97-AF65-F5344CB8AC3E}">
        <p14:creationId xmlns:p14="http://schemas.microsoft.com/office/powerpoint/2010/main" xmlns="" val="330504258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889C979E-471A-4144-BBD1-7EC5DD83161D}" type="slidenum">
              <a:rPr lang="zh-CN" altLang="en-US" smtClean="0"/>
              <a:pPr/>
              <a:t>133</a:t>
            </a:fld>
            <a:endParaRPr lang="zh-CN" altLang="en-US"/>
          </a:p>
        </p:txBody>
      </p:sp>
    </p:spTree>
    <p:extLst>
      <p:ext uri="{BB962C8B-B14F-4D97-AF65-F5344CB8AC3E}">
        <p14:creationId xmlns:p14="http://schemas.microsoft.com/office/powerpoint/2010/main" xmlns="" val="209498684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889C979E-471A-4144-BBD1-7EC5DD83161D}" type="slidenum">
              <a:rPr lang="zh-CN" altLang="en-US" smtClean="0"/>
              <a:pPr/>
              <a:t>134</a:t>
            </a:fld>
            <a:endParaRPr lang="zh-CN" altLang="en-US"/>
          </a:p>
        </p:txBody>
      </p:sp>
    </p:spTree>
    <p:extLst>
      <p:ext uri="{BB962C8B-B14F-4D97-AF65-F5344CB8AC3E}">
        <p14:creationId xmlns:p14="http://schemas.microsoft.com/office/powerpoint/2010/main" xmlns="" val="351622296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889C979E-471A-4144-BBD1-7EC5DD83161D}" type="slidenum">
              <a:rPr lang="zh-CN" altLang="en-US" smtClean="0"/>
              <a:pPr/>
              <a:t>135</a:t>
            </a:fld>
            <a:endParaRPr lang="zh-CN" altLang="en-US"/>
          </a:p>
        </p:txBody>
      </p:sp>
    </p:spTree>
    <p:extLst>
      <p:ext uri="{BB962C8B-B14F-4D97-AF65-F5344CB8AC3E}">
        <p14:creationId xmlns:p14="http://schemas.microsoft.com/office/powerpoint/2010/main" xmlns="" val="395083385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889C979E-471A-4144-BBD1-7EC5DD83161D}" type="slidenum">
              <a:rPr lang="zh-CN" altLang="en-US" smtClean="0"/>
              <a:pPr/>
              <a:t>137</a:t>
            </a:fld>
            <a:endParaRPr lang="zh-CN" altLang="en-US"/>
          </a:p>
        </p:txBody>
      </p:sp>
    </p:spTree>
    <p:extLst>
      <p:ext uri="{BB962C8B-B14F-4D97-AF65-F5344CB8AC3E}">
        <p14:creationId xmlns:p14="http://schemas.microsoft.com/office/powerpoint/2010/main" xmlns="" val="147483043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889C979E-471A-4144-BBD1-7EC5DD83161D}" type="slidenum">
              <a:rPr lang="zh-CN" altLang="en-US" smtClean="0"/>
              <a:pPr/>
              <a:t>138</a:t>
            </a:fld>
            <a:endParaRPr lang="zh-CN" altLang="en-US"/>
          </a:p>
        </p:txBody>
      </p:sp>
    </p:spTree>
    <p:extLst>
      <p:ext uri="{BB962C8B-B14F-4D97-AF65-F5344CB8AC3E}">
        <p14:creationId xmlns:p14="http://schemas.microsoft.com/office/powerpoint/2010/main" xmlns="" val="64549132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889C979E-471A-4144-BBD1-7EC5DD83161D}" type="slidenum">
              <a:rPr lang="zh-CN" altLang="en-US" smtClean="0"/>
              <a:pPr/>
              <a:t>139</a:t>
            </a:fld>
            <a:endParaRPr lang="zh-CN" altLang="en-US"/>
          </a:p>
        </p:txBody>
      </p:sp>
    </p:spTree>
    <p:extLst>
      <p:ext uri="{BB962C8B-B14F-4D97-AF65-F5344CB8AC3E}">
        <p14:creationId xmlns:p14="http://schemas.microsoft.com/office/powerpoint/2010/main" xmlns="" val="2745419213"/>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889C979E-471A-4144-BBD1-7EC5DD83161D}" type="slidenum">
              <a:rPr lang="zh-CN" altLang="en-US" smtClean="0"/>
              <a:pPr/>
              <a:t>140</a:t>
            </a:fld>
            <a:endParaRPr lang="zh-CN" altLang="en-US"/>
          </a:p>
        </p:txBody>
      </p:sp>
    </p:spTree>
    <p:extLst>
      <p:ext uri="{BB962C8B-B14F-4D97-AF65-F5344CB8AC3E}">
        <p14:creationId xmlns:p14="http://schemas.microsoft.com/office/powerpoint/2010/main" xmlns="" val="10688683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说明提统计单元的意义。耕地占我整个县级行政区划面积的百分比；耕地占</a:t>
            </a:r>
            <a:r>
              <a:rPr lang="en-US" altLang="zh-CN" dirty="0" smtClean="0"/>
              <a:t>[50-100</a:t>
            </a:r>
            <a:r>
              <a:rPr lang="zh-CN" altLang="en-US" dirty="0" smtClean="0"/>
              <a:t>）海拔高程带上的面积百分比。</a:t>
            </a:r>
            <a:endParaRPr lang="zh-CN" altLang="en-US" dirty="0"/>
          </a:p>
        </p:txBody>
      </p:sp>
      <p:sp>
        <p:nvSpPr>
          <p:cNvPr id="5" name="灯片编号占位符 4"/>
          <p:cNvSpPr>
            <a:spLocks noGrp="1"/>
          </p:cNvSpPr>
          <p:nvPr>
            <p:ph type="sldNum" sz="quarter" idx="10"/>
          </p:nvPr>
        </p:nvSpPr>
        <p:spPr/>
        <p:txBody>
          <a:bodyPr/>
          <a:lstStyle/>
          <a:p>
            <a:fld id="{A0C263E3-F17A-4B06-8808-FA7EC250604D}" type="slidenum">
              <a:rPr lang="zh-CN" altLang="en-US" smtClean="0"/>
              <a:pPr/>
              <a:t>11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日期占位符 6"/>
          <p:cNvSpPr>
            <a:spLocks noGrp="1"/>
          </p:cNvSpPr>
          <p:nvPr>
            <p:ph type="dt" idx="12"/>
          </p:nvPr>
        </p:nvSpPr>
        <p:spPr/>
        <p:txBody>
          <a:bodyPr/>
          <a:lstStyle/>
          <a:p>
            <a:fld id="{C01AF88B-E5CE-49AD-8A39-4011A3E97355}" type="datetime1">
              <a:rPr lang="zh-CN" altLang="en-US" smtClean="0"/>
              <a:pPr/>
              <a:t>2014/12/8</a:t>
            </a:fld>
            <a:endParaRPr lang="zh-CN" altLang="en-US"/>
          </a:p>
        </p:txBody>
      </p:sp>
      <p:sp>
        <p:nvSpPr>
          <p:cNvPr id="8" name="页眉占位符 7"/>
          <p:cNvSpPr>
            <a:spLocks noGrp="1"/>
          </p:cNvSpPr>
          <p:nvPr>
            <p:ph type="hdr" sz="quarter" idx="13"/>
          </p:nvPr>
        </p:nvSpPr>
        <p:spPr/>
        <p:txBody>
          <a:bodyPr/>
          <a:lstStyle/>
          <a:p>
            <a:endParaRPr lang="zh-CN" altLang="en-US"/>
          </a:p>
        </p:txBody>
      </p:sp>
    </p:spTree>
    <p:extLst>
      <p:ext uri="{BB962C8B-B14F-4D97-AF65-F5344CB8AC3E}">
        <p14:creationId xmlns:p14="http://schemas.microsoft.com/office/powerpoint/2010/main" xmlns="" val="100020686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889C979E-471A-4144-BBD1-7EC5DD83161D}" type="slidenum">
              <a:rPr lang="zh-CN" altLang="en-US" smtClean="0"/>
              <a:pPr/>
              <a:t>141</a:t>
            </a:fld>
            <a:endParaRPr lang="zh-CN" altLang="en-US"/>
          </a:p>
        </p:txBody>
      </p:sp>
    </p:spTree>
    <p:extLst>
      <p:ext uri="{BB962C8B-B14F-4D97-AF65-F5344CB8AC3E}">
        <p14:creationId xmlns:p14="http://schemas.microsoft.com/office/powerpoint/2010/main" xmlns="" val="268382319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889C979E-471A-4144-BBD1-7EC5DD83161D}" type="slidenum">
              <a:rPr lang="zh-CN" altLang="en-US" smtClean="0"/>
              <a:pPr/>
              <a:t>142</a:t>
            </a:fld>
            <a:endParaRPr lang="zh-CN" altLang="en-US"/>
          </a:p>
        </p:txBody>
      </p:sp>
    </p:spTree>
    <p:extLst>
      <p:ext uri="{BB962C8B-B14F-4D97-AF65-F5344CB8AC3E}">
        <p14:creationId xmlns:p14="http://schemas.microsoft.com/office/powerpoint/2010/main" xmlns="" val="1268336349"/>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889C979E-471A-4144-BBD1-7EC5DD83161D}" type="slidenum">
              <a:rPr lang="zh-CN" altLang="en-US" smtClean="0"/>
              <a:pPr/>
              <a:t>143</a:t>
            </a:fld>
            <a:endParaRPr lang="zh-CN" altLang="en-US"/>
          </a:p>
        </p:txBody>
      </p:sp>
    </p:spTree>
    <p:extLst>
      <p:ext uri="{BB962C8B-B14F-4D97-AF65-F5344CB8AC3E}">
        <p14:creationId xmlns:p14="http://schemas.microsoft.com/office/powerpoint/2010/main" xmlns="" val="32145530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规则地理格网是对现有行政区划参照系和其他专用定位系统的补充，行政区划有可能过几年会变，格网却不变，在不变的范围内统计其中的地表变化更科学、客观。格网数据由国家统一制作并下发，全国范围内主要采用</a:t>
            </a:r>
            <a:r>
              <a:rPr lang="en-US" altLang="zh-CN" dirty="0" smtClean="0"/>
              <a:t>10km</a:t>
            </a:r>
            <a:r>
              <a:rPr lang="zh-CN" altLang="en-US" dirty="0" smtClean="0"/>
              <a:t>*</a:t>
            </a:r>
            <a:r>
              <a:rPr lang="en-US" altLang="zh-CN" dirty="0" smtClean="0"/>
              <a:t>10km</a:t>
            </a:r>
            <a:r>
              <a:rPr lang="zh-CN" altLang="en-US" dirty="0" smtClean="0"/>
              <a:t>、</a:t>
            </a:r>
            <a:r>
              <a:rPr lang="en-US" altLang="zh-CN" dirty="0" smtClean="0"/>
              <a:t>1km</a:t>
            </a:r>
            <a:r>
              <a:rPr lang="zh-CN" altLang="en-US" dirty="0" smtClean="0"/>
              <a:t>*</a:t>
            </a:r>
            <a:r>
              <a:rPr lang="en-US" altLang="zh-CN" dirty="0" smtClean="0"/>
              <a:t>1km</a:t>
            </a:r>
            <a:r>
              <a:rPr lang="zh-CN" altLang="en-US" dirty="0" smtClean="0"/>
              <a:t>两种格网，</a:t>
            </a:r>
            <a:r>
              <a:rPr lang="en-US" altLang="zh-CN" dirty="0" smtClean="0"/>
              <a:t>100m</a:t>
            </a:r>
            <a:r>
              <a:rPr lang="zh-CN" altLang="en-US" dirty="0" smtClean="0"/>
              <a:t>格网在城市中心城区用到。</a:t>
            </a:r>
            <a:endParaRPr lang="zh-CN" altLang="en-US" dirty="0"/>
          </a:p>
        </p:txBody>
      </p:sp>
      <p:sp>
        <p:nvSpPr>
          <p:cNvPr id="5" name="灯片编号占位符 4"/>
          <p:cNvSpPr>
            <a:spLocks noGrp="1"/>
          </p:cNvSpPr>
          <p:nvPr>
            <p:ph type="sldNum" sz="quarter" idx="10"/>
          </p:nvPr>
        </p:nvSpPr>
        <p:spPr/>
        <p:txBody>
          <a:bodyPr/>
          <a:lstStyle/>
          <a:p>
            <a:fld id="{A0C263E3-F17A-4B06-8808-FA7EC250604D}" type="slidenum">
              <a:rPr lang="zh-CN" altLang="en-US" smtClean="0"/>
              <a:pPr/>
              <a:t>12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日期占位符 6"/>
          <p:cNvSpPr>
            <a:spLocks noGrp="1"/>
          </p:cNvSpPr>
          <p:nvPr>
            <p:ph type="dt" idx="12"/>
          </p:nvPr>
        </p:nvSpPr>
        <p:spPr/>
        <p:txBody>
          <a:bodyPr/>
          <a:lstStyle/>
          <a:p>
            <a:fld id="{389762BF-0BF0-4CAE-8CE6-1DD2125C86FC}" type="datetime1">
              <a:rPr lang="zh-CN" altLang="en-US" smtClean="0"/>
              <a:pPr/>
              <a:t>2014/12/8</a:t>
            </a:fld>
            <a:endParaRPr lang="zh-CN" altLang="en-US"/>
          </a:p>
        </p:txBody>
      </p:sp>
      <p:sp>
        <p:nvSpPr>
          <p:cNvPr id="8" name="页眉占位符 7"/>
          <p:cNvSpPr>
            <a:spLocks noGrp="1"/>
          </p:cNvSpPr>
          <p:nvPr>
            <p:ph type="hdr" sz="quarter" idx="13"/>
          </p:nvPr>
        </p:nvSpPr>
        <p:spPr/>
        <p:txBody>
          <a:bodyPr/>
          <a:lstStyle/>
          <a:p>
            <a:endParaRPr lang="zh-CN" altLang="en-US"/>
          </a:p>
        </p:txBody>
      </p:sp>
    </p:spTree>
    <p:extLst>
      <p:ext uri="{BB962C8B-B14F-4D97-AF65-F5344CB8AC3E}">
        <p14:creationId xmlns:p14="http://schemas.microsoft.com/office/powerpoint/2010/main" xmlns="" val="16925356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占比：统计单元内面状要素面积总和与单元面积的比值。</a:t>
            </a:r>
            <a:endParaRPr lang="en-US" altLang="zh-CN" dirty="0" smtClean="0"/>
          </a:p>
          <a:p>
            <a:r>
              <a:rPr lang="zh-CN" altLang="en-US" dirty="0" smtClean="0"/>
              <a:t>构成比：同一统计对象内部的构成，即子类占其父类的比重。</a:t>
            </a:r>
            <a:endParaRPr lang="en-US" altLang="zh-CN" dirty="0" smtClean="0"/>
          </a:p>
          <a:p>
            <a:endParaRPr lang="zh-CN" altLang="en-US" dirty="0"/>
          </a:p>
        </p:txBody>
      </p:sp>
      <p:sp>
        <p:nvSpPr>
          <p:cNvPr id="5" name="灯片编号占位符 4"/>
          <p:cNvSpPr>
            <a:spLocks noGrp="1"/>
          </p:cNvSpPr>
          <p:nvPr>
            <p:ph type="sldNum" sz="quarter" idx="10"/>
          </p:nvPr>
        </p:nvSpPr>
        <p:spPr/>
        <p:txBody>
          <a:bodyPr/>
          <a:lstStyle/>
          <a:p>
            <a:fld id="{A0C263E3-F17A-4B06-8808-FA7EC250604D}" type="slidenum">
              <a:rPr lang="zh-CN" altLang="en-US" smtClean="0"/>
              <a:pPr/>
              <a:t>26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日期占位符 6"/>
          <p:cNvSpPr>
            <a:spLocks noGrp="1"/>
          </p:cNvSpPr>
          <p:nvPr>
            <p:ph type="dt" idx="12"/>
          </p:nvPr>
        </p:nvSpPr>
        <p:spPr/>
        <p:txBody>
          <a:bodyPr/>
          <a:lstStyle/>
          <a:p>
            <a:fld id="{D16AE4EB-3F85-415C-86B4-46064BB99D84}" type="datetime1">
              <a:rPr lang="zh-CN" altLang="en-US" smtClean="0"/>
              <a:pPr/>
              <a:t>2014/12/8</a:t>
            </a:fld>
            <a:endParaRPr lang="zh-CN" altLang="en-US"/>
          </a:p>
        </p:txBody>
      </p:sp>
      <p:sp>
        <p:nvSpPr>
          <p:cNvPr id="8" name="页眉占位符 7"/>
          <p:cNvSpPr>
            <a:spLocks noGrp="1"/>
          </p:cNvSpPr>
          <p:nvPr>
            <p:ph type="hdr" sz="quarter" idx="13"/>
          </p:nvPr>
        </p:nvSpPr>
        <p:spPr/>
        <p:txBody>
          <a:bodyPr/>
          <a:lstStyle/>
          <a:p>
            <a:endParaRPr lang="zh-CN" altLang="en-US"/>
          </a:p>
        </p:txBody>
      </p:sp>
    </p:spTree>
    <p:extLst>
      <p:ext uri="{BB962C8B-B14F-4D97-AF65-F5344CB8AC3E}">
        <p14:creationId xmlns:p14="http://schemas.microsoft.com/office/powerpoint/2010/main" xmlns="" val="27467336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2" name="页脚占位符 1"/>
          <p:cNvSpPr>
            <a:spLocks noGrp="1"/>
          </p:cNvSpPr>
          <p:nvPr>
            <p:ph type="ftr" sz="quarter" idx="10"/>
          </p:nvPr>
        </p:nvSpPr>
        <p:spPr/>
        <p:txBody>
          <a:bodyPr/>
          <a:lstStyle/>
          <a:p>
            <a:endParaRPr lang="zh-CN" altLang="en-US"/>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8" name="矩形 7"/>
          <p:cNvSpPr/>
          <p:nvPr userDrawn="1"/>
        </p:nvSpPr>
        <p:spPr>
          <a:xfrm>
            <a:off x="1155843" y="237043"/>
            <a:ext cx="2646878" cy="584775"/>
          </a:xfrm>
          <a:prstGeom prst="rect">
            <a:avLst/>
          </a:prstGeom>
        </p:spPr>
        <p:txBody>
          <a:bodyPr wrap="none">
            <a:spAutoFit/>
          </a:bodyPr>
          <a:lstStyle/>
          <a:p>
            <a:pPr marL="571500" indent="-571500">
              <a:buFont typeface="+mj-ea"/>
              <a:buAutoNum type="ea1JpnChsDbPeriod"/>
            </a:pPr>
            <a:r>
              <a:rPr kumimoji="0" lang="zh-CN" altLang="en-US" sz="3200" b="1" i="0" u="none" strike="noStrike" kern="1200" cap="none" spc="0" normalizeH="0" baseline="0" dirty="0" smtClean="0">
                <a:ln>
                  <a:solidFill>
                    <a:prstClr val="white">
                      <a:lumMod val="50000"/>
                    </a:prstClr>
                  </a:solidFill>
                </a:ln>
                <a:solidFill>
                  <a:srgbClr val="92D050"/>
                </a:solidFill>
                <a:effectLst/>
                <a:uLnTx/>
                <a:uFillTx/>
                <a:latin typeface="+mn-lt"/>
                <a:ea typeface="微软雅黑" pitchFamily="34" charset="-122"/>
                <a:cs typeface="+mn-cs"/>
              </a:rPr>
              <a:t>系统配置</a:t>
            </a:r>
            <a:endParaRPr kumimoji="0" lang="zh-CN" altLang="en-US" sz="3200" b="1" i="0" u="none" strike="noStrike" kern="1200" cap="none" spc="0" normalizeH="0" baseline="0" dirty="0">
              <a:ln>
                <a:solidFill>
                  <a:prstClr val="white">
                    <a:lumMod val="50000"/>
                  </a:prstClr>
                </a:solidFill>
              </a:ln>
              <a:solidFill>
                <a:srgbClr val="92D050"/>
              </a:solidFill>
              <a:effectLst/>
              <a:uLnTx/>
              <a:uFillTx/>
              <a:latin typeface="+mn-lt"/>
              <a:ea typeface="微软雅黑" pitchFamily="34" charset="-122"/>
              <a:cs typeface="+mn-cs"/>
            </a:endParaRPr>
          </a:p>
        </p:txBody>
      </p:sp>
      <p:sp>
        <p:nvSpPr>
          <p:cNvPr id="2" name="页脚占位符 1"/>
          <p:cNvSpPr>
            <a:spLocks noGrp="1"/>
          </p:cNvSpPr>
          <p:nvPr>
            <p:ph type="ftr" sz="quarter" idx="10"/>
          </p:nvPr>
        </p:nvSpPr>
        <p:spPr/>
        <p:txBody>
          <a:bodyPr/>
          <a:lstStyle/>
          <a:p>
            <a:endParaRPr lang="zh-CN" altLang="en-US"/>
          </a:p>
        </p:txBody>
      </p:sp>
    </p:spTree>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sp>
        <p:nvSpPr>
          <p:cNvPr id="7" name="矩形 6"/>
          <p:cNvSpPr/>
          <p:nvPr userDrawn="1"/>
        </p:nvSpPr>
        <p:spPr>
          <a:xfrm>
            <a:off x="1155843" y="237043"/>
            <a:ext cx="3057247" cy="584775"/>
          </a:xfrm>
          <a:prstGeom prst="rect">
            <a:avLst/>
          </a:prstGeom>
        </p:spPr>
        <p:txBody>
          <a:bodyPr wrap="none">
            <a:spAutoFit/>
          </a:bodyPr>
          <a:lstStyle/>
          <a:p>
            <a:pPr marL="571500" indent="-571500">
              <a:buFont typeface="+mj-ea"/>
              <a:buAutoNum type="ea1JpnChsDbPeriod" startAt="3"/>
            </a:pPr>
            <a:r>
              <a:rPr kumimoji="0" lang="zh-CN" altLang="en-US" sz="3200" b="1" i="0" u="none" strike="noStrike" kern="1200" cap="none" spc="0" normalizeH="0" baseline="0" dirty="0" smtClean="0">
                <a:ln>
                  <a:solidFill>
                    <a:prstClr val="white">
                      <a:lumMod val="50000"/>
                    </a:prstClr>
                  </a:solidFill>
                </a:ln>
                <a:solidFill>
                  <a:srgbClr val="92D050"/>
                </a:solidFill>
                <a:effectLst/>
                <a:uLnTx/>
                <a:uFillTx/>
                <a:latin typeface="+mn-lt"/>
                <a:ea typeface="微软雅黑" pitchFamily="34" charset="-122"/>
                <a:cs typeface="+mn-cs"/>
              </a:rPr>
              <a:t>数据预处理</a:t>
            </a:r>
            <a:endParaRPr kumimoji="0" lang="zh-CN" altLang="en-US" sz="3200" b="1" i="0" u="none" strike="noStrike" kern="1200" cap="none" spc="0" normalizeH="0" baseline="0" dirty="0">
              <a:ln>
                <a:solidFill>
                  <a:prstClr val="white">
                    <a:lumMod val="50000"/>
                  </a:prstClr>
                </a:solidFill>
              </a:ln>
              <a:solidFill>
                <a:srgbClr val="92D050"/>
              </a:solidFill>
              <a:effectLst/>
              <a:uLnTx/>
              <a:uFillTx/>
              <a:latin typeface="+mn-lt"/>
              <a:ea typeface="微软雅黑" pitchFamily="34" charset="-122"/>
              <a:cs typeface="+mn-cs"/>
            </a:endParaRPr>
          </a:p>
        </p:txBody>
      </p:sp>
      <p:sp>
        <p:nvSpPr>
          <p:cNvPr id="2" name="页脚占位符 1"/>
          <p:cNvSpPr>
            <a:spLocks noGrp="1"/>
          </p:cNvSpPr>
          <p:nvPr>
            <p:ph type="ftr" sz="quarter" idx="10"/>
          </p:nvPr>
        </p:nvSpPr>
        <p:spPr/>
        <p:txBody>
          <a:bodyPr/>
          <a:lstStyle/>
          <a:p>
            <a:endParaRPr lang="zh-CN" altLang="en-US"/>
          </a:p>
        </p:txBody>
      </p:sp>
    </p:spTree>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垂直排列标题与文本">
    <p:spTree>
      <p:nvGrpSpPr>
        <p:cNvPr id="1" name=""/>
        <p:cNvGrpSpPr/>
        <p:nvPr/>
      </p:nvGrpSpPr>
      <p:grpSpPr>
        <a:xfrm>
          <a:off x="0" y="0"/>
          <a:ext cx="0" cy="0"/>
          <a:chOff x="0" y="0"/>
          <a:chExt cx="0" cy="0"/>
        </a:xfrm>
      </p:grpSpPr>
      <p:sp>
        <p:nvSpPr>
          <p:cNvPr id="7" name="矩形 6"/>
          <p:cNvSpPr/>
          <p:nvPr userDrawn="1"/>
        </p:nvSpPr>
        <p:spPr>
          <a:xfrm>
            <a:off x="1155843" y="237043"/>
            <a:ext cx="3467616" cy="584775"/>
          </a:xfrm>
          <a:prstGeom prst="rect">
            <a:avLst/>
          </a:prstGeom>
        </p:spPr>
        <p:txBody>
          <a:bodyPr wrap="none">
            <a:spAutoFit/>
          </a:bodyPr>
          <a:lstStyle/>
          <a:p>
            <a:pPr marL="571500" indent="-571500">
              <a:buFont typeface="+mj-ea"/>
              <a:buAutoNum type="ea1JpnChsDbPeriod" startAt="4"/>
            </a:pPr>
            <a:r>
              <a:rPr kumimoji="0" lang="zh-CN" altLang="en-US" sz="3200" b="1" i="0" u="none" strike="noStrike" kern="1200" cap="none" spc="0" normalizeH="0" baseline="0" dirty="0" smtClean="0">
                <a:ln>
                  <a:solidFill>
                    <a:prstClr val="white">
                      <a:lumMod val="50000"/>
                    </a:prstClr>
                  </a:solidFill>
                </a:ln>
                <a:solidFill>
                  <a:srgbClr val="92D050"/>
                </a:solidFill>
                <a:effectLst/>
                <a:uLnTx/>
                <a:uFillTx/>
                <a:latin typeface="+mn-lt"/>
                <a:ea typeface="微软雅黑" pitchFamily="34" charset="-122"/>
                <a:cs typeface="+mn-cs"/>
              </a:rPr>
              <a:t>统计单元提取</a:t>
            </a:r>
            <a:endParaRPr kumimoji="0" lang="zh-CN" altLang="en-US" sz="3200" b="1" i="0" u="none" strike="noStrike" kern="1200" cap="none" spc="0" normalizeH="0" baseline="0" dirty="0">
              <a:ln>
                <a:solidFill>
                  <a:prstClr val="white">
                    <a:lumMod val="50000"/>
                  </a:prstClr>
                </a:solidFill>
              </a:ln>
              <a:solidFill>
                <a:srgbClr val="92D050"/>
              </a:solidFill>
              <a:effectLst/>
              <a:uLnTx/>
              <a:uFillTx/>
              <a:latin typeface="+mn-lt"/>
              <a:ea typeface="微软雅黑" pitchFamily="34" charset="-122"/>
              <a:cs typeface="+mn-cs"/>
            </a:endParaRPr>
          </a:p>
        </p:txBody>
      </p:sp>
      <p:sp>
        <p:nvSpPr>
          <p:cNvPr id="2" name="页脚占位符 1"/>
          <p:cNvSpPr>
            <a:spLocks noGrp="1"/>
          </p:cNvSpPr>
          <p:nvPr>
            <p:ph type="ftr" sz="quarter" idx="10"/>
          </p:nvPr>
        </p:nvSpPr>
        <p:spPr/>
        <p:txBody>
          <a:bodyPr/>
          <a:lstStyle/>
          <a:p>
            <a:endParaRPr lang="zh-CN" altLang="en-US"/>
          </a:p>
        </p:txBody>
      </p:sp>
    </p:spTree>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3" name="矩形 2"/>
          <p:cNvSpPr/>
          <p:nvPr userDrawn="1"/>
        </p:nvSpPr>
        <p:spPr>
          <a:xfrm>
            <a:off x="1155843" y="237043"/>
            <a:ext cx="2646878" cy="584775"/>
          </a:xfrm>
          <a:prstGeom prst="rect">
            <a:avLst/>
          </a:prstGeom>
        </p:spPr>
        <p:txBody>
          <a:bodyPr wrap="none">
            <a:spAutoFit/>
          </a:bodyPr>
          <a:lstStyle/>
          <a:p>
            <a:pPr marL="571500" indent="-571500">
              <a:buFont typeface="+mj-ea"/>
              <a:buAutoNum type="ea1JpnChsDbPeriod" startAt="5"/>
            </a:pPr>
            <a:r>
              <a:rPr kumimoji="0" lang="zh-CN" altLang="en-US" sz="3200" b="1" i="0" u="none" strike="noStrike" kern="1200" cap="none" spc="0" normalizeH="0" baseline="0" dirty="0" smtClean="0">
                <a:ln>
                  <a:solidFill>
                    <a:prstClr val="white">
                      <a:lumMod val="50000"/>
                    </a:prstClr>
                  </a:solidFill>
                </a:ln>
                <a:solidFill>
                  <a:srgbClr val="92D050"/>
                </a:solidFill>
                <a:effectLst/>
                <a:uLnTx/>
                <a:uFillTx/>
                <a:latin typeface="+mn-lt"/>
                <a:ea typeface="微软雅黑" pitchFamily="34" charset="-122"/>
                <a:cs typeface="+mn-cs"/>
              </a:rPr>
              <a:t>统计配置</a:t>
            </a:r>
            <a:endParaRPr kumimoji="0" lang="zh-CN" altLang="en-US" sz="3200" b="1" i="0" u="none" strike="noStrike" kern="1200" cap="none" spc="0" normalizeH="0" baseline="0" dirty="0">
              <a:ln>
                <a:solidFill>
                  <a:prstClr val="white">
                    <a:lumMod val="50000"/>
                  </a:prstClr>
                </a:solidFill>
              </a:ln>
              <a:solidFill>
                <a:srgbClr val="92D050"/>
              </a:solidFill>
              <a:effectLst/>
              <a:uLnTx/>
              <a:uFillTx/>
              <a:latin typeface="+mn-lt"/>
              <a:ea typeface="微软雅黑" pitchFamily="34" charset="-122"/>
              <a:cs typeface="+mn-cs"/>
            </a:endParaRPr>
          </a:p>
        </p:txBody>
      </p:sp>
      <p:sp>
        <p:nvSpPr>
          <p:cNvPr id="2" name="页脚占位符 1"/>
          <p:cNvSpPr>
            <a:spLocks noGrp="1"/>
          </p:cNvSpPr>
          <p:nvPr>
            <p:ph type="ftr" sz="quarter" idx="10"/>
          </p:nvPr>
        </p:nvSpPr>
        <p:spPr/>
        <p:txBody>
          <a:bodyPr/>
          <a:lstStyle/>
          <a:p>
            <a:endParaRPr lang="zh-CN" altLang="en-US"/>
          </a:p>
        </p:txBody>
      </p:sp>
    </p:spTree>
    <p:extLst>
      <p:ext uri="{BB962C8B-B14F-4D97-AF65-F5344CB8AC3E}">
        <p14:creationId xmlns:p14="http://schemas.microsoft.com/office/powerpoint/2010/main" xmlns="" val="290105451"/>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3" name="矩形 2"/>
          <p:cNvSpPr/>
          <p:nvPr userDrawn="1"/>
        </p:nvSpPr>
        <p:spPr>
          <a:xfrm>
            <a:off x="1155843" y="237043"/>
            <a:ext cx="2646878" cy="584775"/>
          </a:xfrm>
          <a:prstGeom prst="rect">
            <a:avLst/>
          </a:prstGeom>
        </p:spPr>
        <p:txBody>
          <a:bodyPr wrap="none">
            <a:spAutoFit/>
          </a:bodyPr>
          <a:lstStyle/>
          <a:p>
            <a:pPr marL="571500" indent="-571500">
              <a:buFont typeface="+mj-ea"/>
              <a:buAutoNum type="ea1JpnChsDbPeriod" startAt="5"/>
            </a:pPr>
            <a:r>
              <a:rPr kumimoji="0" lang="zh-CN" altLang="en-US" sz="3200" b="1" i="0" u="none" strike="noStrike" kern="1200" cap="none" spc="0" normalizeH="0" baseline="0" dirty="0" smtClean="0">
                <a:ln>
                  <a:solidFill>
                    <a:prstClr val="white">
                      <a:lumMod val="50000"/>
                    </a:prstClr>
                  </a:solidFill>
                </a:ln>
                <a:solidFill>
                  <a:srgbClr val="92D050"/>
                </a:solidFill>
                <a:effectLst/>
                <a:uLnTx/>
                <a:uFillTx/>
                <a:latin typeface="+mn-lt"/>
                <a:ea typeface="微软雅黑" pitchFamily="34" charset="-122"/>
                <a:cs typeface="+mn-cs"/>
              </a:rPr>
              <a:t>统计计算</a:t>
            </a:r>
            <a:endParaRPr kumimoji="0" lang="zh-CN" altLang="en-US" sz="3200" b="1" i="0" u="none" strike="noStrike" kern="1200" cap="none" spc="0" normalizeH="0" baseline="0" dirty="0">
              <a:ln>
                <a:solidFill>
                  <a:prstClr val="white">
                    <a:lumMod val="50000"/>
                  </a:prstClr>
                </a:solidFill>
              </a:ln>
              <a:solidFill>
                <a:srgbClr val="92D050"/>
              </a:solidFill>
              <a:effectLst/>
              <a:uLnTx/>
              <a:uFillTx/>
              <a:latin typeface="+mn-lt"/>
              <a:ea typeface="微软雅黑" pitchFamily="34" charset="-122"/>
              <a:cs typeface="+mn-cs"/>
            </a:endParaRPr>
          </a:p>
        </p:txBody>
      </p:sp>
      <p:sp>
        <p:nvSpPr>
          <p:cNvPr id="2" name="页脚占位符 1"/>
          <p:cNvSpPr>
            <a:spLocks noGrp="1"/>
          </p:cNvSpPr>
          <p:nvPr>
            <p:ph type="ftr" sz="quarter" idx="10"/>
          </p:nvPr>
        </p:nvSpPr>
        <p:spPr/>
        <p:txBody>
          <a:bodyPr/>
          <a:lstStyle/>
          <a:p>
            <a:endParaRPr lang="zh-CN" altLang="en-US"/>
          </a:p>
        </p:txBody>
      </p:sp>
    </p:spTree>
    <p:extLst>
      <p:ext uri="{BB962C8B-B14F-4D97-AF65-F5344CB8AC3E}">
        <p14:creationId xmlns:p14="http://schemas.microsoft.com/office/powerpoint/2010/main" xmlns="" val="3971343953"/>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3" name="矩形 2"/>
          <p:cNvSpPr/>
          <p:nvPr userDrawn="1"/>
        </p:nvSpPr>
        <p:spPr>
          <a:xfrm>
            <a:off x="1155843" y="237043"/>
            <a:ext cx="2646878" cy="584775"/>
          </a:xfrm>
          <a:prstGeom prst="rect">
            <a:avLst/>
          </a:prstGeom>
        </p:spPr>
        <p:txBody>
          <a:bodyPr wrap="none">
            <a:spAutoFit/>
          </a:bodyPr>
          <a:lstStyle/>
          <a:p>
            <a:pPr marL="571500" indent="-571500">
              <a:buFont typeface="+mj-ea"/>
              <a:buAutoNum type="ea1JpnChsDbPeriod" startAt="6"/>
            </a:pPr>
            <a:r>
              <a:rPr kumimoji="0" lang="zh-CN" altLang="en-US" sz="3200" b="1" i="0" u="none" strike="noStrike" kern="1200" cap="none" spc="0" normalizeH="0" baseline="0" dirty="0" smtClean="0">
                <a:ln>
                  <a:solidFill>
                    <a:prstClr val="white">
                      <a:lumMod val="50000"/>
                    </a:prstClr>
                  </a:solidFill>
                </a:ln>
                <a:solidFill>
                  <a:srgbClr val="92D050"/>
                </a:solidFill>
                <a:effectLst/>
                <a:uLnTx/>
                <a:uFillTx/>
                <a:latin typeface="+mn-lt"/>
                <a:ea typeface="微软雅黑" pitchFamily="34" charset="-122"/>
                <a:cs typeface="+mn-cs"/>
              </a:rPr>
              <a:t>成果输出</a:t>
            </a:r>
            <a:endParaRPr kumimoji="0" lang="zh-CN" altLang="en-US" sz="3200" b="1" i="0" u="none" strike="noStrike" kern="1200" cap="none" spc="0" normalizeH="0" baseline="0" dirty="0">
              <a:ln>
                <a:solidFill>
                  <a:prstClr val="white">
                    <a:lumMod val="50000"/>
                  </a:prstClr>
                </a:solidFill>
              </a:ln>
              <a:solidFill>
                <a:srgbClr val="92D050"/>
              </a:solidFill>
              <a:effectLst/>
              <a:uLnTx/>
              <a:uFillTx/>
              <a:latin typeface="+mn-lt"/>
              <a:ea typeface="微软雅黑" pitchFamily="34" charset="-122"/>
              <a:cs typeface="+mn-cs"/>
            </a:endParaRPr>
          </a:p>
        </p:txBody>
      </p:sp>
      <p:sp>
        <p:nvSpPr>
          <p:cNvPr id="2" name="页脚占位符 1"/>
          <p:cNvSpPr>
            <a:spLocks noGrp="1"/>
          </p:cNvSpPr>
          <p:nvPr>
            <p:ph type="ftr" sz="quarter" idx="10"/>
          </p:nvPr>
        </p:nvSpPr>
        <p:spPr/>
        <p:txBody>
          <a:bodyPr/>
          <a:lstStyle/>
          <a:p>
            <a:endParaRPr lang="zh-CN" altLang="en-US"/>
          </a:p>
        </p:txBody>
      </p:sp>
    </p:spTree>
    <p:extLst>
      <p:ext uri="{BB962C8B-B14F-4D97-AF65-F5344CB8AC3E}">
        <p14:creationId xmlns:p14="http://schemas.microsoft.com/office/powerpoint/2010/main" xmlns="" val="1852949000"/>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a:prstGeom prst="rect">
            <a:avLst/>
          </a:prstGeom>
        </p:spPr>
        <p:txBody>
          <a:bodyPr/>
          <a:lstStyle/>
          <a:p>
            <a:r>
              <a:rPr lang="zh-CN" altLang="en-US" smtClean="0"/>
              <a:t>单击此处编辑母版标题样式</a:t>
            </a:r>
            <a:endParaRPr lang="zh-CN" altLang="en-US"/>
          </a:p>
        </p:txBody>
      </p:sp>
      <p:sp>
        <p:nvSpPr>
          <p:cNvPr id="3" name="页脚占位符 2"/>
          <p:cNvSpPr>
            <a:spLocks noGrp="1"/>
          </p:cNvSpPr>
          <p:nvPr>
            <p:ph type="ftr" sz="quarter" idx="10"/>
          </p:nvPr>
        </p:nvSpPr>
        <p:spPr/>
        <p:txBody>
          <a:bodyPr/>
          <a:lstStyle/>
          <a:p>
            <a:endParaRPr lang="zh-CN" altLang="en-US"/>
          </a:p>
        </p:txBody>
      </p:sp>
      <p:sp>
        <p:nvSpPr>
          <p:cNvPr id="4" name="灯片编号占位符 3"/>
          <p:cNvSpPr>
            <a:spLocks noGrp="1"/>
          </p:cNvSpPr>
          <p:nvPr>
            <p:ph type="sldNum" sz="quarter" idx="11"/>
          </p:nvPr>
        </p:nvSpPr>
        <p:spPr/>
        <p:txBody>
          <a:bodyPr/>
          <a:lstStyle/>
          <a:p>
            <a:fld id="{BA0CD751-9C45-44F4-8324-C16242E8EED5}" type="slidenum">
              <a:rPr lang="zh-CN" altLang="en-US" smtClean="0"/>
              <a:pPr/>
              <a:t>‹#›</a:t>
            </a:fld>
            <a:endParaRPr lang="zh-CN" altLang="en-US"/>
          </a:p>
        </p:txBody>
      </p:sp>
    </p:spTree>
    <p:extLst>
      <p:ext uri="{BB962C8B-B14F-4D97-AF65-F5344CB8AC3E}">
        <p14:creationId xmlns:p14="http://schemas.microsoft.com/office/powerpoint/2010/main" xmlns="" val="217327725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8EA17D55-A152-4309-BFBF-FB7C9980DC26}" type="datetime1">
              <a:rPr lang="zh-CN" altLang="en-US" smtClean="0"/>
              <a:pPr/>
              <a:t>2014/12/8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2C720EC-2CA9-4168-AAB9-AAADF24F5EA4}" type="slidenum">
              <a:rPr lang="zh-CN" altLang="en-US" smtClean="0"/>
              <a:pPr/>
              <a:t>‹#›</a:t>
            </a:fld>
            <a:endParaRPr lang="zh-CN" altLang="en-US"/>
          </a:p>
        </p:txBody>
      </p:sp>
    </p:spTree>
    <p:extLst>
      <p:ext uri="{BB962C8B-B14F-4D97-AF65-F5344CB8AC3E}">
        <p14:creationId xmlns:p14="http://schemas.microsoft.com/office/powerpoint/2010/main" xmlns="" val="106835952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636E41F-61D0-4579-A68A-FFFC792AFA16}" type="datetime1">
              <a:rPr lang="zh-CN" altLang="en-US" smtClean="0"/>
              <a:pPr/>
              <a:t>2014/12/8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2C720EC-2CA9-4168-AAB9-AAADF24F5EA4}" type="slidenum">
              <a:rPr lang="zh-CN" altLang="en-US" smtClean="0"/>
              <a:pPr/>
              <a:t>‹#›</a:t>
            </a:fld>
            <a:endParaRPr lang="zh-CN" altLang="en-US"/>
          </a:p>
        </p:txBody>
      </p:sp>
    </p:spTree>
    <p:extLst>
      <p:ext uri="{BB962C8B-B14F-4D97-AF65-F5344CB8AC3E}">
        <p14:creationId xmlns:p14="http://schemas.microsoft.com/office/powerpoint/2010/main" xmlns="" val="402450818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p>
            <a:fld id="{4CD518B3-0761-461A-8202-831CA9E8A4AB}" type="datetime1">
              <a:rPr lang="zh-CN" altLang="en-US" smtClean="0"/>
              <a:pPr/>
              <a:t>2014/12/8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2C720EC-2CA9-4168-AAB9-AAADF24F5EA4}" type="slidenum">
              <a:rPr lang="zh-CN" altLang="en-US" smtClean="0"/>
              <a:pPr/>
              <a:t>‹#›</a:t>
            </a:fld>
            <a:endParaRPr lang="zh-CN" altLang="en-US"/>
          </a:p>
        </p:txBody>
      </p:sp>
    </p:spTree>
    <p:extLst>
      <p:ext uri="{BB962C8B-B14F-4D97-AF65-F5344CB8AC3E}">
        <p14:creationId xmlns:p14="http://schemas.microsoft.com/office/powerpoint/2010/main" xmlns="" val="20377254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2" name="页脚占位符 1"/>
          <p:cNvSpPr>
            <a:spLocks noGrp="1"/>
          </p:cNvSpPr>
          <p:nvPr>
            <p:ph type="ftr" sz="quarter" idx="10"/>
          </p:nvPr>
        </p:nvSpPr>
        <p:spPr/>
        <p:txBody>
          <a:bodyPr/>
          <a:lstStyle/>
          <a:p>
            <a:endParaRPr lang="zh-CN" altLang="en-US"/>
          </a:p>
        </p:txBody>
      </p:sp>
    </p:spTree>
  </p:cSld>
  <p:clrMapOvr>
    <a:masterClrMapping/>
  </p:clrMapOvr>
  <p:timing>
    <p:tnLst>
      <p:par>
        <p:cTn id="1" dur="indefinite" restart="never" nodeType="tmRoot"/>
      </p:par>
    </p:tnLst>
  </p:timing>
  <p:hf hdr="0" dt="0"/>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957F43D4-4E34-47F6-8CD5-901BD5E59C74}" type="datetime1">
              <a:rPr lang="zh-CN" altLang="en-US" smtClean="0"/>
              <a:pPr/>
              <a:t>2014/12/8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62C720EC-2CA9-4168-AAB9-AAADF24F5EA4}" type="slidenum">
              <a:rPr lang="zh-CN" altLang="en-US" smtClean="0"/>
              <a:pPr/>
              <a:t>‹#›</a:t>
            </a:fld>
            <a:endParaRPr lang="zh-CN" altLang="en-US"/>
          </a:p>
        </p:txBody>
      </p:sp>
    </p:spTree>
    <p:extLst>
      <p:ext uri="{BB962C8B-B14F-4D97-AF65-F5344CB8AC3E}">
        <p14:creationId xmlns:p14="http://schemas.microsoft.com/office/powerpoint/2010/main" xmlns="" val="80565524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B6BE88FD-3300-4A98-A984-CFE30B70A19C}" type="datetime1">
              <a:rPr lang="zh-CN" altLang="en-US" smtClean="0"/>
              <a:pPr/>
              <a:t>2014/12/8</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62C720EC-2CA9-4168-AAB9-AAADF24F5EA4}" type="slidenum">
              <a:rPr lang="zh-CN" altLang="en-US" smtClean="0"/>
              <a:pPr/>
              <a:t>‹#›</a:t>
            </a:fld>
            <a:endParaRPr lang="zh-CN" altLang="en-US"/>
          </a:p>
        </p:txBody>
      </p:sp>
    </p:spTree>
    <p:extLst>
      <p:ext uri="{BB962C8B-B14F-4D97-AF65-F5344CB8AC3E}">
        <p14:creationId xmlns:p14="http://schemas.microsoft.com/office/powerpoint/2010/main" xmlns="" val="398970732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AA368AD8-2B4A-4289-8774-0A59D48D4F83}" type="datetime1">
              <a:rPr lang="zh-CN" altLang="en-US" smtClean="0"/>
              <a:pPr/>
              <a:t>2014/12/8</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62C720EC-2CA9-4168-AAB9-AAADF24F5EA4}" type="slidenum">
              <a:rPr lang="zh-CN" altLang="en-US" smtClean="0"/>
              <a:pPr/>
              <a:t>‹#›</a:t>
            </a:fld>
            <a:endParaRPr lang="zh-CN" altLang="en-US"/>
          </a:p>
        </p:txBody>
      </p:sp>
    </p:spTree>
    <p:extLst>
      <p:ext uri="{BB962C8B-B14F-4D97-AF65-F5344CB8AC3E}">
        <p14:creationId xmlns:p14="http://schemas.microsoft.com/office/powerpoint/2010/main" xmlns="" val="414014136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8DE4B8C7-BD6C-4697-9F07-FB6254B2442E}" type="datetime1">
              <a:rPr lang="zh-CN" altLang="en-US" smtClean="0"/>
              <a:pPr/>
              <a:t>2014/12/8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62C720EC-2CA9-4168-AAB9-AAADF24F5EA4}" type="slidenum">
              <a:rPr lang="zh-CN" altLang="en-US" smtClean="0"/>
              <a:pPr/>
              <a:t>‹#›</a:t>
            </a:fld>
            <a:endParaRPr lang="zh-CN" altLang="en-US"/>
          </a:p>
        </p:txBody>
      </p:sp>
    </p:spTree>
    <p:extLst>
      <p:ext uri="{BB962C8B-B14F-4D97-AF65-F5344CB8AC3E}">
        <p14:creationId xmlns:p14="http://schemas.microsoft.com/office/powerpoint/2010/main" xmlns="" val="401663566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82E54F62-574F-4D3A-A937-46861CFF7EB6}" type="datetime1">
              <a:rPr lang="zh-CN" altLang="en-US" smtClean="0"/>
              <a:pPr/>
              <a:t>2014/12/8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62C720EC-2CA9-4168-AAB9-AAADF24F5EA4}" type="slidenum">
              <a:rPr lang="zh-CN" altLang="en-US" smtClean="0"/>
              <a:pPr/>
              <a:t>‹#›</a:t>
            </a:fld>
            <a:endParaRPr lang="zh-CN" altLang="en-US"/>
          </a:p>
        </p:txBody>
      </p:sp>
    </p:spTree>
    <p:extLst>
      <p:ext uri="{BB962C8B-B14F-4D97-AF65-F5344CB8AC3E}">
        <p14:creationId xmlns:p14="http://schemas.microsoft.com/office/powerpoint/2010/main" xmlns="" val="94521734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27508B30-7FA6-44DF-BF4B-AA73446AFE2D}" type="datetime1">
              <a:rPr lang="zh-CN" altLang="en-US" smtClean="0"/>
              <a:pPr/>
              <a:t>2014/12/8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62C720EC-2CA9-4168-AAB9-AAADF24F5EA4}" type="slidenum">
              <a:rPr lang="zh-CN" altLang="en-US" smtClean="0"/>
              <a:pPr/>
              <a:t>‹#›</a:t>
            </a:fld>
            <a:endParaRPr lang="zh-CN" altLang="en-US"/>
          </a:p>
        </p:txBody>
      </p:sp>
    </p:spTree>
    <p:extLst>
      <p:ext uri="{BB962C8B-B14F-4D97-AF65-F5344CB8AC3E}">
        <p14:creationId xmlns:p14="http://schemas.microsoft.com/office/powerpoint/2010/main" xmlns="" val="93840210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7BF6C7DD-CB45-4B2D-BF4A-54CDEB21FE14}" type="datetime1">
              <a:rPr lang="zh-CN" altLang="en-US" smtClean="0"/>
              <a:pPr/>
              <a:t>2014/12/8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2C720EC-2CA9-4168-AAB9-AAADF24F5EA4}" type="slidenum">
              <a:rPr lang="zh-CN" altLang="en-US" smtClean="0"/>
              <a:pPr/>
              <a:t>‹#›</a:t>
            </a:fld>
            <a:endParaRPr lang="zh-CN" altLang="en-US"/>
          </a:p>
        </p:txBody>
      </p:sp>
    </p:spTree>
    <p:extLst>
      <p:ext uri="{BB962C8B-B14F-4D97-AF65-F5344CB8AC3E}">
        <p14:creationId xmlns:p14="http://schemas.microsoft.com/office/powerpoint/2010/main" xmlns="" val="288210671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8"/>
            <a:ext cx="2057400" cy="5851525"/>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274638"/>
            <a:ext cx="6019800" cy="5851525"/>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67035175-ABA4-4BFD-A389-8FCC2CFCC12A}" type="datetime1">
              <a:rPr lang="zh-CN" altLang="en-US" smtClean="0"/>
              <a:pPr/>
              <a:t>2014/12/8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2C720EC-2CA9-4168-AAB9-AAADF24F5EA4}" type="slidenum">
              <a:rPr lang="zh-CN" altLang="en-US" smtClean="0"/>
              <a:pPr/>
              <a:t>‹#›</a:t>
            </a:fld>
            <a:endParaRPr lang="zh-CN" altLang="en-US"/>
          </a:p>
        </p:txBody>
      </p:sp>
    </p:spTree>
    <p:extLst>
      <p:ext uri="{BB962C8B-B14F-4D97-AF65-F5344CB8AC3E}">
        <p14:creationId xmlns:p14="http://schemas.microsoft.com/office/powerpoint/2010/main" xmlns="" val="48818234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4EE1173A-C97F-45AF-A836-BA92B5DA391D}" type="datetime1">
              <a:rPr lang="zh-CN" altLang="en-US" smtClean="0"/>
              <a:pPr/>
              <a:t>2014/12/8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3E6D1E1-4E7E-43CA-98F7-C30C49FEC31D}" type="slidenum">
              <a:rPr lang="zh-CN" altLang="en-US" smtClean="0"/>
              <a:pPr/>
              <a:t>‹#›</a:t>
            </a:fld>
            <a:endParaRPr lang="zh-CN" altLang="en-US"/>
          </a:p>
        </p:txBody>
      </p:sp>
    </p:spTree>
    <p:extLst>
      <p:ext uri="{BB962C8B-B14F-4D97-AF65-F5344CB8AC3E}">
        <p14:creationId xmlns:p14="http://schemas.microsoft.com/office/powerpoint/2010/main" xmlns="" val="104909382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A6BD58D5-E6F4-401D-8544-76A0EE584646}" type="datetime1">
              <a:rPr lang="zh-CN" altLang="en-US" smtClean="0"/>
              <a:pPr/>
              <a:t>2014/12/8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3E6D1E1-4E7E-43CA-98F7-C30C49FEC31D}" type="slidenum">
              <a:rPr lang="zh-CN" altLang="en-US" smtClean="0"/>
              <a:pPr/>
              <a:t>‹#›</a:t>
            </a:fld>
            <a:endParaRPr lang="zh-CN" altLang="en-US"/>
          </a:p>
        </p:txBody>
      </p:sp>
    </p:spTree>
    <p:extLst>
      <p:ext uri="{BB962C8B-B14F-4D97-AF65-F5344CB8AC3E}">
        <p14:creationId xmlns:p14="http://schemas.microsoft.com/office/powerpoint/2010/main" xmlns="" val="3256665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11" name="TextBox 10"/>
          <p:cNvSpPr txBox="1"/>
          <p:nvPr userDrawn="1"/>
        </p:nvSpPr>
        <p:spPr>
          <a:xfrm>
            <a:off x="1308514" y="-13727"/>
            <a:ext cx="2980303" cy="912109"/>
          </a:xfrm>
          <a:prstGeom prst="rect">
            <a:avLst/>
          </a:prstGeom>
        </p:spPr>
        <p:txBody>
          <a:bodyPr vert="horz" lIns="91440" tIns="45720" rIns="91440" bIns="45720" rtlCol="0" anchor="ctr">
            <a:spAutoFit/>
          </a:bodyPr>
          <a:lstStyle/>
          <a:p>
            <a:pPr defTabSz="913328">
              <a:lnSpc>
                <a:spcPts val="7000"/>
              </a:lnSpc>
              <a:defRPr/>
            </a:pPr>
            <a:r>
              <a:rPr lang="zh-CN" altLang="en-US" sz="4400" b="1" spc="50" dirty="0" smtClean="0">
                <a:ln w="19050">
                  <a:solidFill>
                    <a:schemeClr val="bg1"/>
                  </a:solidFill>
                </a:ln>
                <a:gradFill flip="none" rotWithShape="1">
                  <a:gsLst>
                    <a:gs pos="25000">
                      <a:srgbClr val="E65800"/>
                    </a:gs>
                    <a:gs pos="100000">
                      <a:srgbClr val="FFC000"/>
                    </a:gs>
                  </a:gsLst>
                  <a:lin ang="2700000" scaled="1"/>
                  <a:tileRect/>
                </a:gradFill>
                <a:effectLst>
                  <a:outerShdw blurRad="76200" dist="50800" dir="5400000" algn="tl" rotWithShape="0">
                    <a:srgbClr val="000000">
                      <a:alpha val="65000"/>
                    </a:srgbClr>
                  </a:outerShdw>
                </a:effectLst>
                <a:latin typeface="微软雅黑" pitchFamily="34" charset="-122"/>
                <a:ea typeface="微软雅黑" pitchFamily="34" charset="-122"/>
                <a:cs typeface="+mj-cs"/>
                <a:sym typeface="Balham" pitchFamily="2" charset="0"/>
              </a:rPr>
              <a:t>概述</a:t>
            </a:r>
            <a:endParaRPr lang="zh-CN" altLang="en-US" sz="4400" b="1" spc="50" dirty="0">
              <a:ln w="19050">
                <a:solidFill>
                  <a:schemeClr val="bg1"/>
                </a:solidFill>
              </a:ln>
              <a:gradFill flip="none" rotWithShape="1">
                <a:gsLst>
                  <a:gs pos="25000">
                    <a:srgbClr val="E65800"/>
                  </a:gs>
                  <a:gs pos="100000">
                    <a:srgbClr val="FFC000"/>
                  </a:gs>
                </a:gsLst>
                <a:lin ang="2700000" scaled="1"/>
                <a:tileRect/>
              </a:gradFill>
              <a:effectLst>
                <a:outerShdw blurRad="76200" dist="50800" dir="5400000" algn="tl" rotWithShape="0">
                  <a:srgbClr val="000000">
                    <a:alpha val="65000"/>
                  </a:srgbClr>
                </a:outerShdw>
              </a:effectLst>
              <a:latin typeface="微软雅黑" pitchFamily="34" charset="-122"/>
              <a:ea typeface="微软雅黑" pitchFamily="34" charset="-122"/>
              <a:cs typeface="+mj-cs"/>
              <a:sym typeface="Balham" pitchFamily="2" charset="0"/>
            </a:endParaRPr>
          </a:p>
        </p:txBody>
      </p:sp>
      <p:sp>
        <p:nvSpPr>
          <p:cNvPr id="2" name="页脚占位符 1"/>
          <p:cNvSpPr>
            <a:spLocks noGrp="1"/>
          </p:cNvSpPr>
          <p:nvPr>
            <p:ph type="ftr" sz="quarter" idx="10"/>
          </p:nvPr>
        </p:nvSpPr>
        <p:spPr/>
        <p:txBody>
          <a:bodyPr/>
          <a:lstStyle/>
          <a:p>
            <a:endParaRPr lang="zh-CN" altLang="en-US"/>
          </a:p>
        </p:txBody>
      </p:sp>
    </p:spTree>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p>
            <a:fld id="{953E15A4-8EE7-473C-8B5E-CE29678F4169}" type="datetime1">
              <a:rPr lang="zh-CN" altLang="en-US" smtClean="0"/>
              <a:pPr/>
              <a:t>2014/12/8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3E6D1E1-4E7E-43CA-98F7-C30C49FEC31D}" type="slidenum">
              <a:rPr lang="zh-CN" altLang="en-US" smtClean="0"/>
              <a:pPr/>
              <a:t>‹#›</a:t>
            </a:fld>
            <a:endParaRPr lang="zh-CN" altLang="en-US"/>
          </a:p>
        </p:txBody>
      </p:sp>
    </p:spTree>
    <p:extLst>
      <p:ext uri="{BB962C8B-B14F-4D97-AF65-F5344CB8AC3E}">
        <p14:creationId xmlns:p14="http://schemas.microsoft.com/office/powerpoint/2010/main" xmlns="" val="91560919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204288B8-C5B6-4919-8026-523ED071291E}" type="datetime1">
              <a:rPr lang="zh-CN" altLang="en-US" smtClean="0"/>
              <a:pPr/>
              <a:t>2014/12/8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83E6D1E1-4E7E-43CA-98F7-C30C49FEC31D}" type="slidenum">
              <a:rPr lang="zh-CN" altLang="en-US" smtClean="0"/>
              <a:pPr/>
              <a:t>‹#›</a:t>
            </a:fld>
            <a:endParaRPr lang="zh-CN" altLang="en-US"/>
          </a:p>
        </p:txBody>
      </p:sp>
    </p:spTree>
    <p:extLst>
      <p:ext uri="{BB962C8B-B14F-4D97-AF65-F5344CB8AC3E}">
        <p14:creationId xmlns:p14="http://schemas.microsoft.com/office/powerpoint/2010/main" xmlns="" val="421846347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01B0E707-6A00-4E7C-BE70-677179B03B4D}" type="datetime1">
              <a:rPr lang="zh-CN" altLang="en-US" smtClean="0"/>
              <a:pPr/>
              <a:t>2014/12/8</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83E6D1E1-4E7E-43CA-98F7-C30C49FEC31D}" type="slidenum">
              <a:rPr lang="zh-CN" altLang="en-US" smtClean="0"/>
              <a:pPr/>
              <a:t>‹#›</a:t>
            </a:fld>
            <a:endParaRPr lang="zh-CN" altLang="en-US"/>
          </a:p>
        </p:txBody>
      </p:sp>
    </p:spTree>
    <p:extLst>
      <p:ext uri="{BB962C8B-B14F-4D97-AF65-F5344CB8AC3E}">
        <p14:creationId xmlns:p14="http://schemas.microsoft.com/office/powerpoint/2010/main" xmlns="" val="161016385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1043B6E9-A65E-416E-AB26-EE406538B110}" type="datetime1">
              <a:rPr lang="zh-CN" altLang="en-US" smtClean="0"/>
              <a:pPr/>
              <a:t>2014/12/8</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83E6D1E1-4E7E-43CA-98F7-C30C49FEC31D}" type="slidenum">
              <a:rPr lang="zh-CN" altLang="en-US" smtClean="0"/>
              <a:pPr/>
              <a:t>‹#›</a:t>
            </a:fld>
            <a:endParaRPr lang="zh-CN" altLang="en-US"/>
          </a:p>
        </p:txBody>
      </p:sp>
    </p:spTree>
    <p:extLst>
      <p:ext uri="{BB962C8B-B14F-4D97-AF65-F5344CB8AC3E}">
        <p14:creationId xmlns:p14="http://schemas.microsoft.com/office/powerpoint/2010/main" xmlns="" val="311374284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8632F47A-F922-4907-83F4-A4D311D4D68C}" type="datetime1">
              <a:rPr lang="zh-CN" altLang="en-US" smtClean="0"/>
              <a:pPr/>
              <a:t>2014/12/8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83E6D1E1-4E7E-43CA-98F7-C30C49FEC31D}" type="slidenum">
              <a:rPr lang="zh-CN" altLang="en-US" smtClean="0"/>
              <a:pPr/>
              <a:t>‹#›</a:t>
            </a:fld>
            <a:endParaRPr lang="zh-CN" altLang="en-US"/>
          </a:p>
        </p:txBody>
      </p:sp>
    </p:spTree>
    <p:extLst>
      <p:ext uri="{BB962C8B-B14F-4D97-AF65-F5344CB8AC3E}">
        <p14:creationId xmlns:p14="http://schemas.microsoft.com/office/powerpoint/2010/main" xmlns="" val="291881343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87E1870A-64DF-4A1F-B0A6-7B5D09C09024}" type="datetime1">
              <a:rPr lang="zh-CN" altLang="en-US" smtClean="0"/>
              <a:pPr/>
              <a:t>2014/12/8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83E6D1E1-4E7E-43CA-98F7-C30C49FEC31D}" type="slidenum">
              <a:rPr lang="zh-CN" altLang="en-US" smtClean="0"/>
              <a:pPr/>
              <a:t>‹#›</a:t>
            </a:fld>
            <a:endParaRPr lang="zh-CN" altLang="en-US"/>
          </a:p>
        </p:txBody>
      </p:sp>
    </p:spTree>
    <p:extLst>
      <p:ext uri="{BB962C8B-B14F-4D97-AF65-F5344CB8AC3E}">
        <p14:creationId xmlns:p14="http://schemas.microsoft.com/office/powerpoint/2010/main" xmlns="" val="123142948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624CF680-445B-4E8B-B49D-4DC12FB6A4F0}" type="datetime1">
              <a:rPr lang="zh-CN" altLang="en-US" smtClean="0"/>
              <a:pPr/>
              <a:t>2014/12/8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83E6D1E1-4E7E-43CA-98F7-C30C49FEC31D}" type="slidenum">
              <a:rPr lang="zh-CN" altLang="en-US" smtClean="0"/>
              <a:pPr/>
              <a:t>‹#›</a:t>
            </a:fld>
            <a:endParaRPr lang="zh-CN" altLang="en-US"/>
          </a:p>
        </p:txBody>
      </p:sp>
    </p:spTree>
    <p:extLst>
      <p:ext uri="{BB962C8B-B14F-4D97-AF65-F5344CB8AC3E}">
        <p14:creationId xmlns:p14="http://schemas.microsoft.com/office/powerpoint/2010/main" xmlns="" val="177647671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BB0B1A4C-F434-4967-8E51-13710183DA11}" type="datetime1">
              <a:rPr lang="zh-CN" altLang="en-US" smtClean="0"/>
              <a:pPr/>
              <a:t>2014/12/8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3E6D1E1-4E7E-43CA-98F7-C30C49FEC31D}" type="slidenum">
              <a:rPr lang="zh-CN" altLang="en-US" smtClean="0"/>
              <a:pPr/>
              <a:t>‹#›</a:t>
            </a:fld>
            <a:endParaRPr lang="zh-CN" altLang="en-US"/>
          </a:p>
        </p:txBody>
      </p:sp>
    </p:spTree>
    <p:extLst>
      <p:ext uri="{BB962C8B-B14F-4D97-AF65-F5344CB8AC3E}">
        <p14:creationId xmlns:p14="http://schemas.microsoft.com/office/powerpoint/2010/main" xmlns="" val="368518125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8"/>
            <a:ext cx="2057400" cy="5851525"/>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274638"/>
            <a:ext cx="6019800" cy="5851525"/>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FD96DA35-F890-4A5F-99DF-24380401944B}" type="datetime1">
              <a:rPr lang="zh-CN" altLang="en-US" smtClean="0"/>
              <a:pPr/>
              <a:t>2014/12/8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3E6D1E1-4E7E-43CA-98F7-C30C49FEC31D}" type="slidenum">
              <a:rPr lang="zh-CN" altLang="en-US" smtClean="0"/>
              <a:pPr/>
              <a:t>‹#›</a:t>
            </a:fld>
            <a:endParaRPr lang="zh-CN" altLang="en-US"/>
          </a:p>
        </p:txBody>
      </p:sp>
    </p:spTree>
    <p:extLst>
      <p:ext uri="{BB962C8B-B14F-4D97-AF65-F5344CB8AC3E}">
        <p14:creationId xmlns:p14="http://schemas.microsoft.com/office/powerpoint/2010/main" xmlns="" val="136586841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6030DDB5-609A-41AF-AD79-9EC5F275B5A2}" type="datetime1">
              <a:rPr lang="zh-CN" altLang="en-US" smtClean="0"/>
              <a:pPr/>
              <a:t>2014/12/8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pPr/>
              <a:t>‹#›</a:t>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节标题">
    <p:spTree>
      <p:nvGrpSpPr>
        <p:cNvPr id="1" name=""/>
        <p:cNvGrpSpPr/>
        <p:nvPr/>
      </p:nvGrpSpPr>
      <p:grpSpPr>
        <a:xfrm>
          <a:off x="0" y="0"/>
          <a:ext cx="0" cy="0"/>
          <a:chOff x="0" y="0"/>
          <a:chExt cx="0" cy="0"/>
        </a:xfrm>
      </p:grpSpPr>
      <p:sp>
        <p:nvSpPr>
          <p:cNvPr id="11" name="TextBox 10"/>
          <p:cNvSpPr txBox="1"/>
          <p:nvPr userDrawn="1"/>
        </p:nvSpPr>
        <p:spPr>
          <a:xfrm>
            <a:off x="1314192" y="25053"/>
            <a:ext cx="2980303" cy="899862"/>
          </a:xfrm>
          <a:prstGeom prst="rect">
            <a:avLst/>
          </a:prstGeom>
        </p:spPr>
        <p:txBody>
          <a:bodyPr vert="horz" lIns="91440" tIns="45720" rIns="91440" bIns="45720" rtlCol="0" anchor="ctr">
            <a:spAutoFit/>
          </a:bodyPr>
          <a:lstStyle/>
          <a:p>
            <a:pPr defTabSz="913328">
              <a:lnSpc>
                <a:spcPts val="7000"/>
              </a:lnSpc>
              <a:defRPr/>
            </a:pPr>
            <a:r>
              <a:rPr lang="zh-CN" altLang="en-US" sz="4400" b="1" spc="50" dirty="0" smtClean="0">
                <a:ln w="19050">
                  <a:solidFill>
                    <a:schemeClr val="bg1"/>
                  </a:solidFill>
                </a:ln>
                <a:gradFill flip="none" rotWithShape="1">
                  <a:gsLst>
                    <a:gs pos="25000">
                      <a:srgbClr val="E65800"/>
                    </a:gs>
                    <a:gs pos="100000">
                      <a:srgbClr val="FFC000"/>
                    </a:gs>
                  </a:gsLst>
                  <a:lin ang="2700000" scaled="1"/>
                  <a:tileRect/>
                </a:gradFill>
                <a:effectLst>
                  <a:outerShdw blurRad="76200" dist="50800" dir="5400000" algn="tl" rotWithShape="0">
                    <a:srgbClr val="000000">
                      <a:alpha val="65000"/>
                    </a:srgbClr>
                  </a:outerShdw>
                </a:effectLst>
                <a:latin typeface="微软雅黑" pitchFamily="34" charset="-122"/>
                <a:ea typeface="微软雅黑" pitchFamily="34" charset="-122"/>
                <a:cs typeface="+mj-cs"/>
                <a:sym typeface="Balham" pitchFamily="2" charset="0"/>
              </a:rPr>
              <a:t>基本统计</a:t>
            </a:r>
            <a:endParaRPr lang="zh-CN" altLang="en-US" sz="4400" b="1" spc="50" dirty="0">
              <a:ln w="19050">
                <a:solidFill>
                  <a:schemeClr val="bg1"/>
                </a:solidFill>
              </a:ln>
              <a:gradFill flip="none" rotWithShape="1">
                <a:gsLst>
                  <a:gs pos="25000">
                    <a:srgbClr val="E65800"/>
                  </a:gs>
                  <a:gs pos="100000">
                    <a:srgbClr val="FFC000"/>
                  </a:gs>
                </a:gsLst>
                <a:lin ang="2700000" scaled="1"/>
                <a:tileRect/>
              </a:gradFill>
              <a:effectLst>
                <a:outerShdw blurRad="76200" dist="50800" dir="5400000" algn="tl" rotWithShape="0">
                  <a:srgbClr val="000000">
                    <a:alpha val="65000"/>
                  </a:srgbClr>
                </a:outerShdw>
              </a:effectLst>
              <a:latin typeface="微软雅黑" pitchFamily="34" charset="-122"/>
              <a:ea typeface="微软雅黑" pitchFamily="34" charset="-122"/>
              <a:cs typeface="+mj-cs"/>
              <a:sym typeface="Balham" pitchFamily="2" charset="0"/>
            </a:endParaRPr>
          </a:p>
        </p:txBody>
      </p:sp>
      <p:sp>
        <p:nvSpPr>
          <p:cNvPr id="3" name="页脚占位符 2"/>
          <p:cNvSpPr>
            <a:spLocks noGrp="1"/>
          </p:cNvSpPr>
          <p:nvPr>
            <p:ph type="ftr" sz="quarter" idx="10"/>
          </p:nvPr>
        </p:nvSpPr>
        <p:spPr/>
        <p:txBody>
          <a:bodyPr/>
          <a:lstStyle/>
          <a:p>
            <a:endParaRPr lang="zh-CN" altLang="en-US"/>
          </a:p>
        </p:txBody>
      </p:sp>
    </p:spTree>
    <p:extLst>
      <p:ext uri="{BB962C8B-B14F-4D97-AF65-F5344CB8AC3E}">
        <p14:creationId xmlns:p14="http://schemas.microsoft.com/office/powerpoint/2010/main" xmlns="" val="4248539158"/>
      </p:ext>
    </p:extLst>
  </p:cSld>
  <p:clrMapOvr>
    <a:masterClrMapping/>
  </p:clrMapOvr>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B6F73C6F-5110-4230-BE77-88B351250E1D}" type="datetime1">
              <a:rPr lang="zh-CN" altLang="en-US" smtClean="0"/>
              <a:pPr/>
              <a:t>2014/12/8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pPr/>
              <a:t>‹#›</a:t>
            </a:fld>
            <a:endParaRPr lang="zh-CN" altLang="en-US"/>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p>
            <a:fld id="{8097776E-69E9-45C8-9AAF-3D72FAA238AC}" type="datetime1">
              <a:rPr lang="zh-CN" altLang="en-US" smtClean="0"/>
              <a:pPr/>
              <a:t>2014/12/8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pPr/>
              <a:t>‹#›</a:t>
            </a:fld>
            <a:endParaRPr lang="zh-CN" altLang="en-US"/>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0EAC828C-8B94-4313-9A94-9E37A83F891A}" type="datetime1">
              <a:rPr lang="zh-CN" altLang="en-US" smtClean="0"/>
              <a:pPr/>
              <a:t>2014/12/8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pPr/>
              <a:t>‹#›</a:t>
            </a:fld>
            <a:endParaRPr lang="zh-CN" altLang="en-US"/>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19562E04-827D-49DE-8DCD-FD28B3528A0F}" type="datetime1">
              <a:rPr lang="zh-CN" altLang="en-US" smtClean="0"/>
              <a:pPr/>
              <a:t>2014/12/8</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0C913308-F349-4B6D-A68A-DD1791B4A57B}" type="slidenum">
              <a:rPr lang="zh-CN" altLang="en-US" smtClean="0"/>
              <a:pPr/>
              <a:t>‹#›</a:t>
            </a:fld>
            <a:endParaRPr lang="zh-CN" altLang="en-US"/>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54EE076F-3E47-4B47-830B-9F52ED6C3EB4}" type="datetime1">
              <a:rPr lang="zh-CN" altLang="en-US" smtClean="0"/>
              <a:pPr/>
              <a:t>2014/12/8</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C913308-F349-4B6D-A68A-DD1791B4A57B}" type="slidenum">
              <a:rPr lang="zh-CN" altLang="en-US" smtClean="0"/>
              <a:pPr/>
              <a:t>‹#›</a:t>
            </a:fld>
            <a:endParaRPr lang="zh-CN" altLang="en-US"/>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7CCFFA83-A714-4E78-B56F-A0AE1E012D7A}" type="datetime1">
              <a:rPr lang="zh-CN" altLang="en-US" smtClean="0"/>
              <a:pPr/>
              <a:t>2014/12/8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C913308-F349-4B6D-A68A-DD1791B4A57B}" type="slidenum">
              <a:rPr lang="zh-CN" altLang="en-US" smtClean="0"/>
              <a:pPr/>
              <a:t>‹#›</a:t>
            </a:fld>
            <a:endParaRPr lang="zh-CN" altLang="en-US"/>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F117FF03-CCF9-4C3E-90FE-5662E02FF50D}" type="datetime1">
              <a:rPr lang="zh-CN" altLang="en-US" smtClean="0"/>
              <a:pPr/>
              <a:t>2014/12/8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pPr/>
              <a:t>‹#›</a:t>
            </a:fld>
            <a:endParaRPr lang="zh-CN" altLang="en-US"/>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73D0F917-F2F3-45CF-858A-625F31B3EA32}" type="datetime1">
              <a:rPr lang="zh-CN" altLang="en-US" smtClean="0"/>
              <a:pPr/>
              <a:t>2014/12/8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pPr/>
              <a:t>‹#›</a:t>
            </a:fld>
            <a:endParaRPr lang="zh-CN" altLang="en-US"/>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DC3D145-0F26-4AF2-A377-2EC6CBAA96AB}" type="datetime1">
              <a:rPr lang="zh-CN" altLang="en-US" smtClean="0"/>
              <a:pPr/>
              <a:t>2014/12/8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pPr/>
              <a:t>‹#›</a:t>
            </a:fld>
            <a:endParaRPr lang="zh-CN" altLang="en-US"/>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8"/>
            <a:ext cx="2057400" cy="5851525"/>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274638"/>
            <a:ext cx="6019800" cy="5851525"/>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B1688449-0710-4019-AC50-A214E6BFB2C7}" type="datetime1">
              <a:rPr lang="zh-CN" altLang="en-US" smtClean="0"/>
              <a:pPr/>
              <a:t>2014/12/8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pPr/>
              <a:t>‹#›</a:t>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
        <p:nvSpPr>
          <p:cNvPr id="9" name="矩形 8"/>
          <p:cNvSpPr/>
          <p:nvPr userDrawn="1"/>
        </p:nvSpPr>
        <p:spPr>
          <a:xfrm>
            <a:off x="1155843" y="237043"/>
            <a:ext cx="3877985" cy="584775"/>
          </a:xfrm>
          <a:prstGeom prst="rect">
            <a:avLst/>
          </a:prstGeom>
        </p:spPr>
        <p:txBody>
          <a:bodyPr wrap="none">
            <a:spAutoFit/>
          </a:bodyPr>
          <a:lstStyle/>
          <a:p>
            <a:pPr marL="571500" indent="-571500">
              <a:buFont typeface="+mj-ea"/>
              <a:buAutoNum type="ea1JpnChsDbPeriod" startAt="4"/>
            </a:pPr>
            <a:r>
              <a:rPr kumimoji="0" lang="zh-CN" altLang="en-US" sz="3200" b="1" i="0" u="none" strike="noStrike" kern="1200" cap="none" spc="0" normalizeH="0" baseline="0" noProof="0" dirty="0" smtClean="0">
                <a:ln>
                  <a:solidFill>
                    <a:prstClr val="white">
                      <a:lumMod val="50000"/>
                    </a:prstClr>
                  </a:solidFill>
                </a:ln>
                <a:solidFill>
                  <a:srgbClr val="92D050"/>
                </a:solidFill>
                <a:effectLst/>
                <a:uLnTx/>
                <a:uFillTx/>
                <a:latin typeface="+mn-lt"/>
                <a:ea typeface="微软雅黑" pitchFamily="34" charset="-122"/>
                <a:cs typeface="+mn-cs"/>
              </a:rPr>
              <a:t>统计分析的单元</a:t>
            </a:r>
            <a:endParaRPr lang="zh-CN" altLang="en-US" dirty="0"/>
          </a:p>
        </p:txBody>
      </p:sp>
      <p:sp>
        <p:nvSpPr>
          <p:cNvPr id="2" name="页脚占位符 1"/>
          <p:cNvSpPr>
            <a:spLocks noGrp="1"/>
          </p:cNvSpPr>
          <p:nvPr>
            <p:ph type="ftr" sz="quarter" idx="10"/>
          </p:nvPr>
        </p:nvSpPr>
        <p:spPr/>
        <p:txBody>
          <a:bodyPr/>
          <a:lstStyle/>
          <a:p>
            <a:endParaRPr lang="zh-CN" altLang="en-US"/>
          </a:p>
        </p:txBody>
      </p:sp>
    </p:spTree>
  </p:cSld>
  <p:clrMapOvr>
    <a:masterClrMapping/>
  </p:clrMapOvr>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19B08772-C9C4-43FA-AF9C-ADB551DFF227}" type="datetime1">
              <a:rPr lang="zh-CN" altLang="en-US" smtClean="0">
                <a:solidFill>
                  <a:prstClr val="black">
                    <a:tint val="75000"/>
                  </a:prstClr>
                </a:solidFill>
              </a:rPr>
              <a:pPr/>
              <a:t>2014/12/8</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xmlns="" val="412330287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469990A3-A010-46B8-B001-A2D77D599E40}" type="datetime1">
              <a:rPr lang="zh-CN" altLang="en-US" smtClean="0">
                <a:solidFill>
                  <a:prstClr val="black">
                    <a:tint val="75000"/>
                  </a:prstClr>
                </a:solidFill>
              </a:rPr>
              <a:pPr/>
              <a:t>2014/12/8</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xmlns="" val="227460424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p>
            <a:fld id="{027B3268-00D8-447D-89D8-F767B256F3FF}" type="datetime1">
              <a:rPr lang="zh-CN" altLang="en-US" smtClean="0">
                <a:solidFill>
                  <a:prstClr val="black">
                    <a:tint val="75000"/>
                  </a:prstClr>
                </a:solidFill>
              </a:rPr>
              <a:pPr/>
              <a:t>2014/12/8</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xmlns="" val="235370266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7270213F-53D2-4362-A54E-13C72363AC2B}" type="datetime1">
              <a:rPr lang="zh-CN" altLang="en-US" smtClean="0">
                <a:solidFill>
                  <a:prstClr val="black">
                    <a:tint val="75000"/>
                  </a:prstClr>
                </a:solidFill>
              </a:rPr>
              <a:pPr/>
              <a:t>2014/12/8</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xmlns="" val="345634217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29D91ABC-A1C0-4F0C-9D70-330AA22D07D3}" type="datetime1">
              <a:rPr lang="zh-CN" altLang="en-US" smtClean="0">
                <a:solidFill>
                  <a:prstClr val="black">
                    <a:tint val="75000"/>
                  </a:prstClr>
                </a:solidFill>
              </a:rPr>
              <a:pPr/>
              <a:t>2014/12/8</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xmlns="" val="44948035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232A8B1C-2FE9-4F47-BA7C-6E9EF094394D}" type="datetime1">
              <a:rPr lang="zh-CN" altLang="en-US" smtClean="0">
                <a:solidFill>
                  <a:prstClr val="black">
                    <a:tint val="75000"/>
                  </a:prstClr>
                </a:solidFill>
              </a:rPr>
              <a:pPr/>
              <a:t>2014/12/8</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xmlns="" val="236082192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A2C90716-475D-41D2-8C29-E2512C08B269}" type="datetime1">
              <a:rPr lang="zh-CN" altLang="en-US" smtClean="0">
                <a:solidFill>
                  <a:prstClr val="black">
                    <a:tint val="75000"/>
                  </a:prstClr>
                </a:solidFill>
              </a:rPr>
              <a:pPr/>
              <a:t>2014/12/8</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xmlns="" val="247210092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308E31F0-0E55-43F3-B3BD-B1C093938705}" type="datetime1">
              <a:rPr lang="zh-CN" altLang="en-US" smtClean="0">
                <a:solidFill>
                  <a:prstClr val="black">
                    <a:tint val="75000"/>
                  </a:prstClr>
                </a:solidFill>
              </a:rPr>
              <a:pPr/>
              <a:t>2014/12/8</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xmlns="" val="266460367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6990E259-CA42-4549-9B7E-E2BC142826CC}" type="datetime1">
              <a:rPr lang="zh-CN" altLang="en-US" smtClean="0">
                <a:solidFill>
                  <a:prstClr val="black">
                    <a:tint val="75000"/>
                  </a:prstClr>
                </a:solidFill>
              </a:rPr>
              <a:pPr/>
              <a:t>2014/12/8</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xmlns="" val="33084880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28D6D437-ED37-4065-8D56-E7D9BBDB294E}" type="datetime1">
              <a:rPr lang="zh-CN" altLang="en-US" smtClean="0">
                <a:solidFill>
                  <a:prstClr val="black">
                    <a:tint val="75000"/>
                  </a:prstClr>
                </a:solidFill>
              </a:rPr>
              <a:pPr/>
              <a:t>2014/12/8</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xmlns="" val="23570276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
        <p:nvSpPr>
          <p:cNvPr id="10" name="矩形 9"/>
          <p:cNvSpPr/>
          <p:nvPr userDrawn="1"/>
        </p:nvSpPr>
        <p:spPr>
          <a:xfrm>
            <a:off x="1155843" y="237043"/>
            <a:ext cx="2646878" cy="584775"/>
          </a:xfrm>
          <a:prstGeom prst="rect">
            <a:avLst/>
          </a:prstGeom>
        </p:spPr>
        <p:txBody>
          <a:bodyPr wrap="none">
            <a:spAutoFit/>
          </a:bodyPr>
          <a:lstStyle/>
          <a:p>
            <a:pPr marL="571500" indent="-571500">
              <a:buFont typeface="+mj-ea"/>
              <a:buAutoNum type="ea1JpnChsDbPeriod" startAt="5"/>
            </a:pPr>
            <a:r>
              <a:rPr kumimoji="0" lang="zh-CN" altLang="en-US" sz="3200" b="1" i="0" u="none" strike="noStrike" kern="1200" cap="none" spc="0" normalizeH="0" baseline="0" noProof="0" dirty="0" smtClean="0">
                <a:ln>
                  <a:solidFill>
                    <a:prstClr val="white">
                      <a:lumMod val="50000"/>
                    </a:prstClr>
                  </a:solidFill>
                </a:ln>
                <a:solidFill>
                  <a:srgbClr val="92D050"/>
                </a:solidFill>
                <a:effectLst/>
                <a:uLnTx/>
                <a:uFillTx/>
                <a:latin typeface="+mn-lt"/>
                <a:ea typeface="微软雅黑" pitchFamily="34" charset="-122"/>
                <a:cs typeface="+mn-cs"/>
              </a:rPr>
              <a:t>统计指标</a:t>
            </a:r>
            <a:endParaRPr lang="zh-CN" altLang="en-US" dirty="0"/>
          </a:p>
        </p:txBody>
      </p:sp>
      <p:sp>
        <p:nvSpPr>
          <p:cNvPr id="2" name="页脚占位符 1"/>
          <p:cNvSpPr>
            <a:spLocks noGrp="1"/>
          </p:cNvSpPr>
          <p:nvPr>
            <p:ph type="ftr" sz="quarter" idx="10"/>
          </p:nvPr>
        </p:nvSpPr>
        <p:spPr/>
        <p:txBody>
          <a:bodyPr/>
          <a:lstStyle/>
          <a:p>
            <a:endParaRPr lang="zh-CN" altLang="en-US"/>
          </a:p>
        </p:txBody>
      </p:sp>
    </p:spTree>
  </p:cSld>
  <p:clrMapOvr>
    <a:masterClrMapping/>
  </p:clrMapOvr>
  <p:timing>
    <p:tnLst>
      <p:par>
        <p:cTn id="1" dur="indefinite" restart="never" nodeType="tmRoot"/>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8"/>
            <a:ext cx="2057400" cy="5851525"/>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274638"/>
            <a:ext cx="6019800" cy="5851525"/>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068C28AA-88ED-4F27-A63F-3B9622E37AC4}" type="datetime1">
              <a:rPr lang="zh-CN" altLang="en-US" smtClean="0">
                <a:solidFill>
                  <a:prstClr val="black">
                    <a:tint val="75000"/>
                  </a:prstClr>
                </a:solidFill>
              </a:rPr>
              <a:pPr/>
              <a:t>2014/12/8</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xmlns="" val="52435482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1318012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8" name="矩形 7"/>
          <p:cNvSpPr/>
          <p:nvPr userDrawn="1"/>
        </p:nvSpPr>
        <p:spPr>
          <a:xfrm>
            <a:off x="1155843" y="237043"/>
            <a:ext cx="2646878" cy="584775"/>
          </a:xfrm>
          <a:prstGeom prst="rect">
            <a:avLst/>
          </a:prstGeom>
        </p:spPr>
        <p:txBody>
          <a:bodyPr wrap="none">
            <a:spAutoFit/>
          </a:bodyPr>
          <a:lstStyle/>
          <a:p>
            <a:pPr marL="571500" indent="-571500">
              <a:buFont typeface="+mj-ea"/>
              <a:buAutoNum type="ea1JpnChsDbPeriod" startAt="6"/>
            </a:pPr>
            <a:r>
              <a:rPr kumimoji="0" lang="zh-CN" altLang="en-US" sz="3200" b="1" i="0" u="none" strike="noStrike" kern="1200" cap="none" spc="0" normalizeH="0" baseline="0" dirty="0" smtClean="0">
                <a:ln>
                  <a:solidFill>
                    <a:prstClr val="white">
                      <a:lumMod val="50000"/>
                    </a:prstClr>
                  </a:solidFill>
                </a:ln>
                <a:solidFill>
                  <a:srgbClr val="92D050"/>
                </a:solidFill>
                <a:effectLst/>
                <a:uLnTx/>
                <a:uFillTx/>
                <a:latin typeface="+mn-lt"/>
                <a:ea typeface="微软雅黑" pitchFamily="34" charset="-122"/>
                <a:cs typeface="+mn-cs"/>
              </a:rPr>
              <a:t>统计内容</a:t>
            </a:r>
            <a:endParaRPr kumimoji="0" lang="zh-CN" altLang="en-US" sz="3200" b="1" i="0" u="none" strike="noStrike" kern="1200" cap="none" spc="0" normalizeH="0" baseline="0" dirty="0">
              <a:ln>
                <a:solidFill>
                  <a:prstClr val="white">
                    <a:lumMod val="50000"/>
                  </a:prstClr>
                </a:solidFill>
              </a:ln>
              <a:solidFill>
                <a:srgbClr val="92D050"/>
              </a:solidFill>
              <a:effectLst/>
              <a:uLnTx/>
              <a:uFillTx/>
              <a:latin typeface="+mn-lt"/>
              <a:ea typeface="微软雅黑" pitchFamily="34" charset="-122"/>
              <a:cs typeface="+mn-cs"/>
            </a:endParaRPr>
          </a:p>
        </p:txBody>
      </p:sp>
      <p:sp>
        <p:nvSpPr>
          <p:cNvPr id="2" name="页脚占位符 1"/>
          <p:cNvSpPr>
            <a:spLocks noGrp="1"/>
          </p:cNvSpPr>
          <p:nvPr>
            <p:ph type="ftr" sz="quarter" idx="10"/>
          </p:nvPr>
        </p:nvSpPr>
        <p:spPr/>
        <p:txBody>
          <a:bodyPr/>
          <a:lstStyle/>
          <a:p>
            <a:endParaRPr lang="zh-CN" altLang="en-US"/>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空白">
    <p:spTree>
      <p:nvGrpSpPr>
        <p:cNvPr id="1" name=""/>
        <p:cNvGrpSpPr/>
        <p:nvPr/>
      </p:nvGrpSpPr>
      <p:grpSpPr>
        <a:xfrm>
          <a:off x="0" y="0"/>
          <a:ext cx="0" cy="0"/>
          <a:chOff x="0" y="0"/>
          <a:chExt cx="0" cy="0"/>
        </a:xfrm>
      </p:grpSpPr>
      <p:sp>
        <p:nvSpPr>
          <p:cNvPr id="5" name="矩形 4"/>
          <p:cNvSpPr/>
          <p:nvPr userDrawn="1"/>
        </p:nvSpPr>
        <p:spPr>
          <a:xfrm>
            <a:off x="1155843" y="237043"/>
            <a:ext cx="2646878" cy="584775"/>
          </a:xfrm>
          <a:prstGeom prst="rect">
            <a:avLst/>
          </a:prstGeom>
        </p:spPr>
        <p:txBody>
          <a:bodyPr wrap="none">
            <a:spAutoFit/>
          </a:bodyPr>
          <a:lstStyle/>
          <a:p>
            <a:pPr marL="571500" indent="-571500">
              <a:buFont typeface="+mj-ea"/>
              <a:buAutoNum type="ea1JpnChsDbPeriod" startAt="7"/>
            </a:pPr>
            <a:r>
              <a:rPr kumimoji="0" lang="zh-CN" altLang="en-US" sz="3200" b="1" i="0" u="none" strike="noStrike" kern="1200" cap="none" spc="0" normalizeH="0" baseline="0" dirty="0" smtClean="0">
                <a:ln>
                  <a:solidFill>
                    <a:prstClr val="white">
                      <a:lumMod val="50000"/>
                    </a:prstClr>
                  </a:solidFill>
                </a:ln>
                <a:solidFill>
                  <a:srgbClr val="92D050"/>
                </a:solidFill>
                <a:effectLst/>
                <a:uLnTx/>
                <a:uFillTx/>
                <a:latin typeface="+mn-lt"/>
                <a:ea typeface="微软雅黑" pitchFamily="34" charset="-122"/>
                <a:cs typeface="+mn-cs"/>
              </a:rPr>
              <a:t>成果规格</a:t>
            </a:r>
            <a:endParaRPr kumimoji="0" lang="zh-CN" altLang="en-US" sz="3200" b="1" i="0" u="none" strike="noStrike" kern="1200" cap="none" spc="0" normalizeH="0" baseline="0" dirty="0">
              <a:ln>
                <a:solidFill>
                  <a:prstClr val="white">
                    <a:lumMod val="50000"/>
                  </a:prstClr>
                </a:solidFill>
              </a:ln>
              <a:solidFill>
                <a:srgbClr val="92D050"/>
              </a:solidFill>
              <a:effectLst/>
              <a:uLnTx/>
              <a:uFillTx/>
              <a:latin typeface="+mn-lt"/>
              <a:ea typeface="微软雅黑" pitchFamily="34" charset="-122"/>
              <a:cs typeface="+mn-cs"/>
            </a:endParaRPr>
          </a:p>
        </p:txBody>
      </p:sp>
      <p:sp>
        <p:nvSpPr>
          <p:cNvPr id="3" name="页脚占位符 2"/>
          <p:cNvSpPr>
            <a:spLocks noGrp="1"/>
          </p:cNvSpPr>
          <p:nvPr>
            <p:ph type="ftr" sz="quarter" idx="10"/>
          </p:nvPr>
        </p:nvSpPr>
        <p:spPr/>
        <p:txBody>
          <a:bodyPr/>
          <a:lstStyle/>
          <a:p>
            <a:endParaRPr lang="zh-CN" altLang="en-US"/>
          </a:p>
        </p:txBody>
      </p:sp>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sp>
        <p:nvSpPr>
          <p:cNvPr id="8" name="TextBox 7"/>
          <p:cNvSpPr txBox="1"/>
          <p:nvPr userDrawn="1"/>
        </p:nvSpPr>
        <p:spPr>
          <a:xfrm>
            <a:off x="1308514" y="-13727"/>
            <a:ext cx="2980303" cy="912109"/>
          </a:xfrm>
          <a:prstGeom prst="rect">
            <a:avLst/>
          </a:prstGeom>
        </p:spPr>
        <p:txBody>
          <a:bodyPr vert="horz" lIns="91440" tIns="45720" rIns="91440" bIns="45720" rtlCol="0" anchor="ctr">
            <a:spAutoFit/>
          </a:bodyPr>
          <a:lstStyle/>
          <a:p>
            <a:pPr defTabSz="913328">
              <a:lnSpc>
                <a:spcPts val="7000"/>
              </a:lnSpc>
              <a:defRPr/>
            </a:pPr>
            <a:r>
              <a:rPr lang="zh-CN" altLang="en-US" sz="4400" b="1" spc="50" dirty="0" smtClean="0">
                <a:ln w="19050">
                  <a:solidFill>
                    <a:schemeClr val="bg1"/>
                  </a:solidFill>
                </a:ln>
                <a:gradFill flip="none" rotWithShape="1">
                  <a:gsLst>
                    <a:gs pos="25000">
                      <a:srgbClr val="E65800"/>
                    </a:gs>
                    <a:gs pos="100000">
                      <a:srgbClr val="FFC000"/>
                    </a:gs>
                  </a:gsLst>
                  <a:lin ang="2700000" scaled="1"/>
                  <a:tileRect/>
                </a:gradFill>
                <a:effectLst>
                  <a:outerShdw blurRad="76200" dist="50800" dir="5400000" algn="tl" rotWithShape="0">
                    <a:srgbClr val="000000">
                      <a:alpha val="65000"/>
                    </a:srgbClr>
                  </a:outerShdw>
                </a:effectLst>
                <a:latin typeface="微软雅黑" pitchFamily="34" charset="-122"/>
                <a:ea typeface="微软雅黑" pitchFamily="34" charset="-122"/>
                <a:cs typeface="+mj-cs"/>
                <a:sym typeface="Balham" pitchFamily="2" charset="0"/>
              </a:rPr>
              <a:t>软件使用</a:t>
            </a:r>
            <a:endParaRPr lang="zh-CN" altLang="en-US" sz="4400" b="1" spc="50" dirty="0">
              <a:ln w="19050">
                <a:solidFill>
                  <a:schemeClr val="bg1"/>
                </a:solidFill>
              </a:ln>
              <a:gradFill flip="none" rotWithShape="1">
                <a:gsLst>
                  <a:gs pos="25000">
                    <a:srgbClr val="E65800"/>
                  </a:gs>
                  <a:gs pos="100000">
                    <a:srgbClr val="FFC000"/>
                  </a:gs>
                </a:gsLst>
                <a:lin ang="2700000" scaled="1"/>
                <a:tileRect/>
              </a:gradFill>
              <a:effectLst>
                <a:outerShdw blurRad="76200" dist="50800" dir="5400000" algn="tl" rotWithShape="0">
                  <a:srgbClr val="000000">
                    <a:alpha val="65000"/>
                  </a:srgbClr>
                </a:outerShdw>
              </a:effectLst>
              <a:latin typeface="微软雅黑" pitchFamily="34" charset="-122"/>
              <a:ea typeface="微软雅黑" pitchFamily="34" charset="-122"/>
              <a:cs typeface="+mj-cs"/>
              <a:sym typeface="Balham" pitchFamily="2" charset="0"/>
            </a:endParaRPr>
          </a:p>
        </p:txBody>
      </p:sp>
      <p:sp>
        <p:nvSpPr>
          <p:cNvPr id="3" name="页脚占位符 2"/>
          <p:cNvSpPr>
            <a:spLocks noGrp="1"/>
          </p:cNvSpPr>
          <p:nvPr>
            <p:ph type="ftr" sz="quarter" idx="10"/>
          </p:nvPr>
        </p:nvSpPr>
        <p:spPr/>
        <p:txBody>
          <a:bodyPr/>
          <a:lstStyle/>
          <a:p>
            <a:endParaRPr lang="zh-CN" altLang="en-US"/>
          </a:p>
        </p:txBody>
      </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2.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3.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6.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theme" Target="../theme/theme4.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theme" Target="../theme/theme5.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slideLayout" Target="../slideLayouts/slideLayout61.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8">
            <a:lum/>
          </a:blip>
          <a:srcRect/>
          <a:stretch>
            <a:fillRect/>
          </a:stretch>
        </a:blipFill>
        <a:effectLst/>
      </p:bgPr>
    </p:bg>
    <p:spTree>
      <p:nvGrpSpPr>
        <p:cNvPr id="1" name=""/>
        <p:cNvGrpSpPr/>
        <p:nvPr/>
      </p:nvGrpSpPr>
      <p:grpSpPr>
        <a:xfrm>
          <a:off x="0" y="0"/>
          <a:ext cx="0" cy="0"/>
          <a:chOff x="0" y="0"/>
          <a:chExt cx="0" cy="0"/>
        </a:xfrm>
      </p:grpSpPr>
      <p:sp>
        <p:nvSpPr>
          <p:cNvPr id="2" name="页脚占位符 1"/>
          <p:cNvSpPr>
            <a:spLocks noGrp="1"/>
          </p:cNvSpPr>
          <p:nvPr>
            <p:ph type="ftr" sz="quarter" idx="3"/>
          </p:nvPr>
        </p:nvSpPr>
        <p:spPr>
          <a:xfrm>
            <a:off x="6213106" y="6381328"/>
            <a:ext cx="2895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endParaRPr lang="zh-CN" altLang="en-US" dirty="0"/>
          </a:p>
        </p:txBody>
      </p:sp>
      <p:sp>
        <p:nvSpPr>
          <p:cNvPr id="3" name="灯片编号占位符 2"/>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A0CD751-9C45-44F4-8324-C16242E8EED5}" type="slidenum">
              <a:rPr lang="zh-CN" altLang="en-US" smtClean="0"/>
              <a:pPr/>
              <a:t>‹#›</a:t>
            </a:fld>
            <a:endParaRPr lang="zh-CN" altLang="en-US"/>
          </a:p>
        </p:txBody>
      </p:sp>
      <p:sp>
        <p:nvSpPr>
          <p:cNvPr id="4" name="标题占位符 3"/>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5" name="文本占位符 4"/>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日期占位符 5"/>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618BCFE-7829-466B-833D-0D40B71B5FD2}" type="datetime1">
              <a:rPr lang="zh-CN" altLang="en-US" smtClean="0"/>
              <a:pPr/>
              <a:t>2014/12/8</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783"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808" r:id="rId13"/>
    <p:sldLayoutId id="2147483809" r:id="rId14"/>
    <p:sldLayoutId id="2147483810" r:id="rId15"/>
    <p:sldLayoutId id="2147483812" r:id="rId16"/>
  </p:sldLayoutIdLst>
  <p:timing>
    <p:tnLst>
      <p:par>
        <p:cTn id="1" dur="indefinite" restart="never" nodeType="tmRoot"/>
      </p:par>
    </p:tnLst>
  </p:timing>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E3CDA49-DD99-4588-AA92-50CC2CE55DE5}" type="datetime1">
              <a:rPr lang="zh-CN" altLang="en-US" smtClean="0"/>
              <a:pPr/>
              <a:t>2014/12/8</a:t>
            </a:fld>
            <a:endParaRPr lang="zh-CN" altLang="en-US"/>
          </a:p>
        </p:txBody>
      </p:sp>
      <p:sp>
        <p:nvSpPr>
          <p:cNvPr id="5" name="页脚占位符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2C720EC-2CA9-4168-AAB9-AAADF24F5EA4}" type="slidenum">
              <a:rPr lang="zh-CN" altLang="en-US" smtClean="0"/>
              <a:pPr/>
              <a:t>‹#›</a:t>
            </a:fld>
            <a:endParaRPr lang="zh-CN" altLang="en-US"/>
          </a:p>
        </p:txBody>
      </p:sp>
    </p:spTree>
    <p:extLst>
      <p:ext uri="{BB962C8B-B14F-4D97-AF65-F5344CB8AC3E}">
        <p14:creationId xmlns:p14="http://schemas.microsoft.com/office/powerpoint/2010/main" xmlns="" val="1346410997"/>
      </p:ext>
    </p:extLst>
  </p:cSld>
  <p:clrMap bg1="lt1" tx1="dk1" bg2="lt2" tx2="dk2" accent1="accent1" accent2="accent2" accent3="accent3" accent4="accent4" accent5="accent5" accent6="accent6" hlink="hlink" folHlink="folHlink"/>
  <p:sldLayoutIdLst>
    <p:sldLayoutId id="2147483797" r:id="rId1"/>
    <p:sldLayoutId id="2147483798" r:id="rId2"/>
    <p:sldLayoutId id="2147483799" r:id="rId3"/>
    <p:sldLayoutId id="2147483800" r:id="rId4"/>
    <p:sldLayoutId id="2147483801" r:id="rId5"/>
    <p:sldLayoutId id="2147483802" r:id="rId6"/>
    <p:sldLayoutId id="2147483803" r:id="rId7"/>
    <p:sldLayoutId id="2147483804" r:id="rId8"/>
    <p:sldLayoutId id="2147483805" r:id="rId9"/>
    <p:sldLayoutId id="2147483806" r:id="rId10"/>
    <p:sldLayoutId id="2147483807" r:id="rId11"/>
  </p:sldLayoutIdLst>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6DBEFF3-8271-40D1-9795-D367CF0A42F8}" type="datetime1">
              <a:rPr lang="zh-CN" altLang="en-US" smtClean="0"/>
              <a:pPr/>
              <a:t>2014/12/8</a:t>
            </a:fld>
            <a:endParaRPr lang="zh-CN" altLang="en-US"/>
          </a:p>
        </p:txBody>
      </p:sp>
      <p:sp>
        <p:nvSpPr>
          <p:cNvPr id="5" name="页脚占位符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3E6D1E1-4E7E-43CA-98F7-C30C49FEC31D}" type="slidenum">
              <a:rPr lang="zh-CN" altLang="en-US" smtClean="0"/>
              <a:pPr/>
              <a:t>‹#›</a:t>
            </a:fld>
            <a:endParaRPr lang="zh-CN" altLang="en-US"/>
          </a:p>
        </p:txBody>
      </p:sp>
    </p:spTree>
    <p:extLst>
      <p:ext uri="{BB962C8B-B14F-4D97-AF65-F5344CB8AC3E}">
        <p14:creationId xmlns:p14="http://schemas.microsoft.com/office/powerpoint/2010/main" xmlns="" val="2559670086"/>
      </p:ext>
    </p:extLst>
  </p:cSld>
  <p:clrMap bg1="lt1" tx1="dk1" bg2="lt2" tx2="dk2" accent1="accent1" accent2="accent2" accent3="accent3" accent4="accent4" accent5="accent5" accent6="accent6" hlink="hlink" folHlink="folHlink"/>
  <p:sldLayoutIdLst>
    <p:sldLayoutId id="2147483785" r:id="rId1"/>
    <p:sldLayoutId id="2147483786" r:id="rId2"/>
    <p:sldLayoutId id="2147483787" r:id="rId3"/>
    <p:sldLayoutId id="2147483788" r:id="rId4"/>
    <p:sldLayoutId id="2147483789" r:id="rId5"/>
    <p:sldLayoutId id="2147483790" r:id="rId6"/>
    <p:sldLayoutId id="2147483791" r:id="rId7"/>
    <p:sldLayoutId id="2147483792" r:id="rId8"/>
    <p:sldLayoutId id="2147483793" r:id="rId9"/>
    <p:sldLayoutId id="2147483794" r:id="rId10"/>
    <p:sldLayoutId id="2147483795" r:id="rId11"/>
  </p:sldLayoutIdLst>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0FE8182-11E2-4E0E-8C47-8116FF1B3FEF}" type="datetime1">
              <a:rPr lang="zh-CN" altLang="en-US" smtClean="0"/>
              <a:pPr/>
              <a:t>2014/12/8</a:t>
            </a:fld>
            <a:endParaRPr lang="zh-CN" altLang="en-US"/>
          </a:p>
        </p:txBody>
      </p:sp>
      <p:sp>
        <p:nvSpPr>
          <p:cNvPr id="5" name="页脚占位符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913308-F349-4B6D-A68A-DD1791B4A57B}" type="slidenum">
              <a:rPr lang="zh-CN" altLang="en-US" smtClean="0"/>
              <a:pPr/>
              <a:t>‹#›</a:t>
            </a:fld>
            <a:endParaRPr lang="zh-CN" altLang="en-US"/>
          </a:p>
        </p:txBody>
      </p:sp>
    </p:spTree>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Lst>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C314E2E-6643-4386-BB79-7DDDABC3AF77}" type="datetime1">
              <a:rPr lang="zh-CN" altLang="en-US" smtClean="0">
                <a:solidFill>
                  <a:prstClr val="black">
                    <a:tint val="75000"/>
                  </a:prstClr>
                </a:solidFill>
              </a:rPr>
              <a:pPr/>
              <a:t>2014/12/8</a:t>
            </a:fld>
            <a:endParaRPr lang="zh-CN" altLang="en-US">
              <a:solidFill>
                <a:prstClr val="black">
                  <a:tint val="75000"/>
                </a:prstClr>
              </a:solidFill>
            </a:endParaRPr>
          </a:p>
        </p:txBody>
      </p:sp>
      <p:sp>
        <p:nvSpPr>
          <p:cNvPr id="5" name="页脚占位符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灯片编号占位符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xmlns="" val="3955400857"/>
      </p:ext>
    </p:extLst>
  </p:cSld>
  <p:clrMap bg1="lt1" tx1="dk1" bg2="lt2" tx2="dk2" accent1="accent1" accent2="accent2" accent3="accent3" accent4="accent4" accent5="accent5" accent6="accent6" hlink="hlink" folHlink="folHlink"/>
  <p:sldLayoutIdLst>
    <p:sldLayoutId id="2147483772" r:id="rId1"/>
    <p:sldLayoutId id="2147483773" r:id="rId2"/>
    <p:sldLayoutId id="2147483774" r:id="rId3"/>
    <p:sldLayoutId id="2147483775" r:id="rId4"/>
    <p:sldLayoutId id="2147483776" r:id="rId5"/>
    <p:sldLayoutId id="2147483777" r:id="rId6"/>
    <p:sldLayoutId id="2147483778" r:id="rId7"/>
    <p:sldLayoutId id="2147483779" r:id="rId8"/>
    <p:sldLayoutId id="2147483780" r:id="rId9"/>
    <p:sldLayoutId id="2147483781" r:id="rId10"/>
    <p:sldLayoutId id="2147483782" r:id="rId11"/>
    <p:sldLayoutId id="2147483811" r:id="rId12"/>
  </p:sldLayoutIdLst>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39.xml"/><Relationship Id="rId1" Type="http://schemas.openxmlformats.org/officeDocument/2006/relationships/themeOverride" Target="../theme/themeOverride1.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6.xml"/><Relationship Id="rId1" Type="http://schemas.openxmlformats.org/officeDocument/2006/relationships/slideLayout" Target="../slideLayouts/slideLayout50.xml"/><Relationship Id="rId4" Type="http://schemas.openxmlformats.org/officeDocument/2006/relationships/image" Target="../media/image80.png"/></Relationships>
</file>

<file path=ppt/slides/_rels/slide10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7.xml"/><Relationship Id="rId1" Type="http://schemas.openxmlformats.org/officeDocument/2006/relationships/slideLayout" Target="../slideLayouts/slideLayout50.xml"/><Relationship Id="rId4" Type="http://schemas.openxmlformats.org/officeDocument/2006/relationships/image" Target="../media/image81.png"/></Relationships>
</file>

<file path=ppt/slides/_rels/slide10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8.xml"/><Relationship Id="rId1" Type="http://schemas.openxmlformats.org/officeDocument/2006/relationships/slideLayout" Target="../slideLayouts/slideLayout50.xml"/><Relationship Id="rId4" Type="http://schemas.openxmlformats.org/officeDocument/2006/relationships/image" Target="../media/image82.png"/></Relationships>
</file>

<file path=ppt/slides/_rels/slide10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9.xml"/><Relationship Id="rId1" Type="http://schemas.openxmlformats.org/officeDocument/2006/relationships/slideLayout" Target="../slideLayouts/slideLayout50.xml"/><Relationship Id="rId4" Type="http://schemas.openxmlformats.org/officeDocument/2006/relationships/image" Target="../media/image83.png"/></Relationships>
</file>

<file path=ppt/slides/_rels/slide10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0.xml"/><Relationship Id="rId1" Type="http://schemas.openxmlformats.org/officeDocument/2006/relationships/slideLayout" Target="../slideLayouts/slideLayout50.xml"/><Relationship Id="rId4" Type="http://schemas.openxmlformats.org/officeDocument/2006/relationships/image" Target="../media/image84.png"/></Relationships>
</file>

<file path=ppt/slides/_rels/slide105.xml.rels><?xml version="1.0" encoding="UTF-8" standalone="yes"?>
<Relationships xmlns="http://schemas.openxmlformats.org/package/2006/relationships"><Relationship Id="rId3" Type="http://schemas.openxmlformats.org/officeDocument/2006/relationships/image" Target="../media/image59.png"/><Relationship Id="rId7" Type="http://schemas.openxmlformats.org/officeDocument/2006/relationships/image" Target="../media/image88.png"/><Relationship Id="rId2" Type="http://schemas.openxmlformats.org/officeDocument/2006/relationships/notesSlide" Target="../notesSlides/notesSlide41.xml"/><Relationship Id="rId1" Type="http://schemas.openxmlformats.org/officeDocument/2006/relationships/slideLayout" Target="../slideLayouts/slideLayout50.xml"/><Relationship Id="rId6" Type="http://schemas.openxmlformats.org/officeDocument/2006/relationships/image" Target="../media/image87.png"/><Relationship Id="rId5" Type="http://schemas.openxmlformats.org/officeDocument/2006/relationships/image" Target="../media/image86.png"/><Relationship Id="rId4" Type="http://schemas.openxmlformats.org/officeDocument/2006/relationships/image" Target="../media/image85.png"/></Relationships>
</file>

<file path=ppt/slides/_rels/slide106.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42.xml"/><Relationship Id="rId1" Type="http://schemas.openxmlformats.org/officeDocument/2006/relationships/slideLayout" Target="../slideLayouts/slideLayout50.xml"/><Relationship Id="rId4" Type="http://schemas.openxmlformats.org/officeDocument/2006/relationships/image" Target="../media/image59.png"/></Relationships>
</file>

<file path=ppt/slides/_rels/slide107.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43.xml"/><Relationship Id="rId1" Type="http://schemas.openxmlformats.org/officeDocument/2006/relationships/slideLayout" Target="../slideLayouts/slideLayout50.xml"/><Relationship Id="rId4" Type="http://schemas.openxmlformats.org/officeDocument/2006/relationships/image" Target="../media/image59.png"/></Relationships>
</file>

<file path=ppt/slides/_rels/slide10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4.xml"/><Relationship Id="rId1" Type="http://schemas.openxmlformats.org/officeDocument/2006/relationships/slideLayout" Target="../slideLayouts/slideLayout50.xml"/></Relationships>
</file>

<file path=ppt/slides/_rels/slide10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slideLayout" Target="../slideLayouts/slideLayout50.xml"/><Relationship Id="rId1" Type="http://schemas.openxmlformats.org/officeDocument/2006/relationships/tags" Target="../tags/tag10.xml"/><Relationship Id="rId4" Type="http://schemas.openxmlformats.org/officeDocument/2006/relationships/image" Target="../media/image91.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110.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45.xml"/><Relationship Id="rId1" Type="http://schemas.openxmlformats.org/officeDocument/2006/relationships/slideLayout" Target="../slideLayouts/slideLayout50.xml"/><Relationship Id="rId5" Type="http://schemas.openxmlformats.org/officeDocument/2006/relationships/image" Target="../media/image93.png"/><Relationship Id="rId4" Type="http://schemas.openxmlformats.org/officeDocument/2006/relationships/image" Target="../media/image59.png"/></Relationships>
</file>

<file path=ppt/slides/_rels/slide11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6.xml"/><Relationship Id="rId1" Type="http://schemas.openxmlformats.org/officeDocument/2006/relationships/slideLayout" Target="../slideLayouts/slideLayout50.xml"/><Relationship Id="rId4" Type="http://schemas.openxmlformats.org/officeDocument/2006/relationships/image" Target="../media/image94.png"/></Relationships>
</file>

<file path=ppt/slides/_rels/slide11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7.xml"/><Relationship Id="rId1" Type="http://schemas.openxmlformats.org/officeDocument/2006/relationships/slideLayout" Target="../slideLayouts/slideLayout50.xml"/><Relationship Id="rId4" Type="http://schemas.openxmlformats.org/officeDocument/2006/relationships/image" Target="../media/image95.png"/></Relationships>
</file>

<file path=ppt/slides/_rels/slide11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8.xml"/><Relationship Id="rId1" Type="http://schemas.openxmlformats.org/officeDocument/2006/relationships/slideLayout" Target="../slideLayouts/slideLayout50.xml"/><Relationship Id="rId4" Type="http://schemas.openxmlformats.org/officeDocument/2006/relationships/image" Target="../media/image96.png"/></Relationships>
</file>

<file path=ppt/slides/_rels/slide11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9.xml"/><Relationship Id="rId1" Type="http://schemas.openxmlformats.org/officeDocument/2006/relationships/slideLayout" Target="../slideLayouts/slideLayout50.xml"/><Relationship Id="rId4" Type="http://schemas.openxmlformats.org/officeDocument/2006/relationships/image" Target="../media/image97.png"/></Relationships>
</file>

<file path=ppt/slides/_rels/slide11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50.xml"/><Relationship Id="rId1" Type="http://schemas.openxmlformats.org/officeDocument/2006/relationships/slideLayout" Target="../slideLayouts/slideLayout50.xml"/><Relationship Id="rId4" Type="http://schemas.openxmlformats.org/officeDocument/2006/relationships/image" Target="../media/image98.png"/></Relationships>
</file>

<file path=ppt/slides/_rels/slide11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slideLayout" Target="../slideLayouts/slideLayout50.xml"/><Relationship Id="rId1" Type="http://schemas.openxmlformats.org/officeDocument/2006/relationships/tags" Target="../tags/tag11.xml"/><Relationship Id="rId4" Type="http://schemas.openxmlformats.org/officeDocument/2006/relationships/image" Target="../media/image99.png"/></Relationships>
</file>

<file path=ppt/slides/_rels/slide11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51.xml"/><Relationship Id="rId1" Type="http://schemas.openxmlformats.org/officeDocument/2006/relationships/slideLayout" Target="../slideLayouts/slideLayout50.xml"/></Relationships>
</file>

<file path=ppt/slides/_rels/slide11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52.xml"/><Relationship Id="rId1" Type="http://schemas.openxmlformats.org/officeDocument/2006/relationships/slideLayout" Target="../slideLayouts/slideLayout50.xml"/><Relationship Id="rId4" Type="http://schemas.openxmlformats.org/officeDocument/2006/relationships/image" Target="../media/image100.png"/></Relationships>
</file>

<file path=ppt/slides/_rels/slide11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53.xml"/><Relationship Id="rId1" Type="http://schemas.openxmlformats.org/officeDocument/2006/relationships/slideLayout" Target="../slideLayouts/slideLayout50.xml"/><Relationship Id="rId5" Type="http://schemas.openxmlformats.org/officeDocument/2006/relationships/image" Target="../media/image102.png"/><Relationship Id="rId4" Type="http://schemas.openxmlformats.org/officeDocument/2006/relationships/image" Target="../media/image101.png"/></Relationships>
</file>

<file path=ppt/slides/_rels/slide1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8.xml"/><Relationship Id="rId1" Type="http://schemas.openxmlformats.org/officeDocument/2006/relationships/slideLayout" Target="../slideLayouts/slideLayout5.xml"/><Relationship Id="rId5" Type="http://schemas.openxmlformats.org/officeDocument/2006/relationships/image" Target="../media/image6.jpeg"/><Relationship Id="rId4" Type="http://schemas.openxmlformats.org/officeDocument/2006/relationships/image" Target="../media/image5.jpeg"/></Relationships>
</file>

<file path=ppt/slides/_rels/slide12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54.xml"/><Relationship Id="rId1" Type="http://schemas.openxmlformats.org/officeDocument/2006/relationships/slideLayout" Target="../slideLayouts/slideLayout50.xml"/><Relationship Id="rId4" Type="http://schemas.openxmlformats.org/officeDocument/2006/relationships/image" Target="../media/image103.png"/></Relationships>
</file>

<file path=ppt/slides/_rels/slide12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55.xml"/><Relationship Id="rId1" Type="http://schemas.openxmlformats.org/officeDocument/2006/relationships/slideLayout" Target="../slideLayouts/slideLayout50.xml"/><Relationship Id="rId4" Type="http://schemas.openxmlformats.org/officeDocument/2006/relationships/image" Target="../media/image104.png"/></Relationships>
</file>

<file path=ppt/slides/_rels/slide12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56.xml"/><Relationship Id="rId1" Type="http://schemas.openxmlformats.org/officeDocument/2006/relationships/slideLayout" Target="../slideLayouts/slideLayout50.xml"/></Relationships>
</file>

<file path=ppt/slides/_rels/slide12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57.xml"/><Relationship Id="rId1" Type="http://schemas.openxmlformats.org/officeDocument/2006/relationships/slideLayout" Target="../slideLayouts/slideLayout50.xml"/><Relationship Id="rId5" Type="http://schemas.openxmlformats.org/officeDocument/2006/relationships/image" Target="../media/image106.jpeg"/><Relationship Id="rId4" Type="http://schemas.openxmlformats.org/officeDocument/2006/relationships/image" Target="../media/image105.jpeg"/></Relationships>
</file>

<file path=ppt/slides/_rels/slide12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slideLayout" Target="../slideLayouts/slideLayout50.xml"/><Relationship Id="rId1" Type="http://schemas.openxmlformats.org/officeDocument/2006/relationships/tags" Target="../tags/tag12.xml"/><Relationship Id="rId4" Type="http://schemas.openxmlformats.org/officeDocument/2006/relationships/image" Target="../media/image107.png"/></Relationships>
</file>

<file path=ppt/slides/_rels/slide125.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59.png"/><Relationship Id="rId1" Type="http://schemas.openxmlformats.org/officeDocument/2006/relationships/slideLayout" Target="../slideLayouts/slideLayout50.xml"/><Relationship Id="rId5" Type="http://schemas.openxmlformats.org/officeDocument/2006/relationships/image" Target="../media/image110.png"/><Relationship Id="rId4" Type="http://schemas.openxmlformats.org/officeDocument/2006/relationships/image" Target="../media/image109.png"/></Relationships>
</file>

<file path=ppt/slides/_rels/slide12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58.xml"/><Relationship Id="rId1" Type="http://schemas.openxmlformats.org/officeDocument/2006/relationships/slideLayout" Target="../slideLayouts/slideLayout50.xml"/></Relationships>
</file>

<file path=ppt/slides/_rels/slide12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59.xml"/><Relationship Id="rId1" Type="http://schemas.openxmlformats.org/officeDocument/2006/relationships/slideLayout" Target="../slideLayouts/slideLayout50.xml"/><Relationship Id="rId4" Type="http://schemas.openxmlformats.org/officeDocument/2006/relationships/image" Target="../media/image111.png"/></Relationships>
</file>

<file path=ppt/slides/_rels/slide12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60.xml"/><Relationship Id="rId1" Type="http://schemas.openxmlformats.org/officeDocument/2006/relationships/slideLayout" Target="../slideLayouts/slideLayout50.xml"/></Relationships>
</file>

<file path=ppt/slides/_rels/slide12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61.xml"/><Relationship Id="rId1" Type="http://schemas.openxmlformats.org/officeDocument/2006/relationships/slideLayout" Target="../slideLayouts/slideLayout50.xml"/><Relationship Id="rId4" Type="http://schemas.openxmlformats.org/officeDocument/2006/relationships/image" Target="../media/image11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62.xml"/><Relationship Id="rId1" Type="http://schemas.openxmlformats.org/officeDocument/2006/relationships/slideLayout" Target="../slideLayouts/slideLayout50.xml"/><Relationship Id="rId4" Type="http://schemas.openxmlformats.org/officeDocument/2006/relationships/image" Target="../media/image113.png"/></Relationships>
</file>

<file path=ppt/slides/_rels/slide13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slideLayout" Target="../slideLayouts/slideLayout50.xml"/><Relationship Id="rId1" Type="http://schemas.openxmlformats.org/officeDocument/2006/relationships/tags" Target="../tags/tag13.xml"/><Relationship Id="rId4" Type="http://schemas.openxmlformats.org/officeDocument/2006/relationships/image" Target="../media/image114.png"/></Relationships>
</file>

<file path=ppt/slides/_rels/slide132.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50.xml"/></Relationships>
</file>

<file path=ppt/slides/_rels/slide133.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63.xml"/><Relationship Id="rId1" Type="http://schemas.openxmlformats.org/officeDocument/2006/relationships/slideLayout" Target="../slideLayouts/slideLayout50.xml"/><Relationship Id="rId4" Type="http://schemas.openxmlformats.org/officeDocument/2006/relationships/image" Target="../media/image59.png"/></Relationships>
</file>

<file path=ppt/slides/_rels/slide13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64.xml"/><Relationship Id="rId1" Type="http://schemas.openxmlformats.org/officeDocument/2006/relationships/slideLayout" Target="../slideLayouts/slideLayout50.xml"/><Relationship Id="rId4" Type="http://schemas.openxmlformats.org/officeDocument/2006/relationships/image" Target="../media/image116.png"/></Relationships>
</file>

<file path=ppt/slides/_rels/slide13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65.xml"/><Relationship Id="rId1" Type="http://schemas.openxmlformats.org/officeDocument/2006/relationships/slideLayout" Target="../slideLayouts/slideLayout50.xml"/><Relationship Id="rId4" Type="http://schemas.openxmlformats.org/officeDocument/2006/relationships/image" Target="../media/image117.png"/></Relationships>
</file>

<file path=ppt/slides/_rels/slide13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slideLayout" Target="../slideLayouts/slideLayout50.xml"/><Relationship Id="rId1" Type="http://schemas.openxmlformats.org/officeDocument/2006/relationships/tags" Target="../tags/tag14.xml"/><Relationship Id="rId4" Type="http://schemas.openxmlformats.org/officeDocument/2006/relationships/image" Target="../media/image118.png"/></Relationships>
</file>

<file path=ppt/slides/_rels/slide13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66.xml"/><Relationship Id="rId1" Type="http://schemas.openxmlformats.org/officeDocument/2006/relationships/slideLayout" Target="../slideLayouts/slideLayout50.xml"/></Relationships>
</file>

<file path=ppt/slides/_rels/slide138.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67.xml"/><Relationship Id="rId1" Type="http://schemas.openxmlformats.org/officeDocument/2006/relationships/slideLayout" Target="../slideLayouts/slideLayout50.xml"/><Relationship Id="rId4" Type="http://schemas.openxmlformats.org/officeDocument/2006/relationships/image" Target="../media/image59.png"/></Relationships>
</file>

<file path=ppt/slides/_rels/slide13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68.xml"/><Relationship Id="rId1" Type="http://schemas.openxmlformats.org/officeDocument/2006/relationships/slideLayout" Target="../slideLayouts/slideLayout50.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69.xml"/><Relationship Id="rId1" Type="http://schemas.openxmlformats.org/officeDocument/2006/relationships/slideLayout" Target="../slideLayouts/slideLayout50.xml"/></Relationships>
</file>

<file path=ppt/slides/_rels/slide14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70.xml"/><Relationship Id="rId1" Type="http://schemas.openxmlformats.org/officeDocument/2006/relationships/slideLayout" Target="../slideLayouts/slideLayout50.xml"/></Relationships>
</file>

<file path=ppt/slides/_rels/slide142.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71.xml"/><Relationship Id="rId1" Type="http://schemas.openxmlformats.org/officeDocument/2006/relationships/slideLayout" Target="../slideLayouts/slideLayout50.xml"/><Relationship Id="rId4" Type="http://schemas.openxmlformats.org/officeDocument/2006/relationships/image" Target="../media/image59.png"/></Relationships>
</file>

<file path=ppt/slides/_rels/slide143.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72.xml"/><Relationship Id="rId1" Type="http://schemas.openxmlformats.org/officeDocument/2006/relationships/slideLayout" Target="../slideLayouts/slideLayout50.xml"/><Relationship Id="rId4" Type="http://schemas.openxmlformats.org/officeDocument/2006/relationships/image" Target="../media/image59.png"/></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50.xml"/></Relationships>
</file>

<file path=ppt/slides/_rels/slide146.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50.xml"/></Relationships>
</file>

<file path=ppt/slides/_rels/slide147.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50.xml"/></Relationships>
</file>

<file path=ppt/slides/_rels/slide148.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50.xml"/></Relationships>
</file>

<file path=ppt/slides/_rels/slide149.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50.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6.xml"/><Relationship Id="rId1" Type="http://schemas.openxmlformats.org/officeDocument/2006/relationships/vmlDrawing" Target="../drawings/vmlDrawing1.vml"/><Relationship Id="rId5" Type="http://schemas.openxmlformats.org/officeDocument/2006/relationships/oleObject" Target="../embeddings/oleObject3.bin"/><Relationship Id="rId4" Type="http://schemas.openxmlformats.org/officeDocument/2006/relationships/oleObject" Target="../embeddings/oleObject2.bin"/></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6.xml"/><Relationship Id="rId4" Type="http://schemas.openxmlformats.org/officeDocument/2006/relationships/image" Target="../media/image1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hemeOverride" Target="../theme/themeOverride2.xml"/><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6.xml"/><Relationship Id="rId1" Type="http://schemas.openxmlformats.org/officeDocument/2006/relationships/vmlDrawing" Target="../drawings/vmlDrawing2.vml"/><Relationship Id="rId5" Type="http://schemas.openxmlformats.org/officeDocument/2006/relationships/oleObject" Target="../embeddings/oleObject6.bin"/><Relationship Id="rId4" Type="http://schemas.openxmlformats.org/officeDocument/2006/relationships/oleObject" Target="../embeddings/oleObject5.bin"/></Relationships>
</file>

<file path=ppt/slides/_rels/slide2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8" Type="http://schemas.openxmlformats.org/officeDocument/2006/relationships/oleObject" Target="../embeddings/oleObject12.bin"/><Relationship Id="rId3" Type="http://schemas.openxmlformats.org/officeDocument/2006/relationships/oleObject" Target="../embeddings/oleObject7.bin"/><Relationship Id="rId7" Type="http://schemas.openxmlformats.org/officeDocument/2006/relationships/oleObject" Target="../embeddings/oleObject11.bin"/><Relationship Id="rId2" Type="http://schemas.openxmlformats.org/officeDocument/2006/relationships/slideLayout" Target="../slideLayouts/slideLayout6.xml"/><Relationship Id="rId1" Type="http://schemas.openxmlformats.org/officeDocument/2006/relationships/vmlDrawing" Target="../drawings/vmlDrawing3.vml"/><Relationship Id="rId6" Type="http://schemas.openxmlformats.org/officeDocument/2006/relationships/oleObject" Target="../embeddings/oleObject10.bin"/><Relationship Id="rId5" Type="http://schemas.openxmlformats.org/officeDocument/2006/relationships/oleObject" Target="../embeddings/oleObject9.bin"/><Relationship Id="rId4" Type="http://schemas.openxmlformats.org/officeDocument/2006/relationships/oleObject" Target="../embeddings/oleObject8.bin"/></Relationships>
</file>

<file path=ppt/slides/_rels/slide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23.png"/></Relationships>
</file>

<file path=ppt/slides/_rels/slide2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Layout" Target="../slideLayouts/slideLayout6.xml"/><Relationship Id="rId1" Type="http://schemas.openxmlformats.org/officeDocument/2006/relationships/vmlDrawing" Target="../drawings/vmlDrawing4.vml"/><Relationship Id="rId4" Type="http://schemas.openxmlformats.org/officeDocument/2006/relationships/oleObject" Target="../embeddings/oleObject14.bin"/></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6.xml"/><Relationship Id="rId1" Type="http://schemas.openxmlformats.org/officeDocument/2006/relationships/vmlDrawing" Target="../drawings/vmlDrawing5.vml"/><Relationship Id="rId6" Type="http://schemas.openxmlformats.org/officeDocument/2006/relationships/oleObject" Target="../embeddings/oleObject17.bin"/><Relationship Id="rId5" Type="http://schemas.openxmlformats.org/officeDocument/2006/relationships/oleObject" Target="../embeddings/oleObject16.bin"/><Relationship Id="rId4" Type="http://schemas.openxmlformats.org/officeDocument/2006/relationships/oleObject" Target="../embeddings/oleObject15.bin"/></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slideLayout" Target="../slideLayouts/slideLayout1.xml"/><Relationship Id="rId1" Type="http://schemas.openxmlformats.org/officeDocument/2006/relationships/tags" Target="../tags/tag1.xml"/></Relationships>
</file>

<file path=ppt/slides/_rels/slide3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slideLayout" Target="../slideLayouts/slideLayout1.xml"/><Relationship Id="rId1" Type="http://schemas.openxmlformats.org/officeDocument/2006/relationships/tags" Target="../tags/tag2.xml"/><Relationship Id="rId4" Type="http://schemas.openxmlformats.org/officeDocument/2006/relationships/image" Target="../media/image33.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xml"/><Relationship Id="rId1" Type="http://schemas.openxmlformats.org/officeDocument/2006/relationships/tags" Target="../tags/tag3.xml"/><Relationship Id="rId6" Type="http://schemas.openxmlformats.org/officeDocument/2006/relationships/chart" Target="../charts/chart2.xml"/><Relationship Id="rId5" Type="http://schemas.openxmlformats.org/officeDocument/2006/relationships/image" Target="../media/image40.png"/><Relationship Id="rId4" Type="http://schemas.openxmlformats.org/officeDocument/2006/relationships/image" Target="../media/image39.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slideLayout" Target="../slideLayouts/slideLayout1.xml"/><Relationship Id="rId1" Type="http://schemas.openxmlformats.org/officeDocument/2006/relationships/tags" Target="../tags/tag4.xml"/><Relationship Id="rId4" Type="http://schemas.openxmlformats.org/officeDocument/2006/relationships/image" Target="../media/image45.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xml"/><Relationship Id="rId1" Type="http://schemas.openxmlformats.org/officeDocument/2006/relationships/tags" Target="../tags/tag5.xml"/><Relationship Id="rId5" Type="http://schemas.openxmlformats.org/officeDocument/2006/relationships/image" Target="../media/image48.png"/><Relationship Id="rId4" Type="http://schemas.openxmlformats.org/officeDocument/2006/relationships/image" Target="../media/image47.jpe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xml"/><Relationship Id="rId1" Type="http://schemas.openxmlformats.org/officeDocument/2006/relationships/tags" Target="../tags/tag6.xml"/><Relationship Id="rId5" Type="http://schemas.openxmlformats.org/officeDocument/2006/relationships/image" Target="../media/image60.png"/><Relationship Id="rId4" Type="http://schemas.openxmlformats.org/officeDocument/2006/relationships/image" Target="../media/image59.png"/></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xml"/><Relationship Id="rId1" Type="http://schemas.openxmlformats.org/officeDocument/2006/relationships/tags" Target="../tags/tag7.xml"/><Relationship Id="rId4" Type="http://schemas.openxmlformats.org/officeDocument/2006/relationships/image" Target="../media/image61.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xml"/><Relationship Id="rId1" Type="http://schemas.openxmlformats.org/officeDocument/2006/relationships/tags" Target="../tags/tag8.xml"/><Relationship Id="rId4" Type="http://schemas.openxmlformats.org/officeDocument/2006/relationships/image" Target="../media/image65.jpe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1.xml"/></Relationships>
</file>

<file path=ppt/slides/_rels/slide8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2.xml"/><Relationship Id="rId1" Type="http://schemas.openxmlformats.org/officeDocument/2006/relationships/slideLayout" Target="../slideLayouts/slideLayout50.xml"/></Relationships>
</file>

<file path=ppt/slides/_rels/slide8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3.xml"/><Relationship Id="rId1" Type="http://schemas.openxmlformats.org/officeDocument/2006/relationships/slideLayout" Target="../slideLayouts/slideLayout50.xml"/></Relationships>
</file>

<file path=ppt/slides/_rels/slide8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4.xml"/><Relationship Id="rId1" Type="http://schemas.openxmlformats.org/officeDocument/2006/relationships/slideLayout" Target="../slideLayouts/slideLayout50.xml"/></Relationships>
</file>

<file path=ppt/slides/_rels/slide8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slideLayout" Target="../slideLayouts/slideLayout50.xml"/><Relationship Id="rId1" Type="http://schemas.openxmlformats.org/officeDocument/2006/relationships/vmlDrawing" Target="../drawings/vmlDrawing6.vml"/><Relationship Id="rId4" Type="http://schemas.openxmlformats.org/officeDocument/2006/relationships/oleObject" Target="../embeddings/oleObject18.bin"/></Relationships>
</file>

<file path=ppt/slides/_rels/slide85.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50.xml"/></Relationships>
</file>

<file path=ppt/slides/_rels/slide8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5.xml"/><Relationship Id="rId1" Type="http://schemas.openxmlformats.org/officeDocument/2006/relationships/slideLayout" Target="../slideLayouts/slideLayout50.xml"/><Relationship Id="rId4" Type="http://schemas.openxmlformats.org/officeDocument/2006/relationships/image" Target="../media/image67.jpeg"/></Relationships>
</file>

<file path=ppt/slides/_rels/slide8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6.xml"/><Relationship Id="rId1" Type="http://schemas.openxmlformats.org/officeDocument/2006/relationships/slideLayout" Target="../slideLayouts/slideLayout50.xml"/></Relationships>
</file>

<file path=ppt/slides/_rels/slide8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7.xml"/><Relationship Id="rId1" Type="http://schemas.openxmlformats.org/officeDocument/2006/relationships/slideLayout" Target="../slideLayouts/slideLayout50.xml"/></Relationships>
</file>

<file path=ppt/slides/_rels/slide8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8.xml"/><Relationship Id="rId1" Type="http://schemas.openxmlformats.org/officeDocument/2006/relationships/slideLayout" Target="../slideLayouts/slideLayout50.xml"/><Relationship Id="rId4" Type="http://schemas.openxmlformats.org/officeDocument/2006/relationships/image" Target="../media/image68.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9.xml"/><Relationship Id="rId1" Type="http://schemas.openxmlformats.org/officeDocument/2006/relationships/slideLayout" Target="../slideLayouts/slideLayout50.xml"/><Relationship Id="rId5" Type="http://schemas.openxmlformats.org/officeDocument/2006/relationships/image" Target="../media/image70.png"/><Relationship Id="rId4" Type="http://schemas.openxmlformats.org/officeDocument/2006/relationships/image" Target="../media/image69.png"/></Relationships>
</file>

<file path=ppt/slides/_rels/slide9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0.xml"/><Relationship Id="rId1" Type="http://schemas.openxmlformats.org/officeDocument/2006/relationships/slideLayout" Target="../slideLayouts/slideLayout50.xml"/><Relationship Id="rId4" Type="http://schemas.openxmlformats.org/officeDocument/2006/relationships/image" Target="../media/image71.png"/></Relationships>
</file>

<file path=ppt/slides/_rels/slide9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1.xml"/><Relationship Id="rId1" Type="http://schemas.openxmlformats.org/officeDocument/2006/relationships/slideLayout" Target="../slideLayouts/slideLayout50.xml"/><Relationship Id="rId4" Type="http://schemas.openxmlformats.org/officeDocument/2006/relationships/image" Target="../media/image72.jpeg"/></Relationships>
</file>

<file path=ppt/slides/_rels/slide9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2.xml"/><Relationship Id="rId1" Type="http://schemas.openxmlformats.org/officeDocument/2006/relationships/slideLayout" Target="../slideLayouts/slideLayout50.xml"/><Relationship Id="rId5" Type="http://schemas.openxmlformats.org/officeDocument/2006/relationships/image" Target="../media/image74.png"/><Relationship Id="rId4" Type="http://schemas.openxmlformats.org/officeDocument/2006/relationships/image" Target="../media/image73.png"/></Relationships>
</file>

<file path=ppt/slides/_rels/slide94.xml.rels><?xml version="1.0" encoding="UTF-8" standalone="yes"?>
<Relationships xmlns="http://schemas.openxmlformats.org/package/2006/relationships"><Relationship Id="rId3" Type="http://schemas.openxmlformats.org/officeDocument/2006/relationships/image" Target="../media/image59.png"/><Relationship Id="rId7" Type="http://schemas.openxmlformats.org/officeDocument/2006/relationships/image" Target="../media/image78.png"/><Relationship Id="rId2" Type="http://schemas.openxmlformats.org/officeDocument/2006/relationships/notesSlide" Target="../notesSlides/notesSlide33.xml"/><Relationship Id="rId1" Type="http://schemas.openxmlformats.org/officeDocument/2006/relationships/slideLayout" Target="../slideLayouts/slideLayout50.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s>
</file>

<file path=ppt/slides/_rels/slide9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4.xml"/><Relationship Id="rId1" Type="http://schemas.openxmlformats.org/officeDocument/2006/relationships/slideLayout" Target="../slideLayouts/slideLayout50.xml"/></Relationships>
</file>

<file path=ppt/slides/_rels/slide9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5.xml"/><Relationship Id="rId1" Type="http://schemas.openxmlformats.org/officeDocument/2006/relationships/slideLayout" Target="../slideLayouts/slideLayout50.xml"/></Relationships>
</file>

<file path=ppt/slides/_rels/slide97.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50.xml"/></Relationships>
</file>

<file path=ppt/slides/_rels/slide98.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50.xml"/></Relationships>
</file>

<file path=ppt/slides/_rels/slide99.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slideLayout" Target="../slideLayouts/slideLayout50.xml"/><Relationship Id="rId1" Type="http://schemas.openxmlformats.org/officeDocument/2006/relationships/tags" Target="../tags/tag9.xml"/><Relationship Id="rId4" Type="http://schemas.openxmlformats.org/officeDocument/2006/relationships/image" Target="../media/image59.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4" name="标题 3"/>
          <p:cNvSpPr>
            <a:spLocks noGrp="1"/>
          </p:cNvSpPr>
          <p:nvPr>
            <p:ph type="ctrTitle"/>
          </p:nvPr>
        </p:nvSpPr>
        <p:spPr>
          <a:xfrm>
            <a:off x="1187624" y="1887016"/>
            <a:ext cx="7772400" cy="990015"/>
          </a:xfrm>
          <a:prstGeom prst="rect">
            <a:avLst/>
          </a:prstGeom>
        </p:spPr>
        <p:txBody>
          <a:bodyPr>
            <a:spAutoFit/>
          </a:bodyPr>
          <a:lstStyle/>
          <a:p>
            <a:pPr algn="l" defTabSz="913328" fontAlgn="auto">
              <a:lnSpc>
                <a:spcPts val="7000"/>
              </a:lnSpc>
              <a:spcBef>
                <a:spcPts val="0"/>
              </a:spcBef>
              <a:spcAft>
                <a:spcPts val="0"/>
              </a:spcAft>
              <a:defRPr/>
            </a:pPr>
            <a:r>
              <a:rPr lang="zh-CN" altLang="en-US" sz="5400" b="1" spc="50" dirty="0">
                <a:ln w="19050">
                  <a:solidFill>
                    <a:schemeClr val="bg1"/>
                  </a:solidFill>
                </a:ln>
                <a:gradFill flip="none" rotWithShape="1">
                  <a:gsLst>
                    <a:gs pos="25000">
                      <a:srgbClr val="E65800"/>
                    </a:gs>
                    <a:gs pos="100000">
                      <a:srgbClr val="FFC000"/>
                    </a:gs>
                  </a:gsLst>
                  <a:lin ang="2700000" scaled="1"/>
                  <a:tileRect/>
                </a:gradFill>
                <a:effectLst>
                  <a:outerShdw blurRad="76200" dist="50800" dir="5400000" algn="tl" rotWithShape="0">
                    <a:srgbClr val="000000">
                      <a:alpha val="65000"/>
                    </a:srgbClr>
                  </a:outerShdw>
                </a:effectLst>
                <a:latin typeface="微软雅黑" pitchFamily="34" charset="-122"/>
                <a:ea typeface="微软雅黑" pitchFamily="34" charset="-122"/>
                <a:sym typeface="Balham" pitchFamily="2" charset="0"/>
              </a:rPr>
              <a:t>地理国情</a:t>
            </a:r>
            <a:r>
              <a:rPr lang="zh-CN" altLang="en-US" sz="5400" b="1" spc="50" dirty="0" smtClean="0">
                <a:ln w="19050">
                  <a:solidFill>
                    <a:schemeClr val="bg1"/>
                  </a:solidFill>
                </a:ln>
                <a:gradFill flip="none" rotWithShape="1">
                  <a:gsLst>
                    <a:gs pos="25000">
                      <a:srgbClr val="E65800"/>
                    </a:gs>
                    <a:gs pos="100000">
                      <a:srgbClr val="FFC000"/>
                    </a:gs>
                  </a:gsLst>
                  <a:lin ang="2700000" scaled="1"/>
                  <a:tileRect/>
                </a:gradFill>
                <a:effectLst>
                  <a:outerShdw blurRad="76200" dist="50800" dir="5400000" algn="tl" rotWithShape="0">
                    <a:srgbClr val="000000">
                      <a:alpha val="65000"/>
                    </a:srgbClr>
                  </a:outerShdw>
                </a:effectLst>
                <a:latin typeface="微软雅黑" pitchFamily="34" charset="-122"/>
                <a:ea typeface="微软雅黑" pitchFamily="34" charset="-122"/>
                <a:sym typeface="Balham" pitchFamily="2" charset="0"/>
              </a:rPr>
              <a:t>普查统计分析</a:t>
            </a:r>
            <a:endParaRPr lang="en-US" altLang="zh-CN" sz="5400" b="1" spc="50" dirty="0">
              <a:ln w="19050">
                <a:solidFill>
                  <a:schemeClr val="bg1"/>
                </a:solidFill>
              </a:ln>
              <a:gradFill flip="none" rotWithShape="1">
                <a:gsLst>
                  <a:gs pos="25000">
                    <a:srgbClr val="E65800"/>
                  </a:gs>
                  <a:gs pos="100000">
                    <a:srgbClr val="FFC000"/>
                  </a:gs>
                </a:gsLst>
                <a:lin ang="2700000" scaled="1"/>
                <a:tileRect/>
              </a:gradFill>
              <a:effectLst>
                <a:outerShdw blurRad="76200" dist="50800" dir="5400000" algn="tl" rotWithShape="0">
                  <a:srgbClr val="000000">
                    <a:alpha val="65000"/>
                  </a:srgbClr>
                </a:outerShdw>
              </a:effectLst>
              <a:latin typeface="微软雅黑" pitchFamily="34" charset="-122"/>
              <a:ea typeface="微软雅黑" pitchFamily="34" charset="-122"/>
              <a:sym typeface="Balham" pitchFamily="2" charset="0"/>
            </a:endParaRPr>
          </a:p>
        </p:txBody>
      </p:sp>
      <p:sp>
        <p:nvSpPr>
          <p:cNvPr id="5" name="矩形 4"/>
          <p:cNvSpPr/>
          <p:nvPr/>
        </p:nvSpPr>
        <p:spPr>
          <a:xfrm>
            <a:off x="1331640" y="4005064"/>
            <a:ext cx="6535782" cy="2031325"/>
          </a:xfrm>
          <a:prstGeom prst="rect">
            <a:avLst/>
          </a:prstGeom>
        </p:spPr>
        <p:txBody>
          <a:bodyPr wrap="square">
            <a:spAutoFit/>
          </a:bodyPr>
          <a:lstStyle/>
          <a:p>
            <a:pPr algn="ctr" defTabSz="914400" fontAlgn="auto">
              <a:lnSpc>
                <a:spcPct val="150000"/>
              </a:lnSpc>
              <a:spcBef>
                <a:spcPts val="0"/>
              </a:spcBef>
              <a:spcAft>
                <a:spcPts val="0"/>
              </a:spcAft>
              <a:defRPr/>
            </a:pPr>
            <a:r>
              <a:rPr lang="zh-CN" altLang="en-US" sz="2800" b="1" spc="50" dirty="0">
                <a:ln w="15875">
                  <a:solidFill>
                    <a:schemeClr val="bg1"/>
                  </a:solidFill>
                </a:ln>
                <a:gradFill flip="none" rotWithShape="1">
                  <a:gsLst>
                    <a:gs pos="25000">
                      <a:srgbClr val="0070C0"/>
                    </a:gs>
                    <a:gs pos="100000">
                      <a:schemeClr val="accent4">
                        <a:lumMod val="20000"/>
                        <a:lumOff val="80000"/>
                      </a:schemeClr>
                    </a:gs>
                  </a:gsLst>
                  <a:lin ang="5400000" scaled="0"/>
                  <a:tileRect/>
                </a:gradFill>
                <a:effectLst>
                  <a:outerShdw blurRad="76200" dist="50800" dir="5400000" algn="tl" rotWithShape="0">
                    <a:srgbClr val="000000">
                      <a:alpha val="65000"/>
                    </a:srgbClr>
                  </a:outerShdw>
                </a:effectLst>
                <a:latin typeface="微软雅黑" pitchFamily="34" charset="-122"/>
                <a:ea typeface="微软雅黑" pitchFamily="34" charset="-122"/>
                <a:cs typeface="+mj-cs"/>
              </a:rPr>
              <a:t>河南省第一次地理国情普查</a:t>
            </a:r>
            <a:endParaRPr lang="en-US" altLang="zh-CN" sz="2800" b="1" spc="50" dirty="0">
              <a:ln w="15875">
                <a:solidFill>
                  <a:schemeClr val="bg1"/>
                </a:solidFill>
              </a:ln>
              <a:gradFill flip="none" rotWithShape="1">
                <a:gsLst>
                  <a:gs pos="25000">
                    <a:srgbClr val="0070C0"/>
                  </a:gs>
                  <a:gs pos="100000">
                    <a:schemeClr val="accent4">
                      <a:lumMod val="20000"/>
                      <a:lumOff val="80000"/>
                    </a:schemeClr>
                  </a:gs>
                </a:gsLst>
                <a:lin ang="5400000" scaled="0"/>
                <a:tileRect/>
              </a:gradFill>
              <a:effectLst>
                <a:outerShdw blurRad="76200" dist="50800" dir="5400000" algn="tl" rotWithShape="0">
                  <a:srgbClr val="000000">
                    <a:alpha val="65000"/>
                  </a:srgbClr>
                </a:outerShdw>
              </a:effectLst>
              <a:latin typeface="微软雅黑" pitchFamily="34" charset="-122"/>
              <a:ea typeface="微软雅黑" pitchFamily="34" charset="-122"/>
              <a:cs typeface="+mj-cs"/>
            </a:endParaRPr>
          </a:p>
          <a:p>
            <a:pPr algn="ctr" defTabSz="914400" fontAlgn="auto">
              <a:lnSpc>
                <a:spcPct val="150000"/>
              </a:lnSpc>
              <a:spcBef>
                <a:spcPts val="0"/>
              </a:spcBef>
              <a:spcAft>
                <a:spcPts val="0"/>
              </a:spcAft>
              <a:defRPr/>
            </a:pPr>
            <a:r>
              <a:rPr lang="zh-CN" altLang="en-US" sz="2800" b="1" spc="50" dirty="0">
                <a:ln w="15875">
                  <a:solidFill>
                    <a:schemeClr val="bg1"/>
                  </a:solidFill>
                </a:ln>
                <a:gradFill flip="none" rotWithShape="1">
                  <a:gsLst>
                    <a:gs pos="25000">
                      <a:srgbClr val="0070C0"/>
                    </a:gs>
                    <a:gs pos="100000">
                      <a:schemeClr val="accent4">
                        <a:lumMod val="20000"/>
                        <a:lumOff val="80000"/>
                      </a:schemeClr>
                    </a:gs>
                  </a:gsLst>
                  <a:lin ang="5400000" scaled="0"/>
                  <a:tileRect/>
                </a:gradFill>
                <a:effectLst>
                  <a:outerShdw blurRad="76200" dist="50800" dir="5400000" algn="tl" rotWithShape="0">
                    <a:srgbClr val="000000">
                      <a:alpha val="65000"/>
                    </a:srgbClr>
                  </a:outerShdw>
                </a:effectLst>
                <a:latin typeface="微软雅黑" pitchFamily="34" charset="-122"/>
                <a:ea typeface="微软雅黑" pitchFamily="34" charset="-122"/>
                <a:cs typeface="+mj-cs"/>
              </a:rPr>
              <a:t>技术与统计分析组</a:t>
            </a:r>
            <a:endParaRPr lang="en-US" altLang="zh-CN" sz="2800" b="1" spc="50" dirty="0">
              <a:ln w="15875">
                <a:solidFill>
                  <a:schemeClr val="bg1"/>
                </a:solidFill>
              </a:ln>
              <a:gradFill flip="none" rotWithShape="1">
                <a:gsLst>
                  <a:gs pos="25000">
                    <a:srgbClr val="0070C0"/>
                  </a:gs>
                  <a:gs pos="100000">
                    <a:schemeClr val="accent4">
                      <a:lumMod val="20000"/>
                      <a:lumOff val="80000"/>
                    </a:schemeClr>
                  </a:gs>
                </a:gsLst>
                <a:lin ang="5400000" scaled="0"/>
                <a:tileRect/>
              </a:gradFill>
              <a:effectLst>
                <a:outerShdw blurRad="76200" dist="50800" dir="5400000" algn="tl" rotWithShape="0">
                  <a:srgbClr val="000000">
                    <a:alpha val="65000"/>
                  </a:srgbClr>
                </a:outerShdw>
              </a:effectLst>
              <a:latin typeface="微软雅黑" pitchFamily="34" charset="-122"/>
              <a:ea typeface="微软雅黑" pitchFamily="34" charset="-122"/>
              <a:cs typeface="+mj-cs"/>
            </a:endParaRPr>
          </a:p>
          <a:p>
            <a:pPr algn="ctr" defTabSz="914400" fontAlgn="auto">
              <a:lnSpc>
                <a:spcPct val="150000"/>
              </a:lnSpc>
              <a:spcBef>
                <a:spcPts val="0"/>
              </a:spcBef>
              <a:spcAft>
                <a:spcPts val="0"/>
              </a:spcAft>
              <a:defRPr/>
            </a:pPr>
            <a:r>
              <a:rPr lang="en-US" altLang="zh-CN" sz="2800" b="1" spc="50" dirty="0">
                <a:ln w="15875">
                  <a:solidFill>
                    <a:schemeClr val="bg1"/>
                  </a:solidFill>
                </a:ln>
                <a:gradFill flip="none" rotWithShape="1">
                  <a:gsLst>
                    <a:gs pos="25000">
                      <a:srgbClr val="0070C0"/>
                    </a:gs>
                    <a:gs pos="100000">
                      <a:schemeClr val="accent4">
                        <a:lumMod val="20000"/>
                        <a:lumOff val="80000"/>
                      </a:schemeClr>
                    </a:gs>
                  </a:gsLst>
                  <a:lin ang="5400000" scaled="0"/>
                  <a:tileRect/>
                </a:gradFill>
                <a:effectLst>
                  <a:outerShdw blurRad="76200" dist="50800" dir="5400000" algn="tl" rotWithShape="0">
                    <a:srgbClr val="000000">
                      <a:alpha val="65000"/>
                    </a:srgbClr>
                  </a:outerShdw>
                </a:effectLst>
                <a:latin typeface="微软雅黑" pitchFamily="34" charset="-122"/>
                <a:ea typeface="微软雅黑" pitchFamily="34" charset="-122"/>
                <a:cs typeface="+mj-cs"/>
              </a:rPr>
              <a:t>2014</a:t>
            </a:r>
            <a:r>
              <a:rPr lang="zh-CN" altLang="en-US" sz="2800" b="1" spc="50" dirty="0" smtClean="0">
                <a:ln w="15875">
                  <a:solidFill>
                    <a:schemeClr val="bg1"/>
                  </a:solidFill>
                </a:ln>
                <a:gradFill flip="none" rotWithShape="1">
                  <a:gsLst>
                    <a:gs pos="25000">
                      <a:srgbClr val="0070C0"/>
                    </a:gs>
                    <a:gs pos="100000">
                      <a:schemeClr val="accent4">
                        <a:lumMod val="20000"/>
                        <a:lumOff val="80000"/>
                      </a:schemeClr>
                    </a:gs>
                  </a:gsLst>
                  <a:lin ang="5400000" scaled="0"/>
                  <a:tileRect/>
                </a:gradFill>
                <a:effectLst>
                  <a:outerShdw blurRad="76200" dist="50800" dir="5400000" algn="tl" rotWithShape="0">
                    <a:srgbClr val="000000">
                      <a:alpha val="65000"/>
                    </a:srgbClr>
                  </a:outerShdw>
                </a:effectLst>
                <a:latin typeface="微软雅黑" pitchFamily="34" charset="-122"/>
                <a:ea typeface="微软雅黑" pitchFamily="34" charset="-122"/>
                <a:cs typeface="+mj-cs"/>
              </a:rPr>
              <a:t>年</a:t>
            </a:r>
            <a:r>
              <a:rPr lang="en-US" altLang="zh-CN" sz="2800" b="1" spc="50" dirty="0" smtClean="0">
                <a:ln w="15875">
                  <a:solidFill>
                    <a:schemeClr val="bg1"/>
                  </a:solidFill>
                </a:ln>
                <a:gradFill flip="none" rotWithShape="1">
                  <a:gsLst>
                    <a:gs pos="25000">
                      <a:srgbClr val="0070C0"/>
                    </a:gs>
                    <a:gs pos="100000">
                      <a:schemeClr val="accent4">
                        <a:lumMod val="20000"/>
                        <a:lumOff val="80000"/>
                      </a:schemeClr>
                    </a:gs>
                  </a:gsLst>
                  <a:lin ang="5400000" scaled="0"/>
                  <a:tileRect/>
                </a:gradFill>
                <a:effectLst>
                  <a:outerShdw blurRad="76200" dist="50800" dir="5400000" algn="tl" rotWithShape="0">
                    <a:srgbClr val="000000">
                      <a:alpha val="65000"/>
                    </a:srgbClr>
                  </a:outerShdw>
                </a:effectLst>
                <a:latin typeface="微软雅黑" pitchFamily="34" charset="-122"/>
                <a:ea typeface="微软雅黑" pitchFamily="34" charset="-122"/>
                <a:cs typeface="+mj-cs"/>
              </a:rPr>
              <a:t>12</a:t>
            </a:r>
            <a:r>
              <a:rPr lang="zh-CN" altLang="en-US" sz="2800" b="1" spc="50" dirty="0" smtClean="0">
                <a:ln w="15875">
                  <a:solidFill>
                    <a:schemeClr val="bg1"/>
                  </a:solidFill>
                </a:ln>
                <a:gradFill flip="none" rotWithShape="1">
                  <a:gsLst>
                    <a:gs pos="25000">
                      <a:srgbClr val="0070C0"/>
                    </a:gs>
                    <a:gs pos="100000">
                      <a:schemeClr val="accent4">
                        <a:lumMod val="20000"/>
                        <a:lumOff val="80000"/>
                      </a:schemeClr>
                    </a:gs>
                  </a:gsLst>
                  <a:lin ang="5400000" scaled="0"/>
                  <a:tileRect/>
                </a:gradFill>
                <a:effectLst>
                  <a:outerShdw blurRad="76200" dist="50800" dir="5400000" algn="tl" rotWithShape="0">
                    <a:srgbClr val="000000">
                      <a:alpha val="65000"/>
                    </a:srgbClr>
                  </a:outerShdw>
                </a:effectLst>
                <a:latin typeface="微软雅黑" pitchFamily="34" charset="-122"/>
                <a:ea typeface="微软雅黑" pitchFamily="34" charset="-122"/>
                <a:cs typeface="+mj-cs"/>
              </a:rPr>
              <a:t>月</a:t>
            </a:r>
            <a:endParaRPr lang="zh-CN" altLang="en-US" sz="2800" b="1" spc="50" dirty="0">
              <a:ln w="15875">
                <a:solidFill>
                  <a:schemeClr val="bg1"/>
                </a:solidFill>
              </a:ln>
              <a:gradFill flip="none" rotWithShape="1">
                <a:gsLst>
                  <a:gs pos="25000">
                    <a:srgbClr val="0070C0"/>
                  </a:gs>
                  <a:gs pos="100000">
                    <a:schemeClr val="accent4">
                      <a:lumMod val="20000"/>
                      <a:lumOff val="80000"/>
                    </a:schemeClr>
                  </a:gs>
                </a:gsLst>
                <a:lin ang="5400000" scaled="0"/>
                <a:tileRect/>
              </a:gradFill>
              <a:effectLst>
                <a:outerShdw blurRad="76200" dist="50800" dir="5400000" algn="tl" rotWithShape="0">
                  <a:srgbClr val="000000">
                    <a:alpha val="65000"/>
                  </a:srgbClr>
                </a:outerShdw>
              </a:effectLst>
              <a:latin typeface="微软雅黑" pitchFamily="34" charset="-122"/>
              <a:ea typeface="微软雅黑" pitchFamily="34" charset="-122"/>
              <a:cs typeface="+mj-cs"/>
            </a:endParaRPr>
          </a:p>
        </p:txBody>
      </p:sp>
      <p:sp>
        <p:nvSpPr>
          <p:cNvPr id="3" name="灯片编号占位符 2"/>
          <p:cNvSpPr>
            <a:spLocks noGrp="1"/>
          </p:cNvSpPr>
          <p:nvPr>
            <p:ph type="sldNum" sz="quarter" idx="12"/>
          </p:nvPr>
        </p:nvSpPr>
        <p:spPr/>
        <p:txBody>
          <a:bodyPr/>
          <a:lstStyle/>
          <a:p>
            <a:fld id="{0C913308-F349-4B6D-A68A-DD1791B4A57B}" type="slidenum">
              <a:rPr lang="zh-CN" altLang="en-US" smtClean="0"/>
              <a:pPr/>
              <a:t>1</a:t>
            </a:fld>
            <a:endParaRPr lang="zh-CN" altLang="en-US"/>
          </a:p>
        </p:txBody>
      </p:sp>
      <p:sp>
        <p:nvSpPr>
          <p:cNvPr id="6" name="页脚占位符 5"/>
          <p:cNvSpPr>
            <a:spLocks noGrp="1"/>
          </p:cNvSpPr>
          <p:nvPr>
            <p:ph type="ftr" sz="quarter" idx="11"/>
          </p:nvPr>
        </p:nvSpPr>
        <p:spPr/>
        <p:txBody>
          <a:bodyPr/>
          <a:lstStyle/>
          <a:p>
            <a:endParaRPr lang="zh-CN" altLang="en-US"/>
          </a:p>
        </p:txBody>
      </p:sp>
    </p:spTree>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Line 25"/>
          <p:cNvSpPr>
            <a:spLocks noChangeShapeType="1"/>
          </p:cNvSpPr>
          <p:nvPr/>
        </p:nvSpPr>
        <p:spPr bwMode="auto">
          <a:xfrm flipV="1">
            <a:off x="1115616" y="1542105"/>
            <a:ext cx="2448272" cy="0"/>
          </a:xfrm>
          <a:prstGeom prst="line">
            <a:avLst/>
          </a:prstGeom>
          <a:noFill/>
          <a:ln w="9525">
            <a:solidFill>
              <a:schemeClr val="accent3">
                <a:lumMod val="75000"/>
              </a:schemeClr>
            </a:solidFill>
            <a:prstDash val="dash"/>
            <a:round/>
            <a:headEnd/>
            <a:tailEnd/>
          </a:ln>
          <a:effectLst/>
        </p:spPr>
        <p:txBody>
          <a:bodyPr/>
          <a:lstStyle/>
          <a:p>
            <a:endParaRPr lang="zh-CN" altLang="en-US" sz="2800">
              <a:solidFill>
                <a:prstClr val="black"/>
              </a:solidFill>
            </a:endParaRPr>
          </a:p>
        </p:txBody>
      </p:sp>
      <p:sp>
        <p:nvSpPr>
          <p:cNvPr id="6" name="Text Box 34"/>
          <p:cNvSpPr txBox="1">
            <a:spLocks noChangeArrowheads="1"/>
          </p:cNvSpPr>
          <p:nvPr/>
        </p:nvSpPr>
        <p:spPr bwMode="auto">
          <a:xfrm>
            <a:off x="1016569" y="1000108"/>
            <a:ext cx="2646878" cy="584775"/>
          </a:xfrm>
          <a:prstGeom prst="rect">
            <a:avLst/>
          </a:prstGeom>
          <a:noFill/>
          <a:ln w="9525">
            <a:noFill/>
            <a:miter lim="800000"/>
            <a:headEnd/>
            <a:tailEnd/>
          </a:ln>
          <a:effectLst/>
        </p:spPr>
        <p:txBody>
          <a:bodyPr wrap="none">
            <a:spAutoFit/>
          </a:bodyPr>
          <a:lstStyle/>
          <a:p>
            <a:pPr marL="571500" indent="-571500">
              <a:buFont typeface="+mj-ea"/>
              <a:buAutoNum type="ea1JpnChsDbPeriod" startAt="3"/>
            </a:pPr>
            <a:r>
              <a:rPr lang="zh-CN" altLang="en-US" sz="3200" dirty="0" smtClean="0">
                <a:ln>
                  <a:solidFill>
                    <a:prstClr val="white">
                      <a:lumMod val="50000"/>
                    </a:prstClr>
                  </a:solidFill>
                </a:ln>
                <a:solidFill>
                  <a:prstClr val="black"/>
                </a:solidFill>
                <a:ea typeface="微软雅黑" pitchFamily="34" charset="-122"/>
              </a:rPr>
              <a:t>主要任务</a:t>
            </a:r>
            <a:endParaRPr lang="zh-CN" altLang="en-US" sz="3200" dirty="0">
              <a:ln>
                <a:solidFill>
                  <a:prstClr val="white">
                    <a:lumMod val="50000"/>
                  </a:prstClr>
                </a:solidFill>
              </a:ln>
              <a:solidFill>
                <a:prstClr val="black"/>
              </a:solidFill>
              <a:ea typeface="微软雅黑" pitchFamily="34" charset="-122"/>
            </a:endParaRPr>
          </a:p>
        </p:txBody>
      </p:sp>
      <p:sp>
        <p:nvSpPr>
          <p:cNvPr id="8" name="矩形 7"/>
          <p:cNvSpPr/>
          <p:nvPr/>
        </p:nvSpPr>
        <p:spPr>
          <a:xfrm>
            <a:off x="1115616" y="2060848"/>
            <a:ext cx="6912768" cy="2308324"/>
          </a:xfrm>
          <a:prstGeom prst="rect">
            <a:avLst/>
          </a:prstGeom>
        </p:spPr>
        <p:txBody>
          <a:bodyPr wrap="square">
            <a:spAutoFit/>
          </a:bodyPr>
          <a:lstStyle/>
          <a:p>
            <a:pPr marL="342900" indent="-342900">
              <a:lnSpc>
                <a:spcPct val="200000"/>
              </a:lnSpc>
              <a:buClr>
                <a:schemeClr val="accent3"/>
              </a:buClr>
              <a:buFont typeface="Wingdings" pitchFamily="2" charset="2"/>
              <a:buChar char="p"/>
            </a:pPr>
            <a:r>
              <a:rPr lang="zh-CN" altLang="en-US" sz="2400" dirty="0">
                <a:solidFill>
                  <a:prstClr val="black"/>
                </a:solidFill>
                <a:latin typeface="微软雅黑" pitchFamily="34" charset="-122"/>
                <a:ea typeface="微软雅黑" pitchFamily="34" charset="-122"/>
              </a:rPr>
              <a:t>数据预处理</a:t>
            </a:r>
            <a:endParaRPr lang="en-US" altLang="zh-CN" sz="2400" dirty="0">
              <a:solidFill>
                <a:prstClr val="black"/>
              </a:solidFill>
              <a:latin typeface="微软雅黑" pitchFamily="34" charset="-122"/>
              <a:ea typeface="微软雅黑" pitchFamily="34" charset="-122"/>
            </a:endParaRPr>
          </a:p>
          <a:p>
            <a:pPr marL="342900" indent="-342900">
              <a:lnSpc>
                <a:spcPct val="200000"/>
              </a:lnSpc>
              <a:buClr>
                <a:schemeClr val="accent3"/>
              </a:buClr>
              <a:buFont typeface="Wingdings" pitchFamily="2" charset="2"/>
              <a:buChar char="p"/>
            </a:pPr>
            <a:r>
              <a:rPr lang="zh-CN" altLang="en-US" sz="2400" dirty="0">
                <a:solidFill>
                  <a:prstClr val="black"/>
                </a:solidFill>
                <a:latin typeface="微软雅黑" pitchFamily="34" charset="-122"/>
                <a:ea typeface="微软雅黑" pitchFamily="34" charset="-122"/>
              </a:rPr>
              <a:t>统计计算</a:t>
            </a:r>
            <a:endParaRPr lang="en-US" altLang="zh-CN" sz="2400" dirty="0">
              <a:solidFill>
                <a:prstClr val="black"/>
              </a:solidFill>
              <a:latin typeface="微软雅黑" pitchFamily="34" charset="-122"/>
              <a:ea typeface="微软雅黑" pitchFamily="34" charset="-122"/>
            </a:endParaRPr>
          </a:p>
          <a:p>
            <a:pPr marL="342900" indent="-342900">
              <a:lnSpc>
                <a:spcPct val="200000"/>
              </a:lnSpc>
              <a:buClr>
                <a:schemeClr val="accent3"/>
              </a:buClr>
              <a:buFont typeface="Wingdings" pitchFamily="2" charset="2"/>
              <a:buChar char="p"/>
            </a:pPr>
            <a:r>
              <a:rPr lang="zh-CN" altLang="en-US" sz="2400" dirty="0">
                <a:solidFill>
                  <a:prstClr val="black"/>
                </a:solidFill>
                <a:latin typeface="微软雅黑" pitchFamily="34" charset="-122"/>
                <a:ea typeface="微软雅黑" pitchFamily="34" charset="-122"/>
              </a:rPr>
              <a:t>统计成果</a:t>
            </a:r>
            <a:r>
              <a:rPr lang="zh-CN" altLang="en-US" sz="2400" dirty="0" smtClean="0">
                <a:solidFill>
                  <a:prstClr val="black"/>
                </a:solidFill>
                <a:latin typeface="微软雅黑" pitchFamily="34" charset="-122"/>
                <a:ea typeface="微软雅黑" pitchFamily="34" charset="-122"/>
              </a:rPr>
              <a:t>生成</a:t>
            </a:r>
            <a:endParaRPr lang="en-US" altLang="zh-CN" sz="2400" dirty="0">
              <a:solidFill>
                <a:prstClr val="black"/>
              </a:solidFill>
              <a:latin typeface="微软雅黑" pitchFamily="34" charset="-122"/>
              <a:ea typeface="微软雅黑" pitchFamily="34" charset="-122"/>
            </a:endParaRPr>
          </a:p>
        </p:txBody>
      </p:sp>
      <p:sp>
        <p:nvSpPr>
          <p:cNvPr id="2" name="页脚占位符 1"/>
          <p:cNvSpPr>
            <a:spLocks noGrp="1"/>
          </p:cNvSpPr>
          <p:nvPr>
            <p:ph type="ftr" sz="quarter" idx="10"/>
          </p:nvPr>
        </p:nvSpPr>
        <p:spPr/>
        <p:txBody>
          <a:bodyPr/>
          <a:lstStyle/>
          <a:p>
            <a:fld id="{2D524D3F-DD64-4E6D-987F-0A0AF2DD4CBF}" type="slidenum">
              <a:rPr lang="zh-CN" altLang="en-US" smtClean="0"/>
              <a:pPr/>
              <a:t>10</a:t>
            </a:fld>
            <a:endParaRPr lang="zh-CN" altLang="en-US" dirty="0"/>
          </a:p>
        </p:txBody>
      </p:sp>
    </p:spTree>
    <p:extLst>
      <p:ext uri="{BB962C8B-B14F-4D97-AF65-F5344CB8AC3E}">
        <p14:creationId xmlns:p14="http://schemas.microsoft.com/office/powerpoint/2010/main" xmlns="" val="3766414789"/>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24"/>
          <p:cNvGrpSpPr>
            <a:grpSpLocks/>
          </p:cNvGrpSpPr>
          <p:nvPr/>
        </p:nvGrpSpPr>
        <p:grpSpPr bwMode="auto">
          <a:xfrm>
            <a:off x="0" y="-71437"/>
            <a:ext cx="9144000" cy="1309688"/>
            <a:chOff x="0" y="-71462"/>
            <a:chExt cx="9144000" cy="1309218"/>
          </a:xfrm>
        </p:grpSpPr>
        <p:grpSp>
          <p:nvGrpSpPr>
            <p:cNvPr id="3" name="组合 21"/>
            <p:cNvGrpSpPr>
              <a:grpSpLocks/>
            </p:cNvGrpSpPr>
            <p:nvPr/>
          </p:nvGrpSpPr>
          <p:grpSpPr bwMode="auto">
            <a:xfrm>
              <a:off x="0" y="857232"/>
              <a:ext cx="9144000" cy="173037"/>
              <a:chOff x="0" y="827071"/>
              <a:chExt cx="9144000" cy="173037"/>
            </a:xfrm>
          </p:grpSpPr>
          <p:sp>
            <p:nvSpPr>
              <p:cNvPr id="21" name="矩形 20"/>
              <p:cNvSpPr/>
              <p:nvPr/>
            </p:nvSpPr>
            <p:spPr>
              <a:xfrm>
                <a:off x="0" y="920664"/>
                <a:ext cx="9144000" cy="45719"/>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3"/>
              </a:lnRef>
              <a:fillRef idx="2">
                <a:schemeClr val="accent3"/>
              </a:fillRef>
              <a:effectRef idx="1">
                <a:schemeClr val="accent3"/>
              </a:effectRef>
              <a:fontRef idx="minor">
                <a:schemeClr val="dk1"/>
              </a:fontRef>
            </p:style>
            <p:txBody>
              <a:bodyPr anchor="ctr"/>
              <a:lstStyle/>
              <a:p>
                <a:pPr algn="ctr" fontAlgn="auto">
                  <a:spcBef>
                    <a:spcPts val="0"/>
                  </a:spcBef>
                  <a:spcAft>
                    <a:spcPts val="0"/>
                  </a:spcAft>
                  <a:defRPr/>
                </a:pPr>
                <a:endParaRPr lang="zh-CN" altLang="en-US" kern="0">
                  <a:solidFill>
                    <a:sysClr val="window" lastClr="FFFFFF"/>
                  </a:solidFill>
                  <a:latin typeface="Constantia"/>
                  <a:ea typeface="微软雅黑"/>
                </a:endParaRPr>
              </a:p>
            </p:txBody>
          </p:sp>
          <p:grpSp>
            <p:nvGrpSpPr>
              <p:cNvPr id="4" name="组合 12"/>
              <p:cNvGrpSpPr>
                <a:grpSpLocks/>
              </p:cNvGrpSpPr>
              <p:nvPr/>
            </p:nvGrpSpPr>
            <p:grpSpPr bwMode="auto">
              <a:xfrm>
                <a:off x="8715404" y="827071"/>
                <a:ext cx="287337" cy="173037"/>
                <a:chOff x="8461697" y="933460"/>
                <a:chExt cx="358775" cy="244475"/>
              </a:xfrm>
            </p:grpSpPr>
            <p:sp>
              <p:nvSpPr>
                <p:cNvPr id="23" name="燕尾形 22"/>
                <p:cNvSpPr/>
                <p:nvPr/>
              </p:nvSpPr>
              <p:spPr>
                <a:xfrm>
                  <a:off x="8461661" y="932981"/>
                  <a:ext cx="180380" cy="244389"/>
                </a:xfrm>
                <a:prstGeom prst="chevron">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fontAlgn="auto">
                    <a:spcBef>
                      <a:spcPts val="0"/>
                    </a:spcBef>
                    <a:spcAft>
                      <a:spcPts val="0"/>
                    </a:spcAft>
                    <a:defRPr/>
                  </a:pPr>
                  <a:endParaRPr lang="zh-CN" altLang="en-US">
                    <a:solidFill>
                      <a:schemeClr val="tx1"/>
                    </a:solidFill>
                  </a:endParaRPr>
                </a:p>
              </p:txBody>
            </p:sp>
            <p:sp>
              <p:nvSpPr>
                <p:cNvPr id="24" name="燕尾形 23"/>
                <p:cNvSpPr/>
                <p:nvPr/>
              </p:nvSpPr>
              <p:spPr>
                <a:xfrm>
                  <a:off x="8642040" y="932981"/>
                  <a:ext cx="178397" cy="244389"/>
                </a:xfrm>
                <a:prstGeom prst="chevron">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fontAlgn="auto">
                    <a:spcBef>
                      <a:spcPts val="0"/>
                    </a:spcBef>
                    <a:spcAft>
                      <a:spcPts val="0"/>
                    </a:spcAft>
                    <a:defRPr/>
                  </a:pPr>
                  <a:endParaRPr lang="zh-CN" altLang="en-US">
                    <a:solidFill>
                      <a:schemeClr val="tx1"/>
                    </a:solidFill>
                  </a:endParaRPr>
                </a:p>
              </p:txBody>
            </p:sp>
          </p:grpSp>
        </p:grpSp>
        <p:pic>
          <p:nvPicPr>
            <p:cNvPr id="20" name="图片 19" descr="14-2.png"/>
            <p:cNvPicPr>
              <a:picLocks noChangeAspect="1"/>
            </p:cNvPicPr>
            <p:nvPr/>
          </p:nvPicPr>
          <p:blipFill>
            <a:blip r:embed="rId3" cstate="print">
              <a:lum bright="100000" contrast="12000"/>
              <a:extLst/>
            </a:blip>
            <a:srcRect l="38138" b="39864"/>
            <a:stretch>
              <a:fillRect/>
            </a:stretch>
          </p:blipFill>
          <p:spPr bwMode="auto">
            <a:xfrm>
              <a:off x="5786446" y="-71462"/>
              <a:ext cx="3044754" cy="1309218"/>
            </a:xfrm>
            <a:prstGeom prst="rect">
              <a:avLst/>
            </a:prstGeom>
            <a:noFill/>
            <a:ln>
              <a:noFill/>
            </a:ln>
            <a:effectLst>
              <a:outerShdw blurRad="190500" dist="228600" dir="2700000" algn="ctr">
                <a:srgbClr val="000000">
                  <a:alpha val="30000"/>
                </a:srgbClr>
              </a:outerShdw>
            </a:effectLst>
            <a:scene3d>
              <a:camera prst="perspectiveRelaxed"/>
              <a:lightRig rig="threePt" dir="t"/>
            </a:scene3d>
            <a:extLst/>
          </p:spPr>
        </p:pic>
      </p:grpSp>
      <p:pic>
        <p:nvPicPr>
          <p:cNvPr id="31" name="图片 30"/>
          <p:cNvPicPr>
            <a:picLocks noChangeAspect="1"/>
          </p:cNvPicPr>
          <p:nvPr/>
        </p:nvPicPr>
        <p:blipFill>
          <a:blip r:embed="rId4"/>
          <a:stretch>
            <a:fillRect/>
          </a:stretch>
        </p:blipFill>
        <p:spPr>
          <a:xfrm>
            <a:off x="2311354" y="1225555"/>
            <a:ext cx="4181475" cy="5587821"/>
          </a:xfrm>
          <a:prstGeom prst="rect">
            <a:avLst/>
          </a:prstGeom>
        </p:spPr>
      </p:pic>
      <p:sp>
        <p:nvSpPr>
          <p:cNvPr id="32" name="Rectangle 48"/>
          <p:cNvSpPr/>
          <p:nvPr/>
        </p:nvSpPr>
        <p:spPr bwMode="auto">
          <a:xfrm>
            <a:off x="88271" y="1810137"/>
            <a:ext cx="2078754" cy="2195830"/>
          </a:xfrm>
          <a:prstGeom prst="roundRect">
            <a:avLst>
              <a:gd name="adj" fmla="val 4477"/>
            </a:avLst>
          </a:prstGeom>
          <a:gradFill>
            <a:gsLst>
              <a:gs pos="95000">
                <a:srgbClr val="FFFFFF"/>
              </a:gs>
              <a:gs pos="100000">
                <a:srgbClr val="FFDD71"/>
              </a:gs>
            </a:gsLst>
            <a:lin ang="5400000" scaled="0"/>
          </a:gradFill>
          <a:ln w="38100">
            <a:gradFill>
              <a:gsLst>
                <a:gs pos="50000">
                  <a:srgbClr val="BC6200"/>
                </a:gs>
                <a:gs pos="100000">
                  <a:srgbClr val="DA5D00"/>
                </a:gs>
              </a:gsLst>
              <a:lin ang="5400000" scaled="0"/>
            </a:gradFill>
          </a:ln>
          <a:effectLst/>
          <a:scene3d>
            <a:camera prst="orthographicFront"/>
            <a:lightRig rig="flat" dir="t"/>
          </a:scene3d>
          <a:sp3d contourW="19050">
            <a:bevelT w="101600" prst="divot"/>
            <a:bevelB w="0" h="0"/>
            <a:contourClr>
              <a:schemeClr val="bg1"/>
            </a:contourClr>
          </a:sp3d>
        </p:spPr>
        <p:style>
          <a:lnRef idx="1">
            <a:schemeClr val="accent2"/>
          </a:lnRef>
          <a:fillRef idx="3">
            <a:schemeClr val="accent2"/>
          </a:fillRef>
          <a:effectRef idx="2">
            <a:schemeClr val="accent2"/>
          </a:effectRef>
          <a:fontRef idx="minor">
            <a:schemeClr val="lt1"/>
          </a:fontRef>
        </p:style>
        <p:txBody>
          <a:bodyPr anchor="ctr">
            <a:sp3d/>
          </a:bodyPr>
          <a:lstStyle/>
          <a:p>
            <a:pPr defTabSz="685666">
              <a:lnSpc>
                <a:spcPts val="3000"/>
              </a:lnSpc>
              <a:spcBef>
                <a:spcPts val="1000"/>
              </a:spcBef>
              <a:buFont typeface="Wingdings" pitchFamily="2" charset="2"/>
              <a:buChar char="u"/>
            </a:pPr>
            <a:r>
              <a:rPr lang="zh-CN" altLang="en-US" b="1" dirty="0" smtClean="0">
                <a:solidFill>
                  <a:srgbClr val="3C2924"/>
                </a:solidFill>
                <a:latin typeface="微软雅黑" pitchFamily="34" charset="-122"/>
                <a:ea typeface="微软雅黑" pitchFamily="34" charset="-122"/>
              </a:rPr>
              <a:t>软件</a:t>
            </a:r>
            <a:r>
              <a:rPr lang="zh-CN" altLang="en-US" b="1" dirty="0">
                <a:solidFill>
                  <a:srgbClr val="3C2924"/>
                </a:solidFill>
                <a:latin typeface="微软雅黑" pitchFamily="34" charset="-122"/>
                <a:ea typeface="微软雅黑" pitchFamily="34" charset="-122"/>
              </a:rPr>
              <a:t>全局参数的</a:t>
            </a:r>
            <a:r>
              <a:rPr lang="zh-CN" altLang="en-US" b="1" dirty="0" smtClean="0">
                <a:solidFill>
                  <a:srgbClr val="3C2924"/>
                </a:solidFill>
                <a:latin typeface="微软雅黑" pitchFamily="34" charset="-122"/>
                <a:ea typeface="微软雅黑" pitchFamily="34" charset="-122"/>
              </a:rPr>
              <a:t>配置，</a:t>
            </a:r>
            <a:r>
              <a:rPr lang="zh-CN" altLang="en-US" b="1" dirty="0" smtClean="0">
                <a:solidFill>
                  <a:srgbClr val="FF0000"/>
                </a:solidFill>
                <a:latin typeface="微软雅黑" pitchFamily="34" charset="-122"/>
                <a:ea typeface="微软雅黑" pitchFamily="34" charset="-122"/>
              </a:rPr>
              <a:t>源数据路径</a:t>
            </a:r>
            <a:r>
              <a:rPr lang="zh-CN" altLang="en-US" b="1" dirty="0" smtClean="0">
                <a:solidFill>
                  <a:srgbClr val="3C2924"/>
                </a:solidFill>
                <a:latin typeface="微软雅黑" pitchFamily="34" charset="-122"/>
                <a:ea typeface="微软雅黑" pitchFamily="34" charset="-122"/>
              </a:rPr>
              <a:t>的配置、统计地区设置、</a:t>
            </a:r>
            <a:r>
              <a:rPr lang="en-US" altLang="zh-CN" b="1" dirty="0" smtClean="0">
                <a:solidFill>
                  <a:srgbClr val="FF0000"/>
                </a:solidFill>
                <a:latin typeface="微软雅黑" pitchFamily="34" charset="-122"/>
                <a:ea typeface="微软雅黑" pitchFamily="34" charset="-122"/>
              </a:rPr>
              <a:t>DEM</a:t>
            </a:r>
            <a:r>
              <a:rPr lang="zh-CN" altLang="en-US" b="1" dirty="0">
                <a:solidFill>
                  <a:srgbClr val="FF0000"/>
                </a:solidFill>
                <a:latin typeface="微软雅黑" pitchFamily="34" charset="-122"/>
                <a:ea typeface="微软雅黑" pitchFamily="34" charset="-122"/>
              </a:rPr>
              <a:t>数据</a:t>
            </a:r>
            <a:r>
              <a:rPr lang="zh-CN" altLang="en-US" b="1" dirty="0">
                <a:solidFill>
                  <a:srgbClr val="3C2924"/>
                </a:solidFill>
                <a:latin typeface="微软雅黑" pitchFamily="34" charset="-122"/>
                <a:ea typeface="微软雅黑" pitchFamily="34" charset="-122"/>
              </a:rPr>
              <a:t>的</a:t>
            </a:r>
            <a:r>
              <a:rPr lang="zh-CN" altLang="en-US" b="1" dirty="0" smtClean="0">
                <a:solidFill>
                  <a:srgbClr val="3C2924"/>
                </a:solidFill>
                <a:latin typeface="微软雅黑" pitchFamily="34" charset="-122"/>
                <a:ea typeface="微软雅黑" pitchFamily="34" charset="-122"/>
              </a:rPr>
              <a:t>配置 </a:t>
            </a:r>
            <a:endParaRPr lang="en-US" altLang="en-US" dirty="0" smtClean="0">
              <a:solidFill>
                <a:srgbClr val="3C2924"/>
              </a:solidFill>
              <a:latin typeface="微软雅黑" pitchFamily="34" charset="-122"/>
              <a:ea typeface="微软雅黑" pitchFamily="34" charset="-122"/>
            </a:endParaRPr>
          </a:p>
        </p:txBody>
      </p:sp>
      <p:sp>
        <p:nvSpPr>
          <p:cNvPr id="33" name="矩形标注 32"/>
          <p:cNvSpPr/>
          <p:nvPr/>
        </p:nvSpPr>
        <p:spPr>
          <a:xfrm>
            <a:off x="6912768" y="1883472"/>
            <a:ext cx="2179779" cy="464230"/>
          </a:xfrm>
          <a:prstGeom prst="wedgeRectCallout">
            <a:avLst>
              <a:gd name="adj1" fmla="val -77627"/>
              <a:gd name="adj2" fmla="val 33784"/>
            </a:avLst>
          </a:prstGeom>
          <a:solidFill>
            <a:srgbClr val="C00000">
              <a:alpha val="75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shade val="50000"/>
            </a:schemeClr>
          </a:lnRef>
          <a:fillRef idx="1">
            <a:schemeClr val="accent2"/>
          </a:fillRef>
          <a:effectRef idx="0">
            <a:schemeClr val="accent2"/>
          </a:effectRef>
          <a:fontRef idx="minor">
            <a:schemeClr val="lt1"/>
          </a:fontRef>
        </p:style>
        <p:txBody>
          <a:bodyPr wrap="square">
            <a:spAutoFit/>
          </a:bodyPr>
          <a:lstStyle/>
          <a:p>
            <a:pPr defTabSz="685666">
              <a:lnSpc>
                <a:spcPts val="2900"/>
              </a:lnSpc>
            </a:pPr>
            <a:r>
              <a:rPr lang="zh-CN" altLang="en-US" dirty="0" smtClean="0">
                <a:solidFill>
                  <a:srgbClr val="FFFFFF"/>
                </a:solidFill>
                <a:latin typeface="微软雅黑" pitchFamily="34" charset="-122"/>
                <a:ea typeface="微软雅黑" pitchFamily="34" charset="-122"/>
              </a:rPr>
              <a:t>源数据路经</a:t>
            </a:r>
            <a:endParaRPr lang="en-US" altLang="en-US" dirty="0" smtClean="0">
              <a:solidFill>
                <a:srgbClr val="FFFFFF"/>
              </a:solidFill>
              <a:latin typeface="微软雅黑" pitchFamily="34" charset="-122"/>
              <a:ea typeface="微软雅黑" pitchFamily="34" charset="-122"/>
            </a:endParaRPr>
          </a:p>
        </p:txBody>
      </p:sp>
      <p:sp>
        <p:nvSpPr>
          <p:cNvPr id="34" name="矩形 33"/>
          <p:cNvSpPr/>
          <p:nvPr/>
        </p:nvSpPr>
        <p:spPr>
          <a:xfrm>
            <a:off x="2520280" y="2250304"/>
            <a:ext cx="3846456" cy="299921"/>
          </a:xfrm>
          <a:prstGeom prst="rect">
            <a:avLst/>
          </a:prstGeom>
          <a:noFill/>
          <a:ln>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矩形标注 34"/>
          <p:cNvSpPr/>
          <p:nvPr/>
        </p:nvSpPr>
        <p:spPr>
          <a:xfrm>
            <a:off x="6912768" y="2589001"/>
            <a:ext cx="2195736" cy="1208023"/>
          </a:xfrm>
          <a:prstGeom prst="wedgeRectCallout">
            <a:avLst>
              <a:gd name="adj1" fmla="val -77627"/>
              <a:gd name="adj2" fmla="val 33784"/>
            </a:avLst>
          </a:prstGeom>
          <a:solidFill>
            <a:srgbClr val="C00000">
              <a:alpha val="75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shade val="50000"/>
            </a:schemeClr>
          </a:lnRef>
          <a:fillRef idx="1">
            <a:schemeClr val="accent2"/>
          </a:fillRef>
          <a:effectRef idx="0">
            <a:schemeClr val="accent2"/>
          </a:effectRef>
          <a:fontRef idx="minor">
            <a:schemeClr val="lt1"/>
          </a:fontRef>
        </p:style>
        <p:txBody>
          <a:bodyPr wrap="square">
            <a:spAutoFit/>
          </a:bodyPr>
          <a:lstStyle/>
          <a:p>
            <a:pPr defTabSz="685666">
              <a:lnSpc>
                <a:spcPts val="2900"/>
              </a:lnSpc>
            </a:pPr>
            <a:r>
              <a:rPr lang="zh-CN" altLang="en-US" dirty="0" smtClean="0">
                <a:solidFill>
                  <a:srgbClr val="FFFFFF"/>
                </a:solidFill>
                <a:latin typeface="微软雅黑" pitchFamily="34" charset="-122"/>
                <a:ea typeface="微软雅黑" pitchFamily="34" charset="-122"/>
              </a:rPr>
              <a:t>选择统计区域，用于生成报表和数据合并</a:t>
            </a:r>
            <a:endParaRPr lang="en-US" altLang="en-US" dirty="0" smtClean="0">
              <a:solidFill>
                <a:srgbClr val="FFFFFF"/>
              </a:solidFill>
              <a:latin typeface="微软雅黑" pitchFamily="34" charset="-122"/>
              <a:ea typeface="微软雅黑" pitchFamily="34" charset="-122"/>
            </a:endParaRPr>
          </a:p>
        </p:txBody>
      </p:sp>
      <p:sp>
        <p:nvSpPr>
          <p:cNvPr id="36" name="矩形 35"/>
          <p:cNvSpPr/>
          <p:nvPr/>
        </p:nvSpPr>
        <p:spPr>
          <a:xfrm>
            <a:off x="2493878" y="2908052"/>
            <a:ext cx="3842825" cy="1137234"/>
          </a:xfrm>
          <a:prstGeom prst="rect">
            <a:avLst/>
          </a:prstGeom>
          <a:noFill/>
          <a:ln>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矩形标注 36"/>
          <p:cNvSpPr/>
          <p:nvPr/>
        </p:nvSpPr>
        <p:spPr>
          <a:xfrm>
            <a:off x="7056784" y="5004338"/>
            <a:ext cx="1708812" cy="464230"/>
          </a:xfrm>
          <a:prstGeom prst="wedgeRectCallout">
            <a:avLst>
              <a:gd name="adj1" fmla="val -77627"/>
              <a:gd name="adj2" fmla="val 33784"/>
            </a:avLst>
          </a:prstGeom>
          <a:solidFill>
            <a:srgbClr val="C00000">
              <a:alpha val="75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shade val="50000"/>
            </a:schemeClr>
          </a:lnRef>
          <a:fillRef idx="1">
            <a:schemeClr val="accent2"/>
          </a:fillRef>
          <a:effectRef idx="0">
            <a:schemeClr val="accent2"/>
          </a:effectRef>
          <a:fontRef idx="minor">
            <a:schemeClr val="lt1"/>
          </a:fontRef>
        </p:style>
        <p:txBody>
          <a:bodyPr wrap="square">
            <a:spAutoFit/>
          </a:bodyPr>
          <a:lstStyle/>
          <a:p>
            <a:pPr defTabSz="685666">
              <a:lnSpc>
                <a:spcPts val="2900"/>
              </a:lnSpc>
            </a:pPr>
            <a:r>
              <a:rPr lang="en-US" altLang="zh-CN" dirty="0" smtClean="0">
                <a:solidFill>
                  <a:srgbClr val="FFFFFF"/>
                </a:solidFill>
                <a:latin typeface="微软雅黑" pitchFamily="34" charset="-122"/>
                <a:ea typeface="微软雅黑" pitchFamily="34" charset="-122"/>
              </a:rPr>
              <a:t>DEM</a:t>
            </a:r>
            <a:r>
              <a:rPr lang="zh-CN" altLang="en-US" dirty="0" smtClean="0">
                <a:solidFill>
                  <a:srgbClr val="FFFFFF"/>
                </a:solidFill>
                <a:latin typeface="微软雅黑" pitchFamily="34" charset="-122"/>
                <a:ea typeface="微软雅黑" pitchFamily="34" charset="-122"/>
              </a:rPr>
              <a:t>数据配置</a:t>
            </a:r>
            <a:endParaRPr lang="en-US" altLang="en-US" dirty="0" smtClean="0">
              <a:solidFill>
                <a:srgbClr val="FFFFFF"/>
              </a:solidFill>
              <a:latin typeface="微软雅黑" pitchFamily="34" charset="-122"/>
              <a:ea typeface="微软雅黑" pitchFamily="34" charset="-122"/>
            </a:endParaRPr>
          </a:p>
        </p:txBody>
      </p:sp>
      <p:sp>
        <p:nvSpPr>
          <p:cNvPr id="38" name="矩形 37"/>
          <p:cNvSpPr/>
          <p:nvPr/>
        </p:nvSpPr>
        <p:spPr>
          <a:xfrm>
            <a:off x="2550312" y="4801045"/>
            <a:ext cx="3816424" cy="1205564"/>
          </a:xfrm>
          <a:prstGeom prst="rect">
            <a:avLst/>
          </a:prstGeom>
          <a:noFill/>
          <a:ln>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2" name="组合 25"/>
          <p:cNvGrpSpPr/>
          <p:nvPr/>
        </p:nvGrpSpPr>
        <p:grpSpPr>
          <a:xfrm>
            <a:off x="-30394" y="1071546"/>
            <a:ext cx="4147060" cy="521760"/>
            <a:chOff x="683954" y="1071546"/>
            <a:chExt cx="4147060" cy="521760"/>
          </a:xfrm>
        </p:grpSpPr>
        <p:sp>
          <p:nvSpPr>
            <p:cNvPr id="13" name="矩形 12"/>
            <p:cNvSpPr/>
            <p:nvPr/>
          </p:nvSpPr>
          <p:spPr>
            <a:xfrm>
              <a:off x="714348" y="1071546"/>
              <a:ext cx="500066" cy="500066"/>
            </a:xfrm>
            <a:prstGeom prst="rect">
              <a:avLst/>
            </a:prstGeom>
            <a:solidFill>
              <a:srgbClr val="C0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2"/>
            </a:lnRef>
            <a:fillRef idx="3">
              <a:schemeClr val="accent2"/>
            </a:fillRef>
            <a:effectRef idx="2">
              <a:schemeClr val="accent2"/>
            </a:effectRef>
            <a:fontRef idx="minor">
              <a:schemeClr val="lt1"/>
            </a:fontRef>
          </p:style>
          <p:txBody>
            <a:bodyPr rtlCol="0" anchor="ctr"/>
            <a:lstStyle/>
            <a:p>
              <a:pPr algn="ctr"/>
              <a:endParaRPr lang="zh-CN" altLang="en-US"/>
            </a:p>
          </p:txBody>
        </p:sp>
        <p:sp>
          <p:nvSpPr>
            <p:cNvPr id="14" name="矩形 13"/>
            <p:cNvSpPr/>
            <p:nvPr/>
          </p:nvSpPr>
          <p:spPr>
            <a:xfrm>
              <a:off x="1214413" y="1071546"/>
              <a:ext cx="3616601" cy="500066"/>
            </a:xfrm>
            <a:prstGeom prst="rect">
              <a:avLst/>
            </a:prstGeom>
            <a:solidFill>
              <a:schemeClr val="bg1">
                <a:lumMod val="8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dk1"/>
            </a:lnRef>
            <a:fillRef idx="3">
              <a:schemeClr val="dk1"/>
            </a:fillRef>
            <a:effectRef idx="2">
              <a:schemeClr val="dk1"/>
            </a:effectRef>
            <a:fontRef idx="minor">
              <a:schemeClr val="lt1"/>
            </a:fontRef>
          </p:style>
          <p:txBody>
            <a:bodyPr rtlCol="0" anchor="ctr"/>
            <a:lstStyle/>
            <a:p>
              <a:pPr algn="ctr"/>
              <a:endParaRPr lang="zh-CN" altLang="en-US"/>
            </a:p>
          </p:txBody>
        </p:sp>
        <p:sp>
          <p:nvSpPr>
            <p:cNvPr id="15" name="矩形 14"/>
            <p:cNvSpPr/>
            <p:nvPr/>
          </p:nvSpPr>
          <p:spPr>
            <a:xfrm>
              <a:off x="683954" y="1116252"/>
              <a:ext cx="4067139" cy="477054"/>
            </a:xfrm>
            <a:prstGeom prst="rect">
              <a:avLst/>
            </a:prstGeom>
          </p:spPr>
          <p:txBody>
            <a:bodyPr wrap="none">
              <a:spAutoFit/>
            </a:bodyPr>
            <a:lstStyle/>
            <a:p>
              <a:pPr>
                <a:lnSpc>
                  <a:spcPts val="3000"/>
                </a:lnSpc>
                <a:buClr>
                  <a:srgbClr val="FFC000"/>
                </a:buClr>
              </a:pPr>
              <a:r>
                <a:rPr lang="en-US" altLang="zh-CN" sz="2400" b="1" dirty="0" smtClean="0">
                  <a:solidFill>
                    <a:schemeClr val="bg1"/>
                  </a:solidFill>
                  <a:latin typeface="微软雅黑" pitchFamily="34" charset="-122"/>
                  <a:ea typeface="微软雅黑" pitchFamily="34" charset="-122"/>
                </a:rPr>
                <a:t>1</a:t>
              </a:r>
              <a:r>
                <a:rPr lang="zh-CN" altLang="en-US" sz="2400" b="1" dirty="0" smtClean="0">
                  <a:solidFill>
                    <a:schemeClr val="bg1"/>
                  </a:solidFill>
                  <a:latin typeface="微软雅黑" pitchFamily="34" charset="-122"/>
                  <a:ea typeface="微软雅黑" pitchFamily="34" charset="-122"/>
                </a:rPr>
                <a:t>、数据连接及环境变量设置</a:t>
              </a:r>
              <a:endParaRPr lang="zh-CN" altLang="en-US" sz="2400" b="1" dirty="0" smtClean="0">
                <a:solidFill>
                  <a:schemeClr val="tx1">
                    <a:lumMod val="65000"/>
                    <a:lumOff val="35000"/>
                  </a:schemeClr>
                </a:solidFill>
                <a:latin typeface="微软雅黑" pitchFamily="34" charset="-122"/>
                <a:ea typeface="微软雅黑" pitchFamily="34" charset="-122"/>
              </a:endParaRPr>
            </a:p>
          </p:txBody>
        </p:sp>
      </p:grpSp>
      <p:sp>
        <p:nvSpPr>
          <p:cNvPr id="39" name="标题 1"/>
          <p:cNvSpPr txBox="1">
            <a:spLocks/>
          </p:cNvSpPr>
          <p:nvPr/>
        </p:nvSpPr>
        <p:spPr>
          <a:xfrm>
            <a:off x="71438" y="-27383"/>
            <a:ext cx="9072562" cy="884634"/>
          </a:xfrm>
          <a:prstGeom prst="rect">
            <a:avLst/>
          </a:prstGeom>
        </p:spPr>
        <p:txBody>
          <a:bodyPr vert="horz" lIns="91440" tIns="45720" rIns="91440" bIns="45720" rtlCol="0" anchor="b">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pPr fontAlgn="auto">
              <a:spcAft>
                <a:spcPts val="0"/>
              </a:spcAft>
            </a:pPr>
            <a:r>
              <a:rPr lang="zh-CN" altLang="en-US" sz="4400" b="1" spc="50" dirty="0" smtClean="0">
                <a:ln w="11430"/>
                <a:solidFill>
                  <a:srgbClr val="7030A0"/>
                </a:solidFill>
                <a:effectLst>
                  <a:outerShdw blurRad="76200" dist="50800" dir="5400000" algn="tl" rotWithShape="0">
                    <a:srgbClr val="000000">
                      <a:alpha val="65000"/>
                    </a:srgbClr>
                  </a:outerShdw>
                </a:effectLst>
                <a:latin typeface="微软雅黑" pitchFamily="34" charset="-122"/>
                <a:ea typeface="微软雅黑" pitchFamily="34" charset="-122"/>
              </a:rPr>
              <a:t>五、基本统计软件功能</a:t>
            </a:r>
            <a:r>
              <a:rPr lang="en-US" altLang="zh-CN" sz="4400" b="1" spc="50" dirty="0" smtClean="0">
                <a:ln w="11430"/>
                <a:solidFill>
                  <a:srgbClr val="7030A0"/>
                </a:solidFill>
                <a:effectLst>
                  <a:outerShdw blurRad="76200" dist="50800" dir="5400000" algn="tl" rotWithShape="0">
                    <a:srgbClr val="000000">
                      <a:alpha val="65000"/>
                    </a:srgbClr>
                  </a:outerShdw>
                </a:effectLst>
                <a:latin typeface="微软雅黑" pitchFamily="34" charset="-122"/>
                <a:ea typeface="微软雅黑" pitchFamily="34" charset="-122"/>
              </a:rPr>
              <a:t>—</a:t>
            </a:r>
            <a:r>
              <a:rPr lang="zh-CN" altLang="en-US" sz="3600" b="1" spc="50" dirty="0" smtClean="0">
                <a:ln w="11430"/>
                <a:solidFill>
                  <a:srgbClr val="7030A0"/>
                </a:solidFill>
                <a:effectLst>
                  <a:outerShdw blurRad="76200" dist="50800" dir="5400000" algn="tl" rotWithShape="0">
                    <a:srgbClr val="000000">
                      <a:alpha val="65000"/>
                    </a:srgbClr>
                  </a:outerShdw>
                </a:effectLst>
                <a:latin typeface="微软雅黑" pitchFamily="34" charset="-122"/>
                <a:ea typeface="微软雅黑" pitchFamily="34" charset="-122"/>
              </a:rPr>
              <a:t>系统设置</a:t>
            </a:r>
            <a:endParaRPr lang="zh-CN" altLang="en-US" sz="3600" b="1" spc="50" dirty="0">
              <a:ln w="11430"/>
              <a:solidFill>
                <a:srgbClr val="7030A0"/>
              </a:solidFill>
              <a:effectLst>
                <a:outerShdw blurRad="76200" dist="50800" dir="5400000" algn="tl" rotWithShape="0">
                  <a:srgbClr val="000000">
                    <a:alpha val="65000"/>
                  </a:srgbClr>
                </a:outerShdw>
              </a:effectLst>
              <a:latin typeface="微软雅黑" pitchFamily="34" charset="-122"/>
              <a:ea typeface="微软雅黑" pitchFamily="34" charset="-122"/>
            </a:endParaRPr>
          </a:p>
        </p:txBody>
      </p:sp>
      <p:sp>
        <p:nvSpPr>
          <p:cNvPr id="5" name="灯片编号占位符 4"/>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100</a:t>
            </a:fld>
            <a:endParaRPr lang="zh-CN" altLang="en-US">
              <a:solidFill>
                <a:prstClr val="black">
                  <a:tint val="75000"/>
                </a:prstClr>
              </a:solidFill>
            </a:endParaRPr>
          </a:p>
        </p:txBody>
      </p:sp>
    </p:spTree>
    <p:extLst>
      <p:ext uri="{BB962C8B-B14F-4D97-AF65-F5344CB8AC3E}">
        <p14:creationId xmlns:p14="http://schemas.microsoft.com/office/powerpoint/2010/main" xmlns="" val="229199962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strips(downLeft)">
                                      <p:cBhvr>
                                        <p:cTn id="7" dur="500"/>
                                        <p:tgtEl>
                                          <p:spTgt spid="3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3"/>
                                        </p:tgtEl>
                                        <p:attrNameLst>
                                          <p:attrName>style.visibility</p:attrName>
                                        </p:attrNameLst>
                                      </p:cBhvr>
                                      <p:to>
                                        <p:strVal val="visible"/>
                                      </p:to>
                                    </p:set>
                                    <p:animEffect transition="in" filter="fade">
                                      <p:cBhvr>
                                        <p:cTn id="11" dur="500"/>
                                        <p:tgtEl>
                                          <p:spTgt spid="33"/>
                                        </p:tgtEl>
                                      </p:cBhvr>
                                    </p:animEffect>
                                  </p:childTnLst>
                                </p:cTn>
                              </p:par>
                            </p:childTnLst>
                          </p:cTn>
                        </p:par>
                      </p:childTnLst>
                    </p:cTn>
                  </p:par>
                  <p:par>
                    <p:cTn id="12" fill="hold">
                      <p:stCondLst>
                        <p:cond delay="indefinite"/>
                      </p:stCondLst>
                      <p:childTnLst>
                        <p:par>
                          <p:cTn id="13" fill="hold">
                            <p:stCondLst>
                              <p:cond delay="0"/>
                            </p:stCondLst>
                            <p:childTnLst>
                              <p:par>
                                <p:cTn id="14" presetID="18" presetClass="entr" presetSubtype="12" fill="hold" grpId="0" nodeType="clickEffect">
                                  <p:stCondLst>
                                    <p:cond delay="0"/>
                                  </p:stCondLst>
                                  <p:childTnLst>
                                    <p:set>
                                      <p:cBhvr>
                                        <p:cTn id="15" dur="1" fill="hold">
                                          <p:stCondLst>
                                            <p:cond delay="0"/>
                                          </p:stCondLst>
                                        </p:cTn>
                                        <p:tgtEl>
                                          <p:spTgt spid="36"/>
                                        </p:tgtEl>
                                        <p:attrNameLst>
                                          <p:attrName>style.visibility</p:attrName>
                                        </p:attrNameLst>
                                      </p:cBhvr>
                                      <p:to>
                                        <p:strVal val="visible"/>
                                      </p:to>
                                    </p:set>
                                    <p:animEffect transition="in" filter="strips(downLeft)">
                                      <p:cBhvr>
                                        <p:cTn id="16" dur="500"/>
                                        <p:tgtEl>
                                          <p:spTgt spid="36"/>
                                        </p:tgtEl>
                                      </p:cBhvr>
                                    </p:animEffect>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35"/>
                                        </p:tgtEl>
                                        <p:attrNameLst>
                                          <p:attrName>style.visibility</p:attrName>
                                        </p:attrNameLst>
                                      </p:cBhvr>
                                      <p:to>
                                        <p:strVal val="visible"/>
                                      </p:to>
                                    </p:set>
                                    <p:animEffect transition="in" filter="fade">
                                      <p:cBhvr>
                                        <p:cTn id="20" dur="500"/>
                                        <p:tgtEl>
                                          <p:spTgt spid="35"/>
                                        </p:tgtEl>
                                      </p:cBhvr>
                                    </p:animEffect>
                                  </p:childTnLst>
                                </p:cTn>
                              </p:par>
                            </p:childTnLst>
                          </p:cTn>
                        </p:par>
                      </p:childTnLst>
                    </p:cTn>
                  </p:par>
                  <p:par>
                    <p:cTn id="21" fill="hold">
                      <p:stCondLst>
                        <p:cond delay="indefinite"/>
                      </p:stCondLst>
                      <p:childTnLst>
                        <p:par>
                          <p:cTn id="22" fill="hold">
                            <p:stCondLst>
                              <p:cond delay="0"/>
                            </p:stCondLst>
                            <p:childTnLst>
                              <p:par>
                                <p:cTn id="23" presetID="18" presetClass="entr" presetSubtype="12" fill="hold" grpId="0" nodeType="clickEffect">
                                  <p:stCondLst>
                                    <p:cond delay="0"/>
                                  </p:stCondLst>
                                  <p:childTnLst>
                                    <p:set>
                                      <p:cBhvr>
                                        <p:cTn id="24" dur="1" fill="hold">
                                          <p:stCondLst>
                                            <p:cond delay="0"/>
                                          </p:stCondLst>
                                        </p:cTn>
                                        <p:tgtEl>
                                          <p:spTgt spid="38"/>
                                        </p:tgtEl>
                                        <p:attrNameLst>
                                          <p:attrName>style.visibility</p:attrName>
                                        </p:attrNameLst>
                                      </p:cBhvr>
                                      <p:to>
                                        <p:strVal val="visible"/>
                                      </p:to>
                                    </p:set>
                                    <p:animEffect transition="in" filter="strips(downLeft)">
                                      <p:cBhvr>
                                        <p:cTn id="25" dur="500"/>
                                        <p:tgtEl>
                                          <p:spTgt spid="38"/>
                                        </p:tgtEl>
                                      </p:cBhvr>
                                    </p:animEffect>
                                  </p:childTnLst>
                                </p:cTn>
                              </p:par>
                            </p:childTnLst>
                          </p:cTn>
                        </p:par>
                        <p:par>
                          <p:cTn id="26" fill="hold">
                            <p:stCondLst>
                              <p:cond delay="500"/>
                            </p:stCondLst>
                            <p:childTnLst>
                              <p:par>
                                <p:cTn id="27" presetID="10" presetClass="entr" presetSubtype="0" fill="hold" grpId="0" nodeType="afterEffect">
                                  <p:stCondLst>
                                    <p:cond delay="0"/>
                                  </p:stCondLst>
                                  <p:childTnLst>
                                    <p:set>
                                      <p:cBhvr>
                                        <p:cTn id="28" dur="1" fill="hold">
                                          <p:stCondLst>
                                            <p:cond delay="0"/>
                                          </p:stCondLst>
                                        </p:cTn>
                                        <p:tgtEl>
                                          <p:spTgt spid="37"/>
                                        </p:tgtEl>
                                        <p:attrNameLst>
                                          <p:attrName>style.visibility</p:attrName>
                                        </p:attrNameLst>
                                      </p:cBhvr>
                                      <p:to>
                                        <p:strVal val="visible"/>
                                      </p:to>
                                    </p:set>
                                    <p:animEffect transition="in" filter="fade">
                                      <p:cBhvr>
                                        <p:cTn id="29"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4" grpId="0" animBg="1"/>
      <p:bldP spid="35" grpId="0" animBg="1"/>
      <p:bldP spid="36" grpId="0" animBg="1"/>
      <p:bldP spid="37" grpId="0" animBg="1"/>
      <p:bldP spid="38" grpId="0" animBg="1"/>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24"/>
          <p:cNvGrpSpPr>
            <a:grpSpLocks/>
          </p:cNvGrpSpPr>
          <p:nvPr/>
        </p:nvGrpSpPr>
        <p:grpSpPr bwMode="auto">
          <a:xfrm>
            <a:off x="0" y="-71437"/>
            <a:ext cx="9144000" cy="1309688"/>
            <a:chOff x="0" y="-71462"/>
            <a:chExt cx="9144000" cy="1309218"/>
          </a:xfrm>
        </p:grpSpPr>
        <p:grpSp>
          <p:nvGrpSpPr>
            <p:cNvPr id="3" name="组合 21"/>
            <p:cNvGrpSpPr>
              <a:grpSpLocks/>
            </p:cNvGrpSpPr>
            <p:nvPr/>
          </p:nvGrpSpPr>
          <p:grpSpPr bwMode="auto">
            <a:xfrm>
              <a:off x="0" y="857232"/>
              <a:ext cx="9144000" cy="173037"/>
              <a:chOff x="0" y="827071"/>
              <a:chExt cx="9144000" cy="173037"/>
            </a:xfrm>
          </p:grpSpPr>
          <p:sp>
            <p:nvSpPr>
              <p:cNvPr id="21" name="矩形 20"/>
              <p:cNvSpPr/>
              <p:nvPr/>
            </p:nvSpPr>
            <p:spPr>
              <a:xfrm>
                <a:off x="0" y="920664"/>
                <a:ext cx="9144000" cy="45719"/>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3"/>
              </a:lnRef>
              <a:fillRef idx="2">
                <a:schemeClr val="accent3"/>
              </a:fillRef>
              <a:effectRef idx="1">
                <a:schemeClr val="accent3"/>
              </a:effectRef>
              <a:fontRef idx="minor">
                <a:schemeClr val="dk1"/>
              </a:fontRef>
            </p:style>
            <p:txBody>
              <a:bodyPr anchor="ctr"/>
              <a:lstStyle/>
              <a:p>
                <a:pPr algn="ctr" fontAlgn="auto">
                  <a:spcBef>
                    <a:spcPts val="0"/>
                  </a:spcBef>
                  <a:spcAft>
                    <a:spcPts val="0"/>
                  </a:spcAft>
                  <a:defRPr/>
                </a:pPr>
                <a:endParaRPr lang="zh-CN" altLang="en-US" kern="0">
                  <a:solidFill>
                    <a:sysClr val="window" lastClr="FFFFFF"/>
                  </a:solidFill>
                  <a:latin typeface="Constantia"/>
                  <a:ea typeface="微软雅黑"/>
                </a:endParaRPr>
              </a:p>
            </p:txBody>
          </p:sp>
          <p:grpSp>
            <p:nvGrpSpPr>
              <p:cNvPr id="4" name="组合 12"/>
              <p:cNvGrpSpPr>
                <a:grpSpLocks/>
              </p:cNvGrpSpPr>
              <p:nvPr/>
            </p:nvGrpSpPr>
            <p:grpSpPr bwMode="auto">
              <a:xfrm>
                <a:off x="8715404" y="827071"/>
                <a:ext cx="287337" cy="173037"/>
                <a:chOff x="8461697" y="933460"/>
                <a:chExt cx="358775" cy="244475"/>
              </a:xfrm>
            </p:grpSpPr>
            <p:sp>
              <p:nvSpPr>
                <p:cNvPr id="23" name="燕尾形 22"/>
                <p:cNvSpPr/>
                <p:nvPr/>
              </p:nvSpPr>
              <p:spPr>
                <a:xfrm>
                  <a:off x="8461661" y="932981"/>
                  <a:ext cx="180380" cy="244389"/>
                </a:xfrm>
                <a:prstGeom prst="chevron">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fontAlgn="auto">
                    <a:spcBef>
                      <a:spcPts val="0"/>
                    </a:spcBef>
                    <a:spcAft>
                      <a:spcPts val="0"/>
                    </a:spcAft>
                    <a:defRPr/>
                  </a:pPr>
                  <a:endParaRPr lang="zh-CN" altLang="en-US">
                    <a:solidFill>
                      <a:schemeClr val="tx1"/>
                    </a:solidFill>
                  </a:endParaRPr>
                </a:p>
              </p:txBody>
            </p:sp>
            <p:sp>
              <p:nvSpPr>
                <p:cNvPr id="24" name="燕尾形 23"/>
                <p:cNvSpPr/>
                <p:nvPr/>
              </p:nvSpPr>
              <p:spPr>
                <a:xfrm>
                  <a:off x="8642040" y="932981"/>
                  <a:ext cx="178397" cy="244389"/>
                </a:xfrm>
                <a:prstGeom prst="chevron">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fontAlgn="auto">
                    <a:spcBef>
                      <a:spcPts val="0"/>
                    </a:spcBef>
                    <a:spcAft>
                      <a:spcPts val="0"/>
                    </a:spcAft>
                    <a:defRPr/>
                  </a:pPr>
                  <a:endParaRPr lang="zh-CN" altLang="en-US">
                    <a:solidFill>
                      <a:schemeClr val="tx1"/>
                    </a:solidFill>
                  </a:endParaRPr>
                </a:p>
              </p:txBody>
            </p:sp>
          </p:grpSp>
        </p:grpSp>
        <p:pic>
          <p:nvPicPr>
            <p:cNvPr id="20" name="图片 19" descr="14-2.png"/>
            <p:cNvPicPr>
              <a:picLocks noChangeAspect="1"/>
            </p:cNvPicPr>
            <p:nvPr/>
          </p:nvPicPr>
          <p:blipFill>
            <a:blip r:embed="rId3" cstate="print">
              <a:lum bright="100000" contrast="12000"/>
              <a:extLst/>
            </a:blip>
            <a:srcRect l="38138" b="39864"/>
            <a:stretch>
              <a:fillRect/>
            </a:stretch>
          </p:blipFill>
          <p:spPr bwMode="auto">
            <a:xfrm>
              <a:off x="5786446" y="-71462"/>
              <a:ext cx="3044754" cy="1309218"/>
            </a:xfrm>
            <a:prstGeom prst="rect">
              <a:avLst/>
            </a:prstGeom>
            <a:noFill/>
            <a:ln>
              <a:noFill/>
            </a:ln>
            <a:effectLst>
              <a:outerShdw blurRad="190500" dist="228600" dir="2700000" algn="ctr">
                <a:srgbClr val="000000">
                  <a:alpha val="30000"/>
                </a:srgbClr>
              </a:outerShdw>
            </a:effectLst>
            <a:scene3d>
              <a:camera prst="perspectiveRelaxed"/>
              <a:lightRig rig="threePt" dir="t"/>
            </a:scene3d>
            <a:extLst/>
          </p:spPr>
        </p:pic>
      </p:grpSp>
      <p:grpSp>
        <p:nvGrpSpPr>
          <p:cNvPr id="12" name="组合 25"/>
          <p:cNvGrpSpPr/>
          <p:nvPr/>
        </p:nvGrpSpPr>
        <p:grpSpPr>
          <a:xfrm>
            <a:off x="-30394" y="1071546"/>
            <a:ext cx="2558650" cy="521760"/>
            <a:chOff x="683954" y="1071546"/>
            <a:chExt cx="2558650" cy="521760"/>
          </a:xfrm>
        </p:grpSpPr>
        <p:sp>
          <p:nvSpPr>
            <p:cNvPr id="13" name="矩形 12"/>
            <p:cNvSpPr/>
            <p:nvPr/>
          </p:nvSpPr>
          <p:spPr>
            <a:xfrm>
              <a:off x="714348" y="1071546"/>
              <a:ext cx="500066" cy="500066"/>
            </a:xfrm>
            <a:prstGeom prst="rect">
              <a:avLst/>
            </a:prstGeom>
            <a:solidFill>
              <a:srgbClr val="C0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2"/>
            </a:lnRef>
            <a:fillRef idx="3">
              <a:schemeClr val="accent2"/>
            </a:fillRef>
            <a:effectRef idx="2">
              <a:schemeClr val="accent2"/>
            </a:effectRef>
            <a:fontRef idx="minor">
              <a:schemeClr val="lt1"/>
            </a:fontRef>
          </p:style>
          <p:txBody>
            <a:bodyPr rtlCol="0" anchor="ctr"/>
            <a:lstStyle/>
            <a:p>
              <a:pPr algn="ctr"/>
              <a:endParaRPr lang="zh-CN" altLang="en-US"/>
            </a:p>
          </p:txBody>
        </p:sp>
        <p:sp>
          <p:nvSpPr>
            <p:cNvPr id="14" name="矩形 13"/>
            <p:cNvSpPr/>
            <p:nvPr/>
          </p:nvSpPr>
          <p:spPr>
            <a:xfrm>
              <a:off x="1214413" y="1071546"/>
              <a:ext cx="2028191" cy="500066"/>
            </a:xfrm>
            <a:prstGeom prst="rect">
              <a:avLst/>
            </a:prstGeom>
            <a:solidFill>
              <a:schemeClr val="bg1">
                <a:lumMod val="8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dk1"/>
            </a:lnRef>
            <a:fillRef idx="3">
              <a:schemeClr val="dk1"/>
            </a:fillRef>
            <a:effectRef idx="2">
              <a:schemeClr val="dk1"/>
            </a:effectRef>
            <a:fontRef idx="minor">
              <a:schemeClr val="lt1"/>
            </a:fontRef>
          </p:style>
          <p:txBody>
            <a:bodyPr rtlCol="0" anchor="ctr"/>
            <a:lstStyle/>
            <a:p>
              <a:pPr algn="ctr"/>
              <a:endParaRPr lang="zh-CN" altLang="en-US"/>
            </a:p>
          </p:txBody>
        </p:sp>
        <p:sp>
          <p:nvSpPr>
            <p:cNvPr id="15" name="矩形 14"/>
            <p:cNvSpPr/>
            <p:nvPr/>
          </p:nvSpPr>
          <p:spPr>
            <a:xfrm>
              <a:off x="683954" y="1116252"/>
              <a:ext cx="2528256" cy="477054"/>
            </a:xfrm>
            <a:prstGeom prst="rect">
              <a:avLst/>
            </a:prstGeom>
          </p:spPr>
          <p:txBody>
            <a:bodyPr wrap="none">
              <a:spAutoFit/>
            </a:bodyPr>
            <a:lstStyle/>
            <a:p>
              <a:pPr>
                <a:lnSpc>
                  <a:spcPts val="3000"/>
                </a:lnSpc>
                <a:buClr>
                  <a:srgbClr val="FFC000"/>
                </a:buClr>
              </a:pPr>
              <a:r>
                <a:rPr lang="en-US" altLang="zh-CN" sz="2400" b="1" dirty="0">
                  <a:solidFill>
                    <a:schemeClr val="bg1"/>
                  </a:solidFill>
                  <a:latin typeface="微软雅黑" pitchFamily="34" charset="-122"/>
                  <a:ea typeface="微软雅黑" pitchFamily="34" charset="-122"/>
                </a:rPr>
                <a:t>2</a:t>
              </a:r>
              <a:r>
                <a:rPr lang="zh-CN" altLang="en-US" sz="2400" b="1" dirty="0" smtClean="0">
                  <a:solidFill>
                    <a:schemeClr val="bg1"/>
                  </a:solidFill>
                  <a:latin typeface="微软雅黑" pitchFamily="34" charset="-122"/>
                  <a:ea typeface="微软雅黑" pitchFamily="34" charset="-122"/>
                </a:rPr>
                <a:t>、数据投影检查</a:t>
              </a:r>
              <a:endParaRPr lang="zh-CN" altLang="en-US" sz="2400" b="1" dirty="0" smtClean="0">
                <a:solidFill>
                  <a:schemeClr val="tx1">
                    <a:lumMod val="65000"/>
                    <a:lumOff val="35000"/>
                  </a:schemeClr>
                </a:solidFill>
                <a:latin typeface="微软雅黑" pitchFamily="34" charset="-122"/>
                <a:ea typeface="微软雅黑" pitchFamily="34" charset="-122"/>
              </a:endParaRPr>
            </a:p>
          </p:txBody>
        </p:sp>
      </p:grpSp>
      <p:sp>
        <p:nvSpPr>
          <p:cNvPr id="39" name="标题 1"/>
          <p:cNvSpPr txBox="1">
            <a:spLocks/>
          </p:cNvSpPr>
          <p:nvPr/>
        </p:nvSpPr>
        <p:spPr>
          <a:xfrm>
            <a:off x="71438" y="-27383"/>
            <a:ext cx="9072562" cy="884634"/>
          </a:xfrm>
          <a:prstGeom prst="rect">
            <a:avLst/>
          </a:prstGeom>
        </p:spPr>
        <p:txBody>
          <a:bodyPr vert="horz" lIns="91440" tIns="45720" rIns="91440" bIns="45720" rtlCol="0" anchor="b">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pPr fontAlgn="auto">
              <a:spcAft>
                <a:spcPts val="0"/>
              </a:spcAft>
            </a:pPr>
            <a:r>
              <a:rPr lang="zh-CN" altLang="en-US" sz="4400" b="1" spc="50" dirty="0" smtClean="0">
                <a:ln w="11430"/>
                <a:solidFill>
                  <a:srgbClr val="7030A0"/>
                </a:solidFill>
                <a:effectLst>
                  <a:outerShdw blurRad="76200" dist="50800" dir="5400000" algn="tl" rotWithShape="0">
                    <a:srgbClr val="000000">
                      <a:alpha val="65000"/>
                    </a:srgbClr>
                  </a:outerShdw>
                </a:effectLst>
                <a:latin typeface="微软雅黑" pitchFamily="34" charset="-122"/>
                <a:ea typeface="微软雅黑" pitchFamily="34" charset="-122"/>
              </a:rPr>
              <a:t>五、基本统计软件功能</a:t>
            </a:r>
            <a:r>
              <a:rPr lang="en-US" altLang="zh-CN" sz="4400" b="1" spc="50" dirty="0" smtClean="0">
                <a:ln w="11430"/>
                <a:solidFill>
                  <a:srgbClr val="7030A0"/>
                </a:solidFill>
                <a:effectLst>
                  <a:outerShdw blurRad="76200" dist="50800" dir="5400000" algn="tl" rotWithShape="0">
                    <a:srgbClr val="000000">
                      <a:alpha val="65000"/>
                    </a:srgbClr>
                  </a:outerShdw>
                </a:effectLst>
                <a:latin typeface="微软雅黑" pitchFamily="34" charset="-122"/>
                <a:ea typeface="微软雅黑" pitchFamily="34" charset="-122"/>
              </a:rPr>
              <a:t>—</a:t>
            </a:r>
            <a:r>
              <a:rPr lang="zh-CN" altLang="en-US" sz="3600" b="1" spc="50" dirty="0" smtClean="0">
                <a:ln w="11430"/>
                <a:solidFill>
                  <a:srgbClr val="7030A0"/>
                </a:solidFill>
                <a:effectLst>
                  <a:outerShdw blurRad="76200" dist="50800" dir="5400000" algn="tl" rotWithShape="0">
                    <a:srgbClr val="000000">
                      <a:alpha val="65000"/>
                    </a:srgbClr>
                  </a:outerShdw>
                </a:effectLst>
                <a:latin typeface="微软雅黑" pitchFamily="34" charset="-122"/>
                <a:ea typeface="微软雅黑" pitchFamily="34" charset="-122"/>
              </a:rPr>
              <a:t>系统设置</a:t>
            </a:r>
            <a:endParaRPr lang="zh-CN" altLang="en-US" sz="3600" b="1" spc="50" dirty="0">
              <a:ln w="11430"/>
              <a:solidFill>
                <a:srgbClr val="7030A0"/>
              </a:solidFill>
              <a:effectLst>
                <a:outerShdw blurRad="76200" dist="50800" dir="5400000" algn="tl" rotWithShape="0">
                  <a:srgbClr val="000000">
                    <a:alpha val="65000"/>
                  </a:srgbClr>
                </a:outerShdw>
              </a:effectLst>
              <a:latin typeface="微软雅黑" pitchFamily="34" charset="-122"/>
              <a:ea typeface="微软雅黑" pitchFamily="34" charset="-122"/>
            </a:endParaRPr>
          </a:p>
        </p:txBody>
      </p:sp>
      <p:sp>
        <p:nvSpPr>
          <p:cNvPr id="22" name="Rectangle 48"/>
          <p:cNvSpPr/>
          <p:nvPr/>
        </p:nvSpPr>
        <p:spPr bwMode="auto">
          <a:xfrm>
            <a:off x="71438" y="5983553"/>
            <a:ext cx="9001156" cy="874447"/>
          </a:xfrm>
          <a:prstGeom prst="roundRect">
            <a:avLst>
              <a:gd name="adj" fmla="val 4477"/>
            </a:avLst>
          </a:prstGeom>
          <a:gradFill>
            <a:gsLst>
              <a:gs pos="95000">
                <a:srgbClr val="FFFFFF"/>
              </a:gs>
              <a:gs pos="100000">
                <a:srgbClr val="FFDD71"/>
              </a:gs>
            </a:gsLst>
            <a:lin ang="5400000" scaled="0"/>
          </a:gradFill>
          <a:ln w="38100">
            <a:gradFill>
              <a:gsLst>
                <a:gs pos="50000">
                  <a:srgbClr val="BC6200"/>
                </a:gs>
                <a:gs pos="100000">
                  <a:srgbClr val="DA5D00"/>
                </a:gs>
              </a:gsLst>
              <a:lin ang="5400000" scaled="0"/>
            </a:gradFill>
          </a:ln>
          <a:effectLst/>
          <a:scene3d>
            <a:camera prst="orthographicFront"/>
            <a:lightRig rig="flat" dir="t"/>
          </a:scene3d>
          <a:sp3d contourW="19050">
            <a:bevelT w="101600" prst="divot"/>
            <a:bevelB w="0" h="0"/>
            <a:contourClr>
              <a:schemeClr val="bg1"/>
            </a:contourClr>
          </a:sp3d>
        </p:spPr>
        <p:style>
          <a:lnRef idx="1">
            <a:schemeClr val="accent2"/>
          </a:lnRef>
          <a:fillRef idx="3">
            <a:schemeClr val="accent2"/>
          </a:fillRef>
          <a:effectRef idx="2">
            <a:schemeClr val="accent2"/>
          </a:effectRef>
          <a:fontRef idx="minor">
            <a:schemeClr val="lt1"/>
          </a:fontRef>
        </p:style>
        <p:txBody>
          <a:bodyPr anchor="ctr">
            <a:sp3d/>
          </a:bodyPr>
          <a:lstStyle/>
          <a:p>
            <a:pPr defTabSz="685666">
              <a:lnSpc>
                <a:spcPts val="3000"/>
              </a:lnSpc>
              <a:spcBef>
                <a:spcPts val="1000"/>
              </a:spcBef>
              <a:buFont typeface="Wingdings" pitchFamily="2" charset="2"/>
              <a:buChar char="u"/>
            </a:pPr>
            <a:r>
              <a:rPr lang="zh-CN" altLang="en-US" b="1" dirty="0" smtClean="0">
                <a:solidFill>
                  <a:srgbClr val="3C2924"/>
                </a:solidFill>
                <a:latin typeface="微软雅黑" pitchFamily="34" charset="-122"/>
                <a:ea typeface="微软雅黑" pitchFamily="34" charset="-122"/>
              </a:rPr>
              <a:t>数据环境设置完毕，软件会</a:t>
            </a:r>
            <a:r>
              <a:rPr lang="zh-CN" altLang="en-US" b="1" dirty="0" smtClean="0">
                <a:solidFill>
                  <a:srgbClr val="FF0000"/>
                </a:solidFill>
                <a:latin typeface="微软雅黑" pitchFamily="34" charset="-122"/>
                <a:ea typeface="微软雅黑" pitchFamily="34" charset="-122"/>
              </a:rPr>
              <a:t>自动</a:t>
            </a:r>
            <a:r>
              <a:rPr lang="zh-CN" altLang="en-US" b="1" dirty="0" smtClean="0">
                <a:solidFill>
                  <a:srgbClr val="3C2924"/>
                </a:solidFill>
                <a:latin typeface="微软雅黑" pitchFamily="34" charset="-122"/>
                <a:ea typeface="微软雅黑" pitchFamily="34" charset="-122"/>
              </a:rPr>
              <a:t>进入</a:t>
            </a:r>
            <a:r>
              <a:rPr lang="zh-CN" altLang="en-US" b="1" dirty="0" smtClean="0">
                <a:solidFill>
                  <a:srgbClr val="FF0000"/>
                </a:solidFill>
                <a:latin typeface="微软雅黑" pitchFamily="34" charset="-122"/>
                <a:ea typeface="微软雅黑" pitchFamily="34" charset="-122"/>
              </a:rPr>
              <a:t>数据投影检查</a:t>
            </a:r>
            <a:r>
              <a:rPr lang="zh-CN" altLang="en-US" b="1" dirty="0" smtClean="0">
                <a:solidFill>
                  <a:srgbClr val="3C2924"/>
                </a:solidFill>
                <a:latin typeface="微软雅黑" pitchFamily="34" charset="-122"/>
                <a:ea typeface="微软雅黑" pitchFamily="34" charset="-122"/>
              </a:rPr>
              <a:t>界面</a:t>
            </a:r>
            <a:endParaRPr lang="en-US" altLang="zh-CN" b="1" dirty="0" smtClean="0">
              <a:solidFill>
                <a:srgbClr val="3C2924"/>
              </a:solidFill>
              <a:latin typeface="微软雅黑" pitchFamily="34" charset="-122"/>
              <a:ea typeface="微软雅黑" pitchFamily="34" charset="-122"/>
            </a:endParaRPr>
          </a:p>
          <a:p>
            <a:pPr defTabSz="685666">
              <a:lnSpc>
                <a:spcPts val="3000"/>
              </a:lnSpc>
              <a:spcBef>
                <a:spcPts val="1000"/>
              </a:spcBef>
              <a:buFont typeface="Wingdings" pitchFamily="2" charset="2"/>
              <a:buChar char="u"/>
            </a:pPr>
            <a:r>
              <a:rPr lang="zh-CN" altLang="en-US" b="1" dirty="0" smtClean="0">
                <a:solidFill>
                  <a:srgbClr val="3C2924"/>
                </a:solidFill>
                <a:latin typeface="微软雅黑" pitchFamily="34" charset="-122"/>
                <a:ea typeface="微软雅黑" pitchFamily="34" charset="-122"/>
              </a:rPr>
              <a:t>根据投影、椭球长短轴等相关参数检查坐标系正确性</a:t>
            </a:r>
            <a:endParaRPr lang="en-US" altLang="en-US" dirty="0" smtClean="0">
              <a:solidFill>
                <a:srgbClr val="3C2924"/>
              </a:solidFill>
              <a:latin typeface="微软雅黑" pitchFamily="34" charset="-122"/>
              <a:ea typeface="微软雅黑" pitchFamily="34" charset="-122"/>
            </a:endParaRPr>
          </a:p>
        </p:txBody>
      </p:sp>
      <p:pic>
        <p:nvPicPr>
          <p:cNvPr id="25" name="图片 24"/>
          <p:cNvPicPr>
            <a:picLocks noChangeAspect="1"/>
          </p:cNvPicPr>
          <p:nvPr/>
        </p:nvPicPr>
        <p:blipFill>
          <a:blip r:embed="rId4"/>
          <a:stretch>
            <a:fillRect/>
          </a:stretch>
        </p:blipFill>
        <p:spPr>
          <a:xfrm>
            <a:off x="1763688" y="1746269"/>
            <a:ext cx="5257800" cy="4038600"/>
          </a:xfrm>
          <a:prstGeom prst="rect">
            <a:avLst/>
          </a:prstGeom>
        </p:spPr>
      </p:pic>
      <p:sp>
        <p:nvSpPr>
          <p:cNvPr id="5" name="灯片编号占位符 4"/>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101</a:t>
            </a:fld>
            <a:endParaRPr lang="zh-CN" altLang="en-US">
              <a:solidFill>
                <a:prstClr val="black">
                  <a:tint val="75000"/>
                </a:prstClr>
              </a:solidFill>
            </a:endParaRPr>
          </a:p>
        </p:txBody>
      </p:sp>
    </p:spTree>
    <p:extLst>
      <p:ext uri="{BB962C8B-B14F-4D97-AF65-F5344CB8AC3E}">
        <p14:creationId xmlns:p14="http://schemas.microsoft.com/office/powerpoint/2010/main" xmlns="" val="3986642885"/>
      </p:ext>
    </p:extLst>
  </p:cSld>
  <p:clrMapOvr>
    <a:masterClrMapping/>
  </p:clrMapOvr>
  <p:transition>
    <p:fade/>
  </p:transition>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24"/>
          <p:cNvGrpSpPr>
            <a:grpSpLocks/>
          </p:cNvGrpSpPr>
          <p:nvPr/>
        </p:nvGrpSpPr>
        <p:grpSpPr bwMode="auto">
          <a:xfrm>
            <a:off x="0" y="-71437"/>
            <a:ext cx="9144000" cy="1309688"/>
            <a:chOff x="0" y="-71462"/>
            <a:chExt cx="9144000" cy="1309218"/>
          </a:xfrm>
        </p:grpSpPr>
        <p:grpSp>
          <p:nvGrpSpPr>
            <p:cNvPr id="3" name="组合 21"/>
            <p:cNvGrpSpPr>
              <a:grpSpLocks/>
            </p:cNvGrpSpPr>
            <p:nvPr/>
          </p:nvGrpSpPr>
          <p:grpSpPr bwMode="auto">
            <a:xfrm>
              <a:off x="0" y="857232"/>
              <a:ext cx="9144000" cy="173037"/>
              <a:chOff x="0" y="827071"/>
              <a:chExt cx="9144000" cy="173037"/>
            </a:xfrm>
          </p:grpSpPr>
          <p:sp>
            <p:nvSpPr>
              <p:cNvPr id="21" name="矩形 20"/>
              <p:cNvSpPr/>
              <p:nvPr/>
            </p:nvSpPr>
            <p:spPr>
              <a:xfrm>
                <a:off x="0" y="920664"/>
                <a:ext cx="9144000" cy="45719"/>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3"/>
              </a:lnRef>
              <a:fillRef idx="2">
                <a:schemeClr val="accent3"/>
              </a:fillRef>
              <a:effectRef idx="1">
                <a:schemeClr val="accent3"/>
              </a:effectRef>
              <a:fontRef idx="minor">
                <a:schemeClr val="dk1"/>
              </a:fontRef>
            </p:style>
            <p:txBody>
              <a:bodyPr anchor="ctr"/>
              <a:lstStyle/>
              <a:p>
                <a:pPr algn="ctr" fontAlgn="auto">
                  <a:spcBef>
                    <a:spcPts val="0"/>
                  </a:spcBef>
                  <a:spcAft>
                    <a:spcPts val="0"/>
                  </a:spcAft>
                  <a:defRPr/>
                </a:pPr>
                <a:endParaRPr lang="zh-CN" altLang="en-US" kern="0">
                  <a:solidFill>
                    <a:sysClr val="window" lastClr="FFFFFF"/>
                  </a:solidFill>
                  <a:latin typeface="Constantia"/>
                  <a:ea typeface="微软雅黑"/>
                </a:endParaRPr>
              </a:p>
            </p:txBody>
          </p:sp>
          <p:grpSp>
            <p:nvGrpSpPr>
              <p:cNvPr id="4" name="组合 12"/>
              <p:cNvGrpSpPr>
                <a:grpSpLocks/>
              </p:cNvGrpSpPr>
              <p:nvPr/>
            </p:nvGrpSpPr>
            <p:grpSpPr bwMode="auto">
              <a:xfrm>
                <a:off x="8715404" y="827071"/>
                <a:ext cx="287337" cy="173037"/>
                <a:chOff x="8461697" y="933460"/>
                <a:chExt cx="358775" cy="244475"/>
              </a:xfrm>
            </p:grpSpPr>
            <p:sp>
              <p:nvSpPr>
                <p:cNvPr id="23" name="燕尾形 22"/>
                <p:cNvSpPr/>
                <p:nvPr/>
              </p:nvSpPr>
              <p:spPr>
                <a:xfrm>
                  <a:off x="8461661" y="932981"/>
                  <a:ext cx="180380" cy="244389"/>
                </a:xfrm>
                <a:prstGeom prst="chevron">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fontAlgn="auto">
                    <a:spcBef>
                      <a:spcPts val="0"/>
                    </a:spcBef>
                    <a:spcAft>
                      <a:spcPts val="0"/>
                    </a:spcAft>
                    <a:defRPr/>
                  </a:pPr>
                  <a:endParaRPr lang="zh-CN" altLang="en-US">
                    <a:solidFill>
                      <a:schemeClr val="tx1"/>
                    </a:solidFill>
                  </a:endParaRPr>
                </a:p>
              </p:txBody>
            </p:sp>
            <p:sp>
              <p:nvSpPr>
                <p:cNvPr id="24" name="燕尾形 23"/>
                <p:cNvSpPr/>
                <p:nvPr/>
              </p:nvSpPr>
              <p:spPr>
                <a:xfrm>
                  <a:off x="8642040" y="932981"/>
                  <a:ext cx="178397" cy="244389"/>
                </a:xfrm>
                <a:prstGeom prst="chevron">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fontAlgn="auto">
                    <a:spcBef>
                      <a:spcPts val="0"/>
                    </a:spcBef>
                    <a:spcAft>
                      <a:spcPts val="0"/>
                    </a:spcAft>
                    <a:defRPr/>
                  </a:pPr>
                  <a:endParaRPr lang="zh-CN" altLang="en-US">
                    <a:solidFill>
                      <a:schemeClr val="tx1"/>
                    </a:solidFill>
                  </a:endParaRPr>
                </a:p>
              </p:txBody>
            </p:sp>
          </p:grpSp>
        </p:grpSp>
        <p:pic>
          <p:nvPicPr>
            <p:cNvPr id="20" name="图片 19" descr="14-2.png"/>
            <p:cNvPicPr>
              <a:picLocks noChangeAspect="1"/>
            </p:cNvPicPr>
            <p:nvPr/>
          </p:nvPicPr>
          <p:blipFill>
            <a:blip r:embed="rId3" cstate="print">
              <a:lum bright="100000" contrast="12000"/>
              <a:extLst/>
            </a:blip>
            <a:srcRect l="38138" b="39864"/>
            <a:stretch>
              <a:fillRect/>
            </a:stretch>
          </p:blipFill>
          <p:spPr bwMode="auto">
            <a:xfrm>
              <a:off x="5786446" y="-71462"/>
              <a:ext cx="3044754" cy="1309218"/>
            </a:xfrm>
            <a:prstGeom prst="rect">
              <a:avLst/>
            </a:prstGeom>
            <a:noFill/>
            <a:ln>
              <a:noFill/>
            </a:ln>
            <a:effectLst>
              <a:outerShdw blurRad="190500" dist="228600" dir="2700000" algn="ctr">
                <a:srgbClr val="000000">
                  <a:alpha val="30000"/>
                </a:srgbClr>
              </a:outerShdw>
            </a:effectLst>
            <a:scene3d>
              <a:camera prst="perspectiveRelaxed"/>
              <a:lightRig rig="threePt" dir="t"/>
            </a:scene3d>
            <a:extLst/>
          </p:spPr>
        </p:pic>
      </p:grpSp>
      <p:grpSp>
        <p:nvGrpSpPr>
          <p:cNvPr id="12" name="组合 25"/>
          <p:cNvGrpSpPr/>
          <p:nvPr/>
        </p:nvGrpSpPr>
        <p:grpSpPr>
          <a:xfrm>
            <a:off x="-30394" y="1071546"/>
            <a:ext cx="2250874" cy="521760"/>
            <a:chOff x="683954" y="1071546"/>
            <a:chExt cx="2250874" cy="521760"/>
          </a:xfrm>
        </p:grpSpPr>
        <p:sp>
          <p:nvSpPr>
            <p:cNvPr id="13" name="矩形 12"/>
            <p:cNvSpPr/>
            <p:nvPr/>
          </p:nvSpPr>
          <p:spPr>
            <a:xfrm>
              <a:off x="714348" y="1071546"/>
              <a:ext cx="500066" cy="500066"/>
            </a:xfrm>
            <a:prstGeom prst="rect">
              <a:avLst/>
            </a:prstGeom>
            <a:solidFill>
              <a:srgbClr val="C0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2"/>
            </a:lnRef>
            <a:fillRef idx="3">
              <a:schemeClr val="accent2"/>
            </a:fillRef>
            <a:effectRef idx="2">
              <a:schemeClr val="accent2"/>
            </a:effectRef>
            <a:fontRef idx="minor">
              <a:schemeClr val="lt1"/>
            </a:fontRef>
          </p:style>
          <p:txBody>
            <a:bodyPr rtlCol="0" anchor="ctr"/>
            <a:lstStyle/>
            <a:p>
              <a:pPr algn="ctr"/>
              <a:endParaRPr lang="zh-CN" altLang="en-US"/>
            </a:p>
          </p:txBody>
        </p:sp>
        <p:sp>
          <p:nvSpPr>
            <p:cNvPr id="14" name="矩形 13"/>
            <p:cNvSpPr/>
            <p:nvPr/>
          </p:nvSpPr>
          <p:spPr>
            <a:xfrm>
              <a:off x="1214413" y="1071546"/>
              <a:ext cx="1720415" cy="500066"/>
            </a:xfrm>
            <a:prstGeom prst="rect">
              <a:avLst/>
            </a:prstGeom>
            <a:solidFill>
              <a:schemeClr val="bg1">
                <a:lumMod val="8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dk1"/>
            </a:lnRef>
            <a:fillRef idx="3">
              <a:schemeClr val="dk1"/>
            </a:fillRef>
            <a:effectRef idx="2">
              <a:schemeClr val="dk1"/>
            </a:effectRef>
            <a:fontRef idx="minor">
              <a:schemeClr val="lt1"/>
            </a:fontRef>
          </p:style>
          <p:txBody>
            <a:bodyPr rtlCol="0" anchor="ctr"/>
            <a:lstStyle/>
            <a:p>
              <a:pPr algn="ctr"/>
              <a:endParaRPr lang="zh-CN" altLang="en-US"/>
            </a:p>
          </p:txBody>
        </p:sp>
        <p:sp>
          <p:nvSpPr>
            <p:cNvPr id="15" name="矩形 14"/>
            <p:cNvSpPr/>
            <p:nvPr/>
          </p:nvSpPr>
          <p:spPr>
            <a:xfrm>
              <a:off x="683954" y="1116252"/>
              <a:ext cx="2220480" cy="477054"/>
            </a:xfrm>
            <a:prstGeom prst="rect">
              <a:avLst/>
            </a:prstGeom>
          </p:spPr>
          <p:txBody>
            <a:bodyPr wrap="none">
              <a:spAutoFit/>
            </a:bodyPr>
            <a:lstStyle/>
            <a:p>
              <a:pPr>
                <a:lnSpc>
                  <a:spcPts val="3000"/>
                </a:lnSpc>
                <a:buClr>
                  <a:srgbClr val="FFC000"/>
                </a:buClr>
              </a:pPr>
              <a:r>
                <a:rPr lang="en-US" altLang="zh-CN" sz="2400" b="1" dirty="0" smtClean="0">
                  <a:solidFill>
                    <a:schemeClr val="bg1"/>
                  </a:solidFill>
                  <a:latin typeface="微软雅黑" pitchFamily="34" charset="-122"/>
                  <a:ea typeface="微软雅黑" pitchFamily="34" charset="-122"/>
                </a:rPr>
                <a:t>3</a:t>
              </a:r>
              <a:r>
                <a:rPr lang="zh-CN" altLang="en-US" sz="2400" b="1" dirty="0" smtClean="0">
                  <a:solidFill>
                    <a:schemeClr val="bg1"/>
                  </a:solidFill>
                  <a:latin typeface="微软雅黑" pitchFamily="34" charset="-122"/>
                  <a:ea typeface="微软雅黑" pitchFamily="34" charset="-122"/>
                </a:rPr>
                <a:t>、源数据检查</a:t>
              </a:r>
              <a:endParaRPr lang="zh-CN" altLang="en-US" sz="2400" b="1" dirty="0" smtClean="0">
                <a:solidFill>
                  <a:schemeClr val="tx1">
                    <a:lumMod val="65000"/>
                    <a:lumOff val="35000"/>
                  </a:schemeClr>
                </a:solidFill>
                <a:latin typeface="微软雅黑" pitchFamily="34" charset="-122"/>
                <a:ea typeface="微软雅黑" pitchFamily="34" charset="-122"/>
              </a:endParaRPr>
            </a:p>
          </p:txBody>
        </p:sp>
      </p:grpSp>
      <p:sp>
        <p:nvSpPr>
          <p:cNvPr id="39" name="标题 1"/>
          <p:cNvSpPr txBox="1">
            <a:spLocks/>
          </p:cNvSpPr>
          <p:nvPr/>
        </p:nvSpPr>
        <p:spPr>
          <a:xfrm>
            <a:off x="71438" y="-27383"/>
            <a:ext cx="9072562" cy="884634"/>
          </a:xfrm>
          <a:prstGeom prst="rect">
            <a:avLst/>
          </a:prstGeom>
        </p:spPr>
        <p:txBody>
          <a:bodyPr vert="horz" lIns="91440" tIns="45720" rIns="91440" bIns="45720" rtlCol="0" anchor="b">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pPr fontAlgn="auto">
              <a:spcAft>
                <a:spcPts val="0"/>
              </a:spcAft>
            </a:pPr>
            <a:r>
              <a:rPr lang="zh-CN" altLang="en-US" sz="4400" b="1" spc="50" dirty="0" smtClean="0">
                <a:ln w="11430"/>
                <a:solidFill>
                  <a:srgbClr val="7030A0"/>
                </a:solidFill>
                <a:effectLst>
                  <a:outerShdw blurRad="76200" dist="50800" dir="5400000" algn="tl" rotWithShape="0">
                    <a:srgbClr val="000000">
                      <a:alpha val="65000"/>
                    </a:srgbClr>
                  </a:outerShdw>
                </a:effectLst>
                <a:latin typeface="微软雅黑" pitchFamily="34" charset="-122"/>
                <a:ea typeface="微软雅黑" pitchFamily="34" charset="-122"/>
              </a:rPr>
              <a:t>五、基本统计软件功能</a:t>
            </a:r>
            <a:r>
              <a:rPr lang="en-US" altLang="zh-CN" sz="4400" b="1" spc="50" dirty="0" smtClean="0">
                <a:ln w="11430"/>
                <a:solidFill>
                  <a:srgbClr val="7030A0"/>
                </a:solidFill>
                <a:effectLst>
                  <a:outerShdw blurRad="76200" dist="50800" dir="5400000" algn="tl" rotWithShape="0">
                    <a:srgbClr val="000000">
                      <a:alpha val="65000"/>
                    </a:srgbClr>
                  </a:outerShdw>
                </a:effectLst>
                <a:latin typeface="微软雅黑" pitchFamily="34" charset="-122"/>
                <a:ea typeface="微软雅黑" pitchFamily="34" charset="-122"/>
              </a:rPr>
              <a:t>—</a:t>
            </a:r>
            <a:r>
              <a:rPr lang="zh-CN" altLang="en-US" sz="3600" b="1" spc="50" dirty="0" smtClean="0">
                <a:ln w="11430"/>
                <a:solidFill>
                  <a:srgbClr val="7030A0"/>
                </a:solidFill>
                <a:effectLst>
                  <a:outerShdw blurRad="76200" dist="50800" dir="5400000" algn="tl" rotWithShape="0">
                    <a:srgbClr val="000000">
                      <a:alpha val="65000"/>
                    </a:srgbClr>
                  </a:outerShdw>
                </a:effectLst>
                <a:latin typeface="微软雅黑" pitchFamily="34" charset="-122"/>
                <a:ea typeface="微软雅黑" pitchFamily="34" charset="-122"/>
              </a:rPr>
              <a:t>系统设置</a:t>
            </a:r>
            <a:endParaRPr lang="zh-CN" altLang="en-US" sz="3600" b="1" spc="50" dirty="0">
              <a:ln w="11430"/>
              <a:solidFill>
                <a:srgbClr val="7030A0"/>
              </a:solidFill>
              <a:effectLst>
                <a:outerShdw blurRad="76200" dist="50800" dir="5400000" algn="tl" rotWithShape="0">
                  <a:srgbClr val="000000">
                    <a:alpha val="65000"/>
                  </a:srgbClr>
                </a:outerShdw>
              </a:effectLst>
              <a:latin typeface="微软雅黑" pitchFamily="34" charset="-122"/>
              <a:ea typeface="微软雅黑" pitchFamily="34" charset="-122"/>
            </a:endParaRPr>
          </a:p>
        </p:txBody>
      </p:sp>
      <p:sp>
        <p:nvSpPr>
          <p:cNvPr id="16" name="Rectangle 48"/>
          <p:cNvSpPr/>
          <p:nvPr/>
        </p:nvSpPr>
        <p:spPr bwMode="auto">
          <a:xfrm>
            <a:off x="144046" y="6381328"/>
            <a:ext cx="8858667" cy="476672"/>
          </a:xfrm>
          <a:prstGeom prst="roundRect">
            <a:avLst>
              <a:gd name="adj" fmla="val 4477"/>
            </a:avLst>
          </a:prstGeom>
          <a:gradFill>
            <a:gsLst>
              <a:gs pos="95000">
                <a:srgbClr val="FFFFFF"/>
              </a:gs>
              <a:gs pos="100000">
                <a:srgbClr val="FFDD71"/>
              </a:gs>
            </a:gsLst>
            <a:lin ang="5400000" scaled="0"/>
          </a:gradFill>
          <a:ln w="38100">
            <a:gradFill>
              <a:gsLst>
                <a:gs pos="50000">
                  <a:srgbClr val="BC6200"/>
                </a:gs>
                <a:gs pos="100000">
                  <a:srgbClr val="DA5D00"/>
                </a:gs>
              </a:gsLst>
              <a:lin ang="5400000" scaled="0"/>
            </a:gradFill>
          </a:ln>
          <a:effectLst/>
          <a:scene3d>
            <a:camera prst="orthographicFront"/>
            <a:lightRig rig="flat" dir="t"/>
          </a:scene3d>
          <a:sp3d contourW="19050">
            <a:bevelT w="101600" prst="divot"/>
            <a:bevelB w="0" h="0"/>
            <a:contourClr>
              <a:schemeClr val="bg1"/>
            </a:contourClr>
          </a:sp3d>
        </p:spPr>
        <p:style>
          <a:lnRef idx="1">
            <a:schemeClr val="accent2"/>
          </a:lnRef>
          <a:fillRef idx="3">
            <a:schemeClr val="accent2"/>
          </a:fillRef>
          <a:effectRef idx="2">
            <a:schemeClr val="accent2"/>
          </a:effectRef>
          <a:fontRef idx="minor">
            <a:schemeClr val="lt1"/>
          </a:fontRef>
        </p:style>
        <p:txBody>
          <a:bodyPr anchor="ctr">
            <a:sp3d/>
          </a:bodyPr>
          <a:lstStyle/>
          <a:p>
            <a:pPr defTabSz="685666">
              <a:lnSpc>
                <a:spcPts val="3000"/>
              </a:lnSpc>
              <a:spcBef>
                <a:spcPts val="1000"/>
              </a:spcBef>
              <a:buFont typeface="Wingdings" pitchFamily="2" charset="2"/>
              <a:buChar char="u"/>
            </a:pPr>
            <a:r>
              <a:rPr lang="zh-CN" altLang="en-US" b="1" dirty="0" smtClean="0">
                <a:solidFill>
                  <a:srgbClr val="3C2924"/>
                </a:solidFill>
                <a:latin typeface="微软雅黑" pitchFamily="34" charset="-122"/>
                <a:ea typeface="微软雅黑" pitchFamily="34" charset="-122"/>
              </a:rPr>
              <a:t>查看原始数据，用于查看是否有数据缺失情况</a:t>
            </a:r>
            <a:endParaRPr lang="en-US" altLang="zh-CN" b="1" dirty="0" smtClean="0">
              <a:solidFill>
                <a:srgbClr val="3C2924"/>
              </a:solidFill>
              <a:latin typeface="微软雅黑" pitchFamily="34" charset="-122"/>
              <a:ea typeface="微软雅黑" pitchFamily="34" charset="-122"/>
            </a:endParaRPr>
          </a:p>
        </p:txBody>
      </p:sp>
      <p:pic>
        <p:nvPicPr>
          <p:cNvPr id="17" name="图片 16"/>
          <p:cNvPicPr>
            <a:picLocks noChangeAspect="1"/>
          </p:cNvPicPr>
          <p:nvPr/>
        </p:nvPicPr>
        <p:blipFill>
          <a:blip r:embed="rId4"/>
          <a:stretch>
            <a:fillRect/>
          </a:stretch>
        </p:blipFill>
        <p:spPr>
          <a:xfrm>
            <a:off x="906065" y="1646206"/>
            <a:ext cx="7403307" cy="4680081"/>
          </a:xfrm>
          <a:prstGeom prst="rect">
            <a:avLst/>
          </a:prstGeom>
        </p:spPr>
      </p:pic>
      <p:sp>
        <p:nvSpPr>
          <p:cNvPr id="5" name="灯片编号占位符 4"/>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102</a:t>
            </a:fld>
            <a:endParaRPr lang="zh-CN" altLang="en-US">
              <a:solidFill>
                <a:prstClr val="black">
                  <a:tint val="75000"/>
                </a:prstClr>
              </a:solidFill>
            </a:endParaRPr>
          </a:p>
        </p:txBody>
      </p:sp>
    </p:spTree>
    <p:extLst>
      <p:ext uri="{BB962C8B-B14F-4D97-AF65-F5344CB8AC3E}">
        <p14:creationId xmlns:p14="http://schemas.microsoft.com/office/powerpoint/2010/main" xmlns="" val="3667316979"/>
      </p:ext>
    </p:extLst>
  </p:cSld>
  <p:clrMapOvr>
    <a:masterClrMapping/>
  </p:clrMapOvr>
  <p:transition>
    <p:fade/>
  </p:transition>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24"/>
          <p:cNvGrpSpPr>
            <a:grpSpLocks/>
          </p:cNvGrpSpPr>
          <p:nvPr/>
        </p:nvGrpSpPr>
        <p:grpSpPr bwMode="auto">
          <a:xfrm>
            <a:off x="0" y="-71437"/>
            <a:ext cx="9144000" cy="1309688"/>
            <a:chOff x="0" y="-71462"/>
            <a:chExt cx="9144000" cy="1309218"/>
          </a:xfrm>
        </p:grpSpPr>
        <p:grpSp>
          <p:nvGrpSpPr>
            <p:cNvPr id="3" name="组合 21"/>
            <p:cNvGrpSpPr>
              <a:grpSpLocks/>
            </p:cNvGrpSpPr>
            <p:nvPr/>
          </p:nvGrpSpPr>
          <p:grpSpPr bwMode="auto">
            <a:xfrm>
              <a:off x="0" y="857232"/>
              <a:ext cx="9144000" cy="173037"/>
              <a:chOff x="0" y="827071"/>
              <a:chExt cx="9144000" cy="173037"/>
            </a:xfrm>
          </p:grpSpPr>
          <p:sp>
            <p:nvSpPr>
              <p:cNvPr id="21" name="矩形 20"/>
              <p:cNvSpPr/>
              <p:nvPr/>
            </p:nvSpPr>
            <p:spPr>
              <a:xfrm>
                <a:off x="0" y="920664"/>
                <a:ext cx="9144000" cy="45719"/>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3"/>
              </a:lnRef>
              <a:fillRef idx="2">
                <a:schemeClr val="accent3"/>
              </a:fillRef>
              <a:effectRef idx="1">
                <a:schemeClr val="accent3"/>
              </a:effectRef>
              <a:fontRef idx="minor">
                <a:schemeClr val="dk1"/>
              </a:fontRef>
            </p:style>
            <p:txBody>
              <a:bodyPr anchor="ctr"/>
              <a:lstStyle/>
              <a:p>
                <a:pPr algn="ctr" fontAlgn="auto">
                  <a:spcBef>
                    <a:spcPts val="0"/>
                  </a:spcBef>
                  <a:spcAft>
                    <a:spcPts val="0"/>
                  </a:spcAft>
                  <a:defRPr/>
                </a:pPr>
                <a:endParaRPr lang="zh-CN" altLang="en-US" kern="0">
                  <a:solidFill>
                    <a:sysClr val="window" lastClr="FFFFFF"/>
                  </a:solidFill>
                  <a:latin typeface="Constantia"/>
                  <a:ea typeface="微软雅黑"/>
                </a:endParaRPr>
              </a:p>
            </p:txBody>
          </p:sp>
          <p:grpSp>
            <p:nvGrpSpPr>
              <p:cNvPr id="4" name="组合 12"/>
              <p:cNvGrpSpPr>
                <a:grpSpLocks/>
              </p:cNvGrpSpPr>
              <p:nvPr/>
            </p:nvGrpSpPr>
            <p:grpSpPr bwMode="auto">
              <a:xfrm>
                <a:off x="8715404" y="827071"/>
                <a:ext cx="287337" cy="173037"/>
                <a:chOff x="8461697" y="933460"/>
                <a:chExt cx="358775" cy="244475"/>
              </a:xfrm>
            </p:grpSpPr>
            <p:sp>
              <p:nvSpPr>
                <p:cNvPr id="23" name="燕尾形 22"/>
                <p:cNvSpPr/>
                <p:nvPr/>
              </p:nvSpPr>
              <p:spPr>
                <a:xfrm>
                  <a:off x="8461661" y="932981"/>
                  <a:ext cx="180380" cy="244389"/>
                </a:xfrm>
                <a:prstGeom prst="chevron">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fontAlgn="auto">
                    <a:spcBef>
                      <a:spcPts val="0"/>
                    </a:spcBef>
                    <a:spcAft>
                      <a:spcPts val="0"/>
                    </a:spcAft>
                    <a:defRPr/>
                  </a:pPr>
                  <a:endParaRPr lang="zh-CN" altLang="en-US">
                    <a:solidFill>
                      <a:schemeClr val="tx1"/>
                    </a:solidFill>
                  </a:endParaRPr>
                </a:p>
              </p:txBody>
            </p:sp>
            <p:sp>
              <p:nvSpPr>
                <p:cNvPr id="24" name="燕尾形 23"/>
                <p:cNvSpPr/>
                <p:nvPr/>
              </p:nvSpPr>
              <p:spPr>
                <a:xfrm>
                  <a:off x="8642040" y="932981"/>
                  <a:ext cx="178397" cy="244389"/>
                </a:xfrm>
                <a:prstGeom prst="chevron">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fontAlgn="auto">
                    <a:spcBef>
                      <a:spcPts val="0"/>
                    </a:spcBef>
                    <a:spcAft>
                      <a:spcPts val="0"/>
                    </a:spcAft>
                    <a:defRPr/>
                  </a:pPr>
                  <a:endParaRPr lang="zh-CN" altLang="en-US">
                    <a:solidFill>
                      <a:schemeClr val="tx1"/>
                    </a:solidFill>
                  </a:endParaRPr>
                </a:p>
              </p:txBody>
            </p:sp>
          </p:grpSp>
        </p:grpSp>
        <p:pic>
          <p:nvPicPr>
            <p:cNvPr id="20" name="图片 19" descr="14-2.png"/>
            <p:cNvPicPr>
              <a:picLocks noChangeAspect="1"/>
            </p:cNvPicPr>
            <p:nvPr/>
          </p:nvPicPr>
          <p:blipFill>
            <a:blip r:embed="rId3" cstate="print">
              <a:lum bright="100000" contrast="12000"/>
              <a:extLst/>
            </a:blip>
            <a:srcRect l="38138" b="39864"/>
            <a:stretch>
              <a:fillRect/>
            </a:stretch>
          </p:blipFill>
          <p:spPr bwMode="auto">
            <a:xfrm>
              <a:off x="5786446" y="-71462"/>
              <a:ext cx="3044754" cy="1309218"/>
            </a:xfrm>
            <a:prstGeom prst="rect">
              <a:avLst/>
            </a:prstGeom>
            <a:noFill/>
            <a:ln>
              <a:noFill/>
            </a:ln>
            <a:effectLst>
              <a:outerShdw blurRad="190500" dist="228600" dir="2700000" algn="ctr">
                <a:srgbClr val="000000">
                  <a:alpha val="30000"/>
                </a:srgbClr>
              </a:outerShdw>
            </a:effectLst>
            <a:scene3d>
              <a:camera prst="perspectiveRelaxed"/>
              <a:lightRig rig="threePt" dir="t"/>
            </a:scene3d>
            <a:extLst/>
          </p:spPr>
        </p:pic>
      </p:grpSp>
      <p:grpSp>
        <p:nvGrpSpPr>
          <p:cNvPr id="12" name="组合 25"/>
          <p:cNvGrpSpPr/>
          <p:nvPr/>
        </p:nvGrpSpPr>
        <p:grpSpPr>
          <a:xfrm>
            <a:off x="-30394" y="1071546"/>
            <a:ext cx="1912704" cy="521760"/>
            <a:chOff x="683954" y="1071546"/>
            <a:chExt cx="1912704" cy="521760"/>
          </a:xfrm>
        </p:grpSpPr>
        <p:sp>
          <p:nvSpPr>
            <p:cNvPr id="13" name="矩形 12"/>
            <p:cNvSpPr/>
            <p:nvPr/>
          </p:nvSpPr>
          <p:spPr>
            <a:xfrm>
              <a:off x="714348" y="1071546"/>
              <a:ext cx="500066" cy="500066"/>
            </a:xfrm>
            <a:prstGeom prst="rect">
              <a:avLst/>
            </a:prstGeom>
            <a:solidFill>
              <a:srgbClr val="C0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2"/>
            </a:lnRef>
            <a:fillRef idx="3">
              <a:schemeClr val="accent2"/>
            </a:fillRef>
            <a:effectRef idx="2">
              <a:schemeClr val="accent2"/>
            </a:effectRef>
            <a:fontRef idx="minor">
              <a:schemeClr val="lt1"/>
            </a:fontRef>
          </p:style>
          <p:txBody>
            <a:bodyPr rtlCol="0" anchor="ctr"/>
            <a:lstStyle/>
            <a:p>
              <a:pPr algn="ctr"/>
              <a:endParaRPr lang="zh-CN" altLang="en-US"/>
            </a:p>
          </p:txBody>
        </p:sp>
        <p:sp>
          <p:nvSpPr>
            <p:cNvPr id="14" name="矩形 13"/>
            <p:cNvSpPr/>
            <p:nvPr/>
          </p:nvSpPr>
          <p:spPr>
            <a:xfrm>
              <a:off x="1214414" y="1071546"/>
              <a:ext cx="1382244" cy="500066"/>
            </a:xfrm>
            <a:prstGeom prst="rect">
              <a:avLst/>
            </a:prstGeom>
            <a:solidFill>
              <a:schemeClr val="bg1">
                <a:lumMod val="8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dk1"/>
            </a:lnRef>
            <a:fillRef idx="3">
              <a:schemeClr val="dk1"/>
            </a:fillRef>
            <a:effectRef idx="2">
              <a:schemeClr val="dk1"/>
            </a:effectRef>
            <a:fontRef idx="minor">
              <a:schemeClr val="lt1"/>
            </a:fontRef>
          </p:style>
          <p:txBody>
            <a:bodyPr rtlCol="0" anchor="ctr"/>
            <a:lstStyle/>
            <a:p>
              <a:pPr algn="ctr"/>
              <a:endParaRPr lang="zh-CN" altLang="en-US"/>
            </a:p>
          </p:txBody>
        </p:sp>
        <p:sp>
          <p:nvSpPr>
            <p:cNvPr id="15" name="矩形 14"/>
            <p:cNvSpPr/>
            <p:nvPr/>
          </p:nvSpPr>
          <p:spPr>
            <a:xfrm>
              <a:off x="683954" y="1116252"/>
              <a:ext cx="1912703" cy="477054"/>
            </a:xfrm>
            <a:prstGeom prst="rect">
              <a:avLst/>
            </a:prstGeom>
          </p:spPr>
          <p:txBody>
            <a:bodyPr wrap="none">
              <a:spAutoFit/>
            </a:bodyPr>
            <a:lstStyle/>
            <a:p>
              <a:pPr>
                <a:lnSpc>
                  <a:spcPts val="3000"/>
                </a:lnSpc>
                <a:buClr>
                  <a:srgbClr val="FFC000"/>
                </a:buClr>
              </a:pPr>
              <a:r>
                <a:rPr lang="en-US" altLang="zh-CN" sz="2400" b="1" dirty="0">
                  <a:solidFill>
                    <a:schemeClr val="bg1"/>
                  </a:solidFill>
                  <a:latin typeface="微软雅黑" pitchFamily="34" charset="-122"/>
                  <a:ea typeface="微软雅黑" pitchFamily="34" charset="-122"/>
                </a:rPr>
                <a:t>4</a:t>
              </a:r>
              <a:r>
                <a:rPr lang="zh-CN" altLang="en-US" sz="2400" b="1" dirty="0" smtClean="0">
                  <a:solidFill>
                    <a:schemeClr val="bg1"/>
                  </a:solidFill>
                  <a:latin typeface="微软雅黑" pitchFamily="34" charset="-122"/>
                  <a:ea typeface="微软雅黑" pitchFamily="34" charset="-122"/>
                </a:rPr>
                <a:t>、日志管理</a:t>
              </a:r>
              <a:endParaRPr lang="zh-CN" altLang="en-US" sz="2400" b="1" dirty="0" smtClean="0">
                <a:solidFill>
                  <a:schemeClr val="tx1">
                    <a:lumMod val="65000"/>
                    <a:lumOff val="35000"/>
                  </a:schemeClr>
                </a:solidFill>
                <a:latin typeface="微软雅黑" pitchFamily="34" charset="-122"/>
                <a:ea typeface="微软雅黑" pitchFamily="34" charset="-122"/>
              </a:endParaRPr>
            </a:p>
          </p:txBody>
        </p:sp>
      </p:grpSp>
      <p:sp>
        <p:nvSpPr>
          <p:cNvPr id="39" name="标题 1"/>
          <p:cNvSpPr txBox="1">
            <a:spLocks/>
          </p:cNvSpPr>
          <p:nvPr/>
        </p:nvSpPr>
        <p:spPr>
          <a:xfrm>
            <a:off x="71438" y="-27383"/>
            <a:ext cx="9072562" cy="884634"/>
          </a:xfrm>
          <a:prstGeom prst="rect">
            <a:avLst/>
          </a:prstGeom>
        </p:spPr>
        <p:txBody>
          <a:bodyPr vert="horz" lIns="91440" tIns="45720" rIns="91440" bIns="45720" rtlCol="0" anchor="b">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pPr fontAlgn="auto">
              <a:spcAft>
                <a:spcPts val="0"/>
              </a:spcAft>
            </a:pPr>
            <a:r>
              <a:rPr lang="zh-CN" altLang="en-US" sz="4400" b="1" spc="50" dirty="0" smtClean="0">
                <a:ln w="11430"/>
                <a:solidFill>
                  <a:srgbClr val="7030A0"/>
                </a:solidFill>
                <a:effectLst>
                  <a:outerShdw blurRad="76200" dist="50800" dir="5400000" algn="tl" rotWithShape="0">
                    <a:srgbClr val="000000">
                      <a:alpha val="65000"/>
                    </a:srgbClr>
                  </a:outerShdw>
                </a:effectLst>
                <a:latin typeface="微软雅黑" pitchFamily="34" charset="-122"/>
                <a:ea typeface="微软雅黑" pitchFamily="34" charset="-122"/>
              </a:rPr>
              <a:t>五、基本统计软件功能</a:t>
            </a:r>
            <a:r>
              <a:rPr lang="en-US" altLang="zh-CN" sz="4400" b="1" spc="50" dirty="0" smtClean="0">
                <a:ln w="11430"/>
                <a:solidFill>
                  <a:srgbClr val="7030A0"/>
                </a:solidFill>
                <a:effectLst>
                  <a:outerShdw blurRad="76200" dist="50800" dir="5400000" algn="tl" rotWithShape="0">
                    <a:srgbClr val="000000">
                      <a:alpha val="65000"/>
                    </a:srgbClr>
                  </a:outerShdw>
                </a:effectLst>
                <a:latin typeface="微软雅黑" pitchFamily="34" charset="-122"/>
                <a:ea typeface="微软雅黑" pitchFamily="34" charset="-122"/>
              </a:rPr>
              <a:t>—</a:t>
            </a:r>
            <a:r>
              <a:rPr lang="zh-CN" altLang="en-US" sz="3600" b="1" spc="50" dirty="0" smtClean="0">
                <a:ln w="11430"/>
                <a:solidFill>
                  <a:srgbClr val="7030A0"/>
                </a:solidFill>
                <a:effectLst>
                  <a:outerShdw blurRad="76200" dist="50800" dir="5400000" algn="tl" rotWithShape="0">
                    <a:srgbClr val="000000">
                      <a:alpha val="65000"/>
                    </a:srgbClr>
                  </a:outerShdw>
                </a:effectLst>
                <a:latin typeface="微软雅黑" pitchFamily="34" charset="-122"/>
                <a:ea typeface="微软雅黑" pitchFamily="34" charset="-122"/>
              </a:rPr>
              <a:t>系统设置</a:t>
            </a:r>
            <a:endParaRPr lang="zh-CN" altLang="en-US" sz="3600" b="1" spc="50" dirty="0">
              <a:ln w="11430"/>
              <a:solidFill>
                <a:srgbClr val="7030A0"/>
              </a:solidFill>
              <a:effectLst>
                <a:outerShdw blurRad="76200" dist="50800" dir="5400000" algn="tl" rotWithShape="0">
                  <a:srgbClr val="000000">
                    <a:alpha val="65000"/>
                  </a:srgbClr>
                </a:outerShdw>
              </a:effectLst>
              <a:latin typeface="微软雅黑" pitchFamily="34" charset="-122"/>
              <a:ea typeface="微软雅黑" pitchFamily="34" charset="-122"/>
            </a:endParaRPr>
          </a:p>
        </p:txBody>
      </p:sp>
      <p:sp>
        <p:nvSpPr>
          <p:cNvPr id="18" name="Rectangle 48"/>
          <p:cNvSpPr/>
          <p:nvPr/>
        </p:nvSpPr>
        <p:spPr bwMode="auto">
          <a:xfrm>
            <a:off x="71406" y="5949280"/>
            <a:ext cx="9001156" cy="840195"/>
          </a:xfrm>
          <a:prstGeom prst="roundRect">
            <a:avLst>
              <a:gd name="adj" fmla="val 4477"/>
            </a:avLst>
          </a:prstGeom>
          <a:gradFill>
            <a:gsLst>
              <a:gs pos="95000">
                <a:srgbClr val="FFFFFF"/>
              </a:gs>
              <a:gs pos="100000">
                <a:srgbClr val="FFDD71"/>
              </a:gs>
            </a:gsLst>
            <a:lin ang="5400000" scaled="0"/>
          </a:gradFill>
          <a:ln w="38100">
            <a:gradFill>
              <a:gsLst>
                <a:gs pos="50000">
                  <a:srgbClr val="BC6200"/>
                </a:gs>
                <a:gs pos="100000">
                  <a:srgbClr val="DA5D00"/>
                </a:gs>
              </a:gsLst>
              <a:lin ang="5400000" scaled="0"/>
            </a:gradFill>
          </a:ln>
          <a:effectLst/>
          <a:scene3d>
            <a:camera prst="orthographicFront"/>
            <a:lightRig rig="flat" dir="t"/>
          </a:scene3d>
          <a:sp3d contourW="19050">
            <a:bevelT w="101600" prst="divot"/>
            <a:bevelB w="0" h="0"/>
            <a:contourClr>
              <a:schemeClr val="bg1"/>
            </a:contourClr>
          </a:sp3d>
        </p:spPr>
        <p:style>
          <a:lnRef idx="1">
            <a:schemeClr val="accent2"/>
          </a:lnRef>
          <a:fillRef idx="3">
            <a:schemeClr val="accent2"/>
          </a:fillRef>
          <a:effectRef idx="2">
            <a:schemeClr val="accent2"/>
          </a:effectRef>
          <a:fontRef idx="minor">
            <a:schemeClr val="lt1"/>
          </a:fontRef>
        </p:style>
        <p:txBody>
          <a:bodyPr anchor="ctr">
            <a:sp3d/>
          </a:bodyPr>
          <a:lstStyle/>
          <a:p>
            <a:pPr defTabSz="685666">
              <a:lnSpc>
                <a:spcPts val="3000"/>
              </a:lnSpc>
              <a:spcBef>
                <a:spcPts val="1000"/>
              </a:spcBef>
              <a:buFont typeface="Wingdings" pitchFamily="2" charset="2"/>
              <a:buChar char="u"/>
            </a:pPr>
            <a:r>
              <a:rPr lang="zh-CN" altLang="en-US" b="1" dirty="0" smtClean="0">
                <a:solidFill>
                  <a:srgbClr val="3C2924"/>
                </a:solidFill>
                <a:latin typeface="微软雅黑" pitchFamily="34" charset="-122"/>
                <a:ea typeface="微软雅黑" pitchFamily="34" charset="-122"/>
              </a:rPr>
              <a:t>查看统计完成情况</a:t>
            </a:r>
            <a:endParaRPr lang="en-US" altLang="zh-CN" b="1" dirty="0" smtClean="0">
              <a:solidFill>
                <a:srgbClr val="3C2924"/>
              </a:solidFill>
              <a:latin typeface="微软雅黑" pitchFamily="34" charset="-122"/>
              <a:ea typeface="微软雅黑" pitchFamily="34" charset="-122"/>
            </a:endParaRPr>
          </a:p>
          <a:p>
            <a:pPr defTabSz="685666">
              <a:lnSpc>
                <a:spcPts val="3000"/>
              </a:lnSpc>
              <a:spcBef>
                <a:spcPts val="1000"/>
              </a:spcBef>
              <a:buFont typeface="Wingdings" pitchFamily="2" charset="2"/>
              <a:buChar char="u"/>
            </a:pPr>
            <a:r>
              <a:rPr lang="zh-CN" altLang="en-US" b="1" dirty="0" smtClean="0">
                <a:solidFill>
                  <a:srgbClr val="3C2924"/>
                </a:solidFill>
                <a:latin typeface="微软雅黑" pitchFamily="34" charset="-122"/>
                <a:ea typeface="微软雅黑" pitchFamily="34" charset="-122"/>
              </a:rPr>
              <a:t>导出计算错误日志</a:t>
            </a:r>
            <a:endParaRPr lang="en-US" altLang="en-US" dirty="0" smtClean="0">
              <a:solidFill>
                <a:srgbClr val="3C2924"/>
              </a:solidFill>
              <a:latin typeface="微软雅黑" pitchFamily="34" charset="-122"/>
              <a:ea typeface="微软雅黑" pitchFamily="34" charset="-122"/>
            </a:endParaRPr>
          </a:p>
        </p:txBody>
      </p:sp>
      <p:pic>
        <p:nvPicPr>
          <p:cNvPr id="19" name="图片 18"/>
          <p:cNvPicPr>
            <a:picLocks noChangeAspect="1"/>
          </p:cNvPicPr>
          <p:nvPr/>
        </p:nvPicPr>
        <p:blipFill>
          <a:blip r:embed="rId4"/>
          <a:stretch>
            <a:fillRect/>
          </a:stretch>
        </p:blipFill>
        <p:spPr>
          <a:xfrm>
            <a:off x="1671621" y="1587424"/>
            <a:ext cx="5800725" cy="4324350"/>
          </a:xfrm>
          <a:prstGeom prst="rect">
            <a:avLst/>
          </a:prstGeom>
        </p:spPr>
      </p:pic>
      <p:sp>
        <p:nvSpPr>
          <p:cNvPr id="5" name="灯片编号占位符 4"/>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103</a:t>
            </a:fld>
            <a:endParaRPr lang="zh-CN" altLang="en-US">
              <a:solidFill>
                <a:prstClr val="black">
                  <a:tint val="75000"/>
                </a:prstClr>
              </a:solidFill>
            </a:endParaRPr>
          </a:p>
        </p:txBody>
      </p:sp>
    </p:spTree>
    <p:extLst>
      <p:ext uri="{BB962C8B-B14F-4D97-AF65-F5344CB8AC3E}">
        <p14:creationId xmlns:p14="http://schemas.microsoft.com/office/powerpoint/2010/main" xmlns="" val="3598210064"/>
      </p:ext>
    </p:extLst>
  </p:cSld>
  <p:clrMapOvr>
    <a:masterClrMapping/>
  </p:clrMapOvr>
  <p:transition>
    <p:fade/>
  </p:transition>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24"/>
          <p:cNvGrpSpPr>
            <a:grpSpLocks/>
          </p:cNvGrpSpPr>
          <p:nvPr/>
        </p:nvGrpSpPr>
        <p:grpSpPr bwMode="auto">
          <a:xfrm>
            <a:off x="0" y="-71437"/>
            <a:ext cx="9144000" cy="1309688"/>
            <a:chOff x="0" y="-71462"/>
            <a:chExt cx="9144000" cy="1309218"/>
          </a:xfrm>
        </p:grpSpPr>
        <p:grpSp>
          <p:nvGrpSpPr>
            <p:cNvPr id="3" name="组合 21"/>
            <p:cNvGrpSpPr>
              <a:grpSpLocks/>
            </p:cNvGrpSpPr>
            <p:nvPr/>
          </p:nvGrpSpPr>
          <p:grpSpPr bwMode="auto">
            <a:xfrm>
              <a:off x="0" y="857232"/>
              <a:ext cx="9144000" cy="173037"/>
              <a:chOff x="0" y="827071"/>
              <a:chExt cx="9144000" cy="173037"/>
            </a:xfrm>
          </p:grpSpPr>
          <p:sp>
            <p:nvSpPr>
              <p:cNvPr id="21" name="矩形 20"/>
              <p:cNvSpPr/>
              <p:nvPr/>
            </p:nvSpPr>
            <p:spPr>
              <a:xfrm>
                <a:off x="0" y="920664"/>
                <a:ext cx="9144000" cy="45719"/>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3"/>
              </a:lnRef>
              <a:fillRef idx="2">
                <a:schemeClr val="accent3"/>
              </a:fillRef>
              <a:effectRef idx="1">
                <a:schemeClr val="accent3"/>
              </a:effectRef>
              <a:fontRef idx="minor">
                <a:schemeClr val="dk1"/>
              </a:fontRef>
            </p:style>
            <p:txBody>
              <a:bodyPr anchor="ctr"/>
              <a:lstStyle/>
              <a:p>
                <a:pPr algn="ctr" fontAlgn="auto">
                  <a:spcBef>
                    <a:spcPts val="0"/>
                  </a:spcBef>
                  <a:spcAft>
                    <a:spcPts val="0"/>
                  </a:spcAft>
                  <a:defRPr/>
                </a:pPr>
                <a:endParaRPr lang="zh-CN" altLang="en-US" kern="0">
                  <a:solidFill>
                    <a:sysClr val="window" lastClr="FFFFFF"/>
                  </a:solidFill>
                  <a:latin typeface="Constantia"/>
                  <a:ea typeface="微软雅黑"/>
                </a:endParaRPr>
              </a:p>
            </p:txBody>
          </p:sp>
          <p:grpSp>
            <p:nvGrpSpPr>
              <p:cNvPr id="4" name="组合 12"/>
              <p:cNvGrpSpPr>
                <a:grpSpLocks/>
              </p:cNvGrpSpPr>
              <p:nvPr/>
            </p:nvGrpSpPr>
            <p:grpSpPr bwMode="auto">
              <a:xfrm>
                <a:off x="8715404" y="827071"/>
                <a:ext cx="287337" cy="173037"/>
                <a:chOff x="8461697" y="933460"/>
                <a:chExt cx="358775" cy="244475"/>
              </a:xfrm>
            </p:grpSpPr>
            <p:sp>
              <p:nvSpPr>
                <p:cNvPr id="23" name="燕尾形 22"/>
                <p:cNvSpPr/>
                <p:nvPr/>
              </p:nvSpPr>
              <p:spPr>
                <a:xfrm>
                  <a:off x="8461661" y="932981"/>
                  <a:ext cx="180380" cy="244389"/>
                </a:xfrm>
                <a:prstGeom prst="chevron">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fontAlgn="auto">
                    <a:spcBef>
                      <a:spcPts val="0"/>
                    </a:spcBef>
                    <a:spcAft>
                      <a:spcPts val="0"/>
                    </a:spcAft>
                    <a:defRPr/>
                  </a:pPr>
                  <a:endParaRPr lang="zh-CN" altLang="en-US">
                    <a:solidFill>
                      <a:schemeClr val="tx1"/>
                    </a:solidFill>
                  </a:endParaRPr>
                </a:p>
              </p:txBody>
            </p:sp>
            <p:sp>
              <p:nvSpPr>
                <p:cNvPr id="24" name="燕尾形 23"/>
                <p:cNvSpPr/>
                <p:nvPr/>
              </p:nvSpPr>
              <p:spPr>
                <a:xfrm>
                  <a:off x="8642040" y="932981"/>
                  <a:ext cx="178397" cy="244389"/>
                </a:xfrm>
                <a:prstGeom prst="chevron">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fontAlgn="auto">
                    <a:spcBef>
                      <a:spcPts val="0"/>
                    </a:spcBef>
                    <a:spcAft>
                      <a:spcPts val="0"/>
                    </a:spcAft>
                    <a:defRPr/>
                  </a:pPr>
                  <a:endParaRPr lang="zh-CN" altLang="en-US">
                    <a:solidFill>
                      <a:schemeClr val="tx1"/>
                    </a:solidFill>
                  </a:endParaRPr>
                </a:p>
              </p:txBody>
            </p:sp>
          </p:grpSp>
        </p:grpSp>
        <p:pic>
          <p:nvPicPr>
            <p:cNvPr id="20" name="图片 19" descr="14-2.png"/>
            <p:cNvPicPr>
              <a:picLocks noChangeAspect="1"/>
            </p:cNvPicPr>
            <p:nvPr/>
          </p:nvPicPr>
          <p:blipFill>
            <a:blip r:embed="rId3" cstate="print">
              <a:lum bright="100000" contrast="12000"/>
              <a:extLst/>
            </a:blip>
            <a:srcRect l="38138" b="39864"/>
            <a:stretch>
              <a:fillRect/>
            </a:stretch>
          </p:blipFill>
          <p:spPr bwMode="auto">
            <a:xfrm>
              <a:off x="5786446" y="-71462"/>
              <a:ext cx="3044754" cy="1309218"/>
            </a:xfrm>
            <a:prstGeom prst="rect">
              <a:avLst/>
            </a:prstGeom>
            <a:noFill/>
            <a:ln>
              <a:noFill/>
            </a:ln>
            <a:effectLst>
              <a:outerShdw blurRad="190500" dist="228600" dir="2700000" algn="ctr">
                <a:srgbClr val="000000">
                  <a:alpha val="30000"/>
                </a:srgbClr>
              </a:outerShdw>
            </a:effectLst>
            <a:scene3d>
              <a:camera prst="perspectiveRelaxed"/>
              <a:lightRig rig="threePt" dir="t"/>
            </a:scene3d>
            <a:extLst/>
          </p:spPr>
        </p:pic>
      </p:grpSp>
      <p:grpSp>
        <p:nvGrpSpPr>
          <p:cNvPr id="12" name="组合 25"/>
          <p:cNvGrpSpPr/>
          <p:nvPr/>
        </p:nvGrpSpPr>
        <p:grpSpPr>
          <a:xfrm>
            <a:off x="-30394" y="1071546"/>
            <a:ext cx="4147060" cy="521760"/>
            <a:chOff x="683954" y="1071546"/>
            <a:chExt cx="4147060" cy="521760"/>
          </a:xfrm>
        </p:grpSpPr>
        <p:sp>
          <p:nvSpPr>
            <p:cNvPr id="13" name="矩形 12"/>
            <p:cNvSpPr/>
            <p:nvPr/>
          </p:nvSpPr>
          <p:spPr>
            <a:xfrm>
              <a:off x="714348" y="1071546"/>
              <a:ext cx="500066" cy="500066"/>
            </a:xfrm>
            <a:prstGeom prst="rect">
              <a:avLst/>
            </a:prstGeom>
            <a:solidFill>
              <a:srgbClr val="C0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2"/>
            </a:lnRef>
            <a:fillRef idx="3">
              <a:schemeClr val="accent2"/>
            </a:fillRef>
            <a:effectRef idx="2">
              <a:schemeClr val="accent2"/>
            </a:effectRef>
            <a:fontRef idx="minor">
              <a:schemeClr val="lt1"/>
            </a:fontRef>
          </p:style>
          <p:txBody>
            <a:bodyPr rtlCol="0" anchor="ctr"/>
            <a:lstStyle/>
            <a:p>
              <a:pPr algn="ctr"/>
              <a:endParaRPr lang="zh-CN" altLang="en-US"/>
            </a:p>
          </p:txBody>
        </p:sp>
        <p:sp>
          <p:nvSpPr>
            <p:cNvPr id="14" name="矩形 13"/>
            <p:cNvSpPr/>
            <p:nvPr/>
          </p:nvSpPr>
          <p:spPr>
            <a:xfrm>
              <a:off x="1214413" y="1071546"/>
              <a:ext cx="3616601" cy="500066"/>
            </a:xfrm>
            <a:prstGeom prst="rect">
              <a:avLst/>
            </a:prstGeom>
            <a:solidFill>
              <a:schemeClr val="bg1">
                <a:lumMod val="8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dk1"/>
            </a:lnRef>
            <a:fillRef idx="3">
              <a:schemeClr val="dk1"/>
            </a:fillRef>
            <a:effectRef idx="2">
              <a:schemeClr val="dk1"/>
            </a:effectRef>
            <a:fontRef idx="minor">
              <a:schemeClr val="lt1"/>
            </a:fontRef>
          </p:style>
          <p:txBody>
            <a:bodyPr rtlCol="0" anchor="ctr"/>
            <a:lstStyle/>
            <a:p>
              <a:pPr algn="ctr"/>
              <a:endParaRPr lang="zh-CN" altLang="en-US"/>
            </a:p>
          </p:txBody>
        </p:sp>
        <p:sp>
          <p:nvSpPr>
            <p:cNvPr id="15" name="矩形 14"/>
            <p:cNvSpPr/>
            <p:nvPr/>
          </p:nvSpPr>
          <p:spPr>
            <a:xfrm>
              <a:off x="683954" y="1116252"/>
              <a:ext cx="3905236" cy="477054"/>
            </a:xfrm>
            <a:prstGeom prst="rect">
              <a:avLst/>
            </a:prstGeom>
          </p:spPr>
          <p:txBody>
            <a:bodyPr wrap="none">
              <a:spAutoFit/>
            </a:bodyPr>
            <a:lstStyle/>
            <a:p>
              <a:pPr>
                <a:lnSpc>
                  <a:spcPts val="3000"/>
                </a:lnSpc>
                <a:buClr>
                  <a:srgbClr val="FFC000"/>
                </a:buClr>
              </a:pPr>
              <a:r>
                <a:rPr lang="en-US" altLang="zh-CN" sz="2400" b="1" dirty="0" smtClean="0">
                  <a:solidFill>
                    <a:schemeClr val="bg1"/>
                  </a:solidFill>
                  <a:latin typeface="微软雅黑" pitchFamily="34" charset="-122"/>
                  <a:ea typeface="微软雅黑" pitchFamily="34" charset="-122"/>
                </a:rPr>
                <a:t>5</a:t>
              </a:r>
              <a:r>
                <a:rPr lang="zh-CN" altLang="en-US" sz="2400" b="1" dirty="0" smtClean="0">
                  <a:solidFill>
                    <a:schemeClr val="bg1"/>
                  </a:solidFill>
                  <a:latin typeface="微软雅黑" pitchFamily="34" charset="-122"/>
                  <a:ea typeface="微软雅黑" pitchFamily="34" charset="-122"/>
                </a:rPr>
                <a:t>、高程带</a:t>
              </a:r>
              <a:r>
                <a:rPr lang="en-US" altLang="zh-CN" sz="2400" b="1" dirty="0" smtClean="0">
                  <a:solidFill>
                    <a:schemeClr val="bg1"/>
                  </a:solidFill>
                  <a:latin typeface="微软雅黑" pitchFamily="34" charset="-122"/>
                  <a:ea typeface="微软雅黑" pitchFamily="34" charset="-122"/>
                </a:rPr>
                <a:t>/</a:t>
              </a:r>
              <a:r>
                <a:rPr lang="zh-CN" altLang="en-US" sz="2400" b="1" dirty="0" smtClean="0">
                  <a:solidFill>
                    <a:schemeClr val="bg1"/>
                  </a:solidFill>
                  <a:latin typeface="微软雅黑" pitchFamily="34" charset="-122"/>
                  <a:ea typeface="微软雅黑" pitchFamily="34" charset="-122"/>
                </a:rPr>
                <a:t>坡度带分级管理</a:t>
              </a:r>
              <a:endParaRPr lang="zh-CN" altLang="en-US" sz="2400" b="1" dirty="0" smtClean="0">
                <a:solidFill>
                  <a:schemeClr val="tx1">
                    <a:lumMod val="65000"/>
                    <a:lumOff val="35000"/>
                  </a:schemeClr>
                </a:solidFill>
                <a:latin typeface="微软雅黑" pitchFamily="34" charset="-122"/>
                <a:ea typeface="微软雅黑" pitchFamily="34" charset="-122"/>
              </a:endParaRPr>
            </a:p>
          </p:txBody>
        </p:sp>
      </p:grpSp>
      <p:sp>
        <p:nvSpPr>
          <p:cNvPr id="39" name="标题 1"/>
          <p:cNvSpPr txBox="1">
            <a:spLocks/>
          </p:cNvSpPr>
          <p:nvPr/>
        </p:nvSpPr>
        <p:spPr>
          <a:xfrm>
            <a:off x="71438" y="-27383"/>
            <a:ext cx="9072562" cy="884634"/>
          </a:xfrm>
          <a:prstGeom prst="rect">
            <a:avLst/>
          </a:prstGeom>
        </p:spPr>
        <p:txBody>
          <a:bodyPr vert="horz" lIns="91440" tIns="45720" rIns="91440" bIns="45720" rtlCol="0" anchor="b">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pPr fontAlgn="auto">
              <a:spcAft>
                <a:spcPts val="0"/>
              </a:spcAft>
            </a:pPr>
            <a:r>
              <a:rPr lang="zh-CN" altLang="en-US" sz="4400" b="1" spc="50" dirty="0" smtClean="0">
                <a:ln w="11430"/>
                <a:solidFill>
                  <a:srgbClr val="7030A0"/>
                </a:solidFill>
                <a:effectLst>
                  <a:outerShdw blurRad="76200" dist="50800" dir="5400000" algn="tl" rotWithShape="0">
                    <a:srgbClr val="000000">
                      <a:alpha val="65000"/>
                    </a:srgbClr>
                  </a:outerShdw>
                </a:effectLst>
                <a:latin typeface="微软雅黑" pitchFamily="34" charset="-122"/>
                <a:ea typeface="微软雅黑" pitchFamily="34" charset="-122"/>
              </a:rPr>
              <a:t>五、基本统计软件功能</a:t>
            </a:r>
            <a:r>
              <a:rPr lang="en-US" altLang="zh-CN" sz="4400" b="1" spc="50" dirty="0" smtClean="0">
                <a:ln w="11430"/>
                <a:solidFill>
                  <a:srgbClr val="7030A0"/>
                </a:solidFill>
                <a:effectLst>
                  <a:outerShdw blurRad="76200" dist="50800" dir="5400000" algn="tl" rotWithShape="0">
                    <a:srgbClr val="000000">
                      <a:alpha val="65000"/>
                    </a:srgbClr>
                  </a:outerShdw>
                </a:effectLst>
                <a:latin typeface="微软雅黑" pitchFamily="34" charset="-122"/>
                <a:ea typeface="微软雅黑" pitchFamily="34" charset="-122"/>
              </a:rPr>
              <a:t>—</a:t>
            </a:r>
            <a:r>
              <a:rPr lang="zh-CN" altLang="en-US" sz="3600" b="1" spc="50" dirty="0" smtClean="0">
                <a:ln w="11430"/>
                <a:solidFill>
                  <a:srgbClr val="7030A0"/>
                </a:solidFill>
                <a:effectLst>
                  <a:outerShdw blurRad="76200" dist="50800" dir="5400000" algn="tl" rotWithShape="0">
                    <a:srgbClr val="000000">
                      <a:alpha val="65000"/>
                    </a:srgbClr>
                  </a:outerShdw>
                </a:effectLst>
                <a:latin typeface="微软雅黑" pitchFamily="34" charset="-122"/>
                <a:ea typeface="微软雅黑" pitchFamily="34" charset="-122"/>
              </a:rPr>
              <a:t>系统设置</a:t>
            </a:r>
            <a:endParaRPr lang="zh-CN" altLang="en-US" sz="3600" b="1" spc="50" dirty="0">
              <a:ln w="11430"/>
              <a:solidFill>
                <a:srgbClr val="7030A0"/>
              </a:solidFill>
              <a:effectLst>
                <a:outerShdw blurRad="76200" dist="50800" dir="5400000" algn="tl" rotWithShape="0">
                  <a:srgbClr val="000000">
                    <a:alpha val="65000"/>
                  </a:srgbClr>
                </a:outerShdw>
              </a:effectLst>
              <a:latin typeface="微软雅黑" pitchFamily="34" charset="-122"/>
              <a:ea typeface="微软雅黑" pitchFamily="34" charset="-122"/>
            </a:endParaRPr>
          </a:p>
        </p:txBody>
      </p:sp>
      <p:sp>
        <p:nvSpPr>
          <p:cNvPr id="16" name="Rectangle 48"/>
          <p:cNvSpPr/>
          <p:nvPr/>
        </p:nvSpPr>
        <p:spPr bwMode="auto">
          <a:xfrm>
            <a:off x="0" y="6313289"/>
            <a:ext cx="9144000" cy="476185"/>
          </a:xfrm>
          <a:prstGeom prst="roundRect">
            <a:avLst>
              <a:gd name="adj" fmla="val 4477"/>
            </a:avLst>
          </a:prstGeom>
          <a:gradFill>
            <a:gsLst>
              <a:gs pos="95000">
                <a:srgbClr val="FFFFFF"/>
              </a:gs>
              <a:gs pos="100000">
                <a:srgbClr val="FFDD71"/>
              </a:gs>
            </a:gsLst>
            <a:lin ang="5400000" scaled="0"/>
          </a:gradFill>
          <a:ln w="38100">
            <a:gradFill>
              <a:gsLst>
                <a:gs pos="50000">
                  <a:srgbClr val="BC6200"/>
                </a:gs>
                <a:gs pos="100000">
                  <a:srgbClr val="DA5D00"/>
                </a:gs>
              </a:gsLst>
              <a:lin ang="5400000" scaled="0"/>
            </a:gradFill>
          </a:ln>
          <a:effectLst/>
          <a:scene3d>
            <a:camera prst="orthographicFront"/>
            <a:lightRig rig="flat" dir="t"/>
          </a:scene3d>
          <a:sp3d contourW="19050">
            <a:bevelT w="101600" prst="divot"/>
            <a:bevelB w="0" h="0"/>
            <a:contourClr>
              <a:schemeClr val="bg1"/>
            </a:contourClr>
          </a:sp3d>
        </p:spPr>
        <p:style>
          <a:lnRef idx="1">
            <a:schemeClr val="accent2"/>
          </a:lnRef>
          <a:fillRef idx="3">
            <a:schemeClr val="accent2"/>
          </a:fillRef>
          <a:effectRef idx="2">
            <a:schemeClr val="accent2"/>
          </a:effectRef>
          <a:fontRef idx="minor">
            <a:schemeClr val="lt1"/>
          </a:fontRef>
        </p:style>
        <p:txBody>
          <a:bodyPr anchor="ctr">
            <a:sp3d/>
          </a:bodyPr>
          <a:lstStyle/>
          <a:p>
            <a:pPr defTabSz="685666">
              <a:lnSpc>
                <a:spcPts val="3000"/>
              </a:lnSpc>
              <a:spcBef>
                <a:spcPts val="1000"/>
              </a:spcBef>
              <a:buFont typeface="Wingdings" pitchFamily="2" charset="2"/>
              <a:buChar char="u"/>
            </a:pPr>
            <a:r>
              <a:rPr lang="zh-CN" altLang="en-US" dirty="0">
                <a:solidFill>
                  <a:srgbClr val="3C2924"/>
                </a:solidFill>
                <a:latin typeface="微软雅黑" pitchFamily="34" charset="-122"/>
                <a:ea typeface="微软雅黑" pitchFamily="34" charset="-122"/>
              </a:rPr>
              <a:t>根据实际区域</a:t>
            </a:r>
            <a:r>
              <a:rPr lang="zh-CN" altLang="en-US" dirty="0" smtClean="0">
                <a:solidFill>
                  <a:srgbClr val="3C2924"/>
                </a:solidFill>
                <a:latin typeface="微软雅黑" pitchFamily="34" charset="-122"/>
                <a:ea typeface="微软雅黑" pitchFamily="34" charset="-122"/>
              </a:rPr>
              <a:t>情况，高程带</a:t>
            </a:r>
            <a:r>
              <a:rPr lang="en-US" altLang="zh-CN" dirty="0" smtClean="0">
                <a:solidFill>
                  <a:srgbClr val="3C2924"/>
                </a:solidFill>
                <a:latin typeface="微软雅黑" pitchFamily="34" charset="-122"/>
                <a:ea typeface="微软雅黑" pitchFamily="34" charset="-122"/>
              </a:rPr>
              <a:t>/</a:t>
            </a:r>
            <a:r>
              <a:rPr lang="zh-CN" altLang="en-US" dirty="0" smtClean="0">
                <a:solidFill>
                  <a:srgbClr val="3C2924"/>
                </a:solidFill>
                <a:latin typeface="微软雅黑" pitchFamily="34" charset="-122"/>
                <a:ea typeface="微软雅黑" pitchFamily="34" charset="-122"/>
              </a:rPr>
              <a:t>坡度带的</a:t>
            </a:r>
            <a:r>
              <a:rPr lang="zh-CN" altLang="en-US" dirty="0">
                <a:solidFill>
                  <a:srgbClr val="3C2924"/>
                </a:solidFill>
                <a:latin typeface="微软雅黑" pitchFamily="34" charset="-122"/>
                <a:ea typeface="微软雅黑" pitchFamily="34" charset="-122"/>
              </a:rPr>
              <a:t>划分</a:t>
            </a:r>
            <a:r>
              <a:rPr lang="zh-CN" altLang="en-US" dirty="0" smtClean="0">
                <a:solidFill>
                  <a:srgbClr val="3C2924"/>
                </a:solidFill>
                <a:latin typeface="微软雅黑" pitchFamily="34" charset="-122"/>
                <a:ea typeface="微软雅黑" pitchFamily="34" charset="-122"/>
              </a:rPr>
              <a:t>可在</a:t>
            </a:r>
            <a:r>
              <a:rPr lang="zh-CN" altLang="en-US" dirty="0">
                <a:solidFill>
                  <a:srgbClr val="3C2924"/>
                </a:solidFill>
                <a:latin typeface="微软雅黑" pitchFamily="34" charset="-122"/>
                <a:ea typeface="微软雅黑" pitchFamily="34" charset="-122"/>
              </a:rPr>
              <a:t>全国高程</a:t>
            </a:r>
            <a:r>
              <a:rPr lang="zh-CN" altLang="en-US" dirty="0" smtClean="0">
                <a:solidFill>
                  <a:srgbClr val="3C2924"/>
                </a:solidFill>
                <a:latin typeface="微软雅黑" pitchFamily="34" charset="-122"/>
                <a:ea typeface="微软雅黑" pitchFamily="34" charset="-122"/>
              </a:rPr>
              <a:t>带</a:t>
            </a:r>
            <a:r>
              <a:rPr lang="en-US" altLang="zh-CN" dirty="0">
                <a:solidFill>
                  <a:srgbClr val="3C2924"/>
                </a:solidFill>
                <a:latin typeface="微软雅黑" pitchFamily="34" charset="-122"/>
                <a:ea typeface="微软雅黑" pitchFamily="34" charset="-122"/>
              </a:rPr>
              <a:t>/</a:t>
            </a:r>
            <a:r>
              <a:rPr lang="zh-CN" altLang="en-US" dirty="0">
                <a:solidFill>
                  <a:srgbClr val="3C2924"/>
                </a:solidFill>
                <a:latin typeface="微软雅黑" pitchFamily="34" charset="-122"/>
                <a:ea typeface="微软雅黑" pitchFamily="34" charset="-122"/>
              </a:rPr>
              <a:t>坡度带</a:t>
            </a:r>
            <a:r>
              <a:rPr lang="zh-CN" altLang="en-US" dirty="0" smtClean="0">
                <a:solidFill>
                  <a:srgbClr val="3C2924"/>
                </a:solidFill>
                <a:latin typeface="微软雅黑" pitchFamily="34" charset="-122"/>
                <a:ea typeface="微软雅黑" pitchFamily="34" charset="-122"/>
              </a:rPr>
              <a:t>分级</a:t>
            </a:r>
            <a:r>
              <a:rPr lang="zh-CN" altLang="en-US" dirty="0">
                <a:solidFill>
                  <a:srgbClr val="3C2924"/>
                </a:solidFill>
                <a:latin typeface="微软雅黑" pitchFamily="34" charset="-122"/>
                <a:ea typeface="微软雅黑" pitchFamily="34" charset="-122"/>
              </a:rPr>
              <a:t>的基础上做细分</a:t>
            </a:r>
            <a:endParaRPr lang="en-US" altLang="en-US" dirty="0" smtClean="0">
              <a:solidFill>
                <a:srgbClr val="3C2924"/>
              </a:solidFill>
              <a:latin typeface="微软雅黑" pitchFamily="34" charset="-122"/>
              <a:ea typeface="微软雅黑" pitchFamily="34" charset="-122"/>
            </a:endParaRPr>
          </a:p>
        </p:txBody>
      </p:sp>
      <p:pic>
        <p:nvPicPr>
          <p:cNvPr id="17" name="图片 16"/>
          <p:cNvPicPr>
            <a:picLocks noChangeAspect="1"/>
          </p:cNvPicPr>
          <p:nvPr/>
        </p:nvPicPr>
        <p:blipFill>
          <a:blip r:embed="rId4"/>
          <a:stretch>
            <a:fillRect/>
          </a:stretch>
        </p:blipFill>
        <p:spPr>
          <a:xfrm>
            <a:off x="1520479" y="1602310"/>
            <a:ext cx="5610225" cy="4657725"/>
          </a:xfrm>
          <a:prstGeom prst="rect">
            <a:avLst/>
          </a:prstGeom>
        </p:spPr>
      </p:pic>
      <p:sp>
        <p:nvSpPr>
          <p:cNvPr id="22" name="矩形标注 21"/>
          <p:cNvSpPr/>
          <p:nvPr/>
        </p:nvSpPr>
        <p:spPr>
          <a:xfrm>
            <a:off x="7412071" y="2098787"/>
            <a:ext cx="1651991" cy="464230"/>
          </a:xfrm>
          <a:prstGeom prst="wedgeRectCallout">
            <a:avLst>
              <a:gd name="adj1" fmla="val -77627"/>
              <a:gd name="adj2" fmla="val 33784"/>
            </a:avLst>
          </a:prstGeom>
          <a:solidFill>
            <a:srgbClr val="C00000">
              <a:alpha val="75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shade val="50000"/>
            </a:schemeClr>
          </a:lnRef>
          <a:fillRef idx="1">
            <a:schemeClr val="accent2"/>
          </a:fillRef>
          <a:effectRef idx="0">
            <a:schemeClr val="accent2"/>
          </a:effectRef>
          <a:fontRef idx="minor">
            <a:schemeClr val="lt1"/>
          </a:fontRef>
        </p:style>
        <p:txBody>
          <a:bodyPr wrap="square">
            <a:spAutoFit/>
          </a:bodyPr>
          <a:lstStyle/>
          <a:p>
            <a:pPr defTabSz="685666">
              <a:lnSpc>
                <a:spcPts val="2900"/>
              </a:lnSpc>
            </a:pPr>
            <a:r>
              <a:rPr lang="zh-CN" altLang="en-US" dirty="0" smtClean="0">
                <a:solidFill>
                  <a:srgbClr val="FFFFFF"/>
                </a:solidFill>
                <a:latin typeface="微软雅黑" pitchFamily="34" charset="-122"/>
                <a:ea typeface="微软雅黑" pitchFamily="34" charset="-122"/>
              </a:rPr>
              <a:t>分级类别选择</a:t>
            </a:r>
            <a:endParaRPr lang="en-US" altLang="en-US" dirty="0" smtClean="0">
              <a:solidFill>
                <a:srgbClr val="FFFFFF"/>
              </a:solidFill>
              <a:latin typeface="微软雅黑" pitchFamily="34" charset="-122"/>
              <a:ea typeface="微软雅黑" pitchFamily="34" charset="-122"/>
            </a:endParaRPr>
          </a:p>
        </p:txBody>
      </p:sp>
      <p:sp>
        <p:nvSpPr>
          <p:cNvPr id="25" name="矩形 24"/>
          <p:cNvSpPr/>
          <p:nvPr/>
        </p:nvSpPr>
        <p:spPr>
          <a:xfrm>
            <a:off x="1791254" y="2356169"/>
            <a:ext cx="5102878" cy="299921"/>
          </a:xfrm>
          <a:prstGeom prst="rect">
            <a:avLst/>
          </a:prstGeom>
          <a:noFill/>
          <a:ln>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矩形标注 25"/>
          <p:cNvSpPr/>
          <p:nvPr/>
        </p:nvSpPr>
        <p:spPr>
          <a:xfrm>
            <a:off x="7345917" y="3843958"/>
            <a:ext cx="1343851" cy="464230"/>
          </a:xfrm>
          <a:prstGeom prst="wedgeRectCallout">
            <a:avLst>
              <a:gd name="adj1" fmla="val -77627"/>
              <a:gd name="adj2" fmla="val 33784"/>
            </a:avLst>
          </a:prstGeom>
          <a:solidFill>
            <a:srgbClr val="C00000">
              <a:alpha val="75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shade val="50000"/>
            </a:schemeClr>
          </a:lnRef>
          <a:fillRef idx="1">
            <a:schemeClr val="accent2"/>
          </a:fillRef>
          <a:effectRef idx="0">
            <a:schemeClr val="accent2"/>
          </a:effectRef>
          <a:fontRef idx="minor">
            <a:schemeClr val="lt1"/>
          </a:fontRef>
        </p:style>
        <p:txBody>
          <a:bodyPr wrap="square">
            <a:spAutoFit/>
          </a:bodyPr>
          <a:lstStyle/>
          <a:p>
            <a:pPr defTabSz="685666">
              <a:lnSpc>
                <a:spcPts val="2900"/>
              </a:lnSpc>
            </a:pPr>
            <a:r>
              <a:rPr lang="zh-CN" altLang="en-US" dirty="0" smtClean="0">
                <a:solidFill>
                  <a:srgbClr val="FFFFFF"/>
                </a:solidFill>
                <a:latin typeface="微软雅黑" pitchFamily="34" charset="-122"/>
                <a:ea typeface="微软雅黑" pitchFamily="34" charset="-122"/>
              </a:rPr>
              <a:t>分级展示</a:t>
            </a:r>
            <a:endParaRPr lang="en-US" altLang="en-US" dirty="0" smtClean="0">
              <a:solidFill>
                <a:srgbClr val="FFFFFF"/>
              </a:solidFill>
              <a:latin typeface="微软雅黑" pitchFamily="34" charset="-122"/>
              <a:ea typeface="微软雅黑" pitchFamily="34" charset="-122"/>
            </a:endParaRPr>
          </a:p>
        </p:txBody>
      </p:sp>
      <p:sp>
        <p:nvSpPr>
          <p:cNvPr id="27" name="矩形 26"/>
          <p:cNvSpPr/>
          <p:nvPr/>
        </p:nvSpPr>
        <p:spPr>
          <a:xfrm>
            <a:off x="1799722" y="3399325"/>
            <a:ext cx="5094410" cy="2053902"/>
          </a:xfrm>
          <a:prstGeom prst="rect">
            <a:avLst/>
          </a:prstGeom>
          <a:noFill/>
          <a:ln>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矩形标注 27"/>
          <p:cNvSpPr/>
          <p:nvPr/>
        </p:nvSpPr>
        <p:spPr>
          <a:xfrm>
            <a:off x="7379791" y="5453227"/>
            <a:ext cx="1309977" cy="464230"/>
          </a:xfrm>
          <a:prstGeom prst="wedgeRectCallout">
            <a:avLst>
              <a:gd name="adj1" fmla="val -77627"/>
              <a:gd name="adj2" fmla="val 33784"/>
            </a:avLst>
          </a:prstGeom>
          <a:solidFill>
            <a:srgbClr val="C00000">
              <a:alpha val="75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shade val="50000"/>
            </a:schemeClr>
          </a:lnRef>
          <a:fillRef idx="1">
            <a:schemeClr val="accent2"/>
          </a:fillRef>
          <a:effectRef idx="0">
            <a:schemeClr val="accent2"/>
          </a:effectRef>
          <a:fontRef idx="minor">
            <a:schemeClr val="lt1"/>
          </a:fontRef>
        </p:style>
        <p:txBody>
          <a:bodyPr wrap="square">
            <a:spAutoFit/>
          </a:bodyPr>
          <a:lstStyle/>
          <a:p>
            <a:pPr defTabSz="685666">
              <a:lnSpc>
                <a:spcPts val="2900"/>
              </a:lnSpc>
            </a:pPr>
            <a:r>
              <a:rPr lang="zh-CN" altLang="en-US" dirty="0">
                <a:solidFill>
                  <a:srgbClr val="FFFFFF"/>
                </a:solidFill>
                <a:latin typeface="微软雅黑" pitchFamily="34" charset="-122"/>
                <a:ea typeface="微软雅黑" pitchFamily="34" charset="-122"/>
              </a:rPr>
              <a:t>功能区</a:t>
            </a:r>
            <a:endParaRPr lang="en-US" altLang="en-US" dirty="0" smtClean="0">
              <a:solidFill>
                <a:srgbClr val="FFFFFF"/>
              </a:solidFill>
              <a:latin typeface="微软雅黑" pitchFamily="34" charset="-122"/>
              <a:ea typeface="微软雅黑" pitchFamily="34" charset="-122"/>
            </a:endParaRPr>
          </a:p>
        </p:txBody>
      </p:sp>
      <p:sp>
        <p:nvSpPr>
          <p:cNvPr id="29" name="矩形 28"/>
          <p:cNvSpPr/>
          <p:nvPr/>
        </p:nvSpPr>
        <p:spPr>
          <a:xfrm>
            <a:off x="1740836" y="5647375"/>
            <a:ext cx="5153296" cy="394798"/>
          </a:xfrm>
          <a:prstGeom prst="rect">
            <a:avLst/>
          </a:prstGeom>
          <a:noFill/>
          <a:ln>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灯片编号占位符 4"/>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104</a:t>
            </a:fld>
            <a:endParaRPr lang="zh-CN" altLang="en-US">
              <a:solidFill>
                <a:prstClr val="black">
                  <a:tint val="75000"/>
                </a:prstClr>
              </a:solidFill>
            </a:endParaRPr>
          </a:p>
        </p:txBody>
      </p:sp>
    </p:spTree>
    <p:extLst>
      <p:ext uri="{BB962C8B-B14F-4D97-AF65-F5344CB8AC3E}">
        <p14:creationId xmlns:p14="http://schemas.microsoft.com/office/powerpoint/2010/main" xmlns="" val="274078373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strips(downLeft)">
                                      <p:cBhvr>
                                        <p:cTn id="7" dur="500"/>
                                        <p:tgtEl>
                                          <p:spTgt spid="2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500"/>
                                        <p:tgtEl>
                                          <p:spTgt spid="22"/>
                                        </p:tgtEl>
                                      </p:cBhvr>
                                    </p:animEffect>
                                  </p:childTnLst>
                                </p:cTn>
                              </p:par>
                            </p:childTnLst>
                          </p:cTn>
                        </p:par>
                      </p:childTnLst>
                    </p:cTn>
                  </p:par>
                  <p:par>
                    <p:cTn id="12" fill="hold">
                      <p:stCondLst>
                        <p:cond delay="indefinite"/>
                      </p:stCondLst>
                      <p:childTnLst>
                        <p:par>
                          <p:cTn id="13" fill="hold">
                            <p:stCondLst>
                              <p:cond delay="0"/>
                            </p:stCondLst>
                            <p:childTnLst>
                              <p:par>
                                <p:cTn id="14" presetID="18" presetClass="entr" presetSubtype="12" fill="hold" grpId="0" nodeType="click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strips(downLeft)">
                                      <p:cBhvr>
                                        <p:cTn id="16" dur="500"/>
                                        <p:tgtEl>
                                          <p:spTgt spid="27"/>
                                        </p:tgtEl>
                                      </p:cBhvr>
                                    </p:animEffect>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fade">
                                      <p:cBhvr>
                                        <p:cTn id="20" dur="500"/>
                                        <p:tgtEl>
                                          <p:spTgt spid="26"/>
                                        </p:tgtEl>
                                      </p:cBhvr>
                                    </p:animEffect>
                                  </p:childTnLst>
                                </p:cTn>
                              </p:par>
                            </p:childTnLst>
                          </p:cTn>
                        </p:par>
                      </p:childTnLst>
                    </p:cTn>
                  </p:par>
                  <p:par>
                    <p:cTn id="21" fill="hold">
                      <p:stCondLst>
                        <p:cond delay="indefinite"/>
                      </p:stCondLst>
                      <p:childTnLst>
                        <p:par>
                          <p:cTn id="22" fill="hold">
                            <p:stCondLst>
                              <p:cond delay="0"/>
                            </p:stCondLst>
                            <p:childTnLst>
                              <p:par>
                                <p:cTn id="23" presetID="18" presetClass="entr" presetSubtype="12" fill="hold" grpId="0" nodeType="clickEffect">
                                  <p:stCondLst>
                                    <p:cond delay="0"/>
                                  </p:stCondLst>
                                  <p:childTnLst>
                                    <p:set>
                                      <p:cBhvr>
                                        <p:cTn id="24" dur="1" fill="hold">
                                          <p:stCondLst>
                                            <p:cond delay="0"/>
                                          </p:stCondLst>
                                        </p:cTn>
                                        <p:tgtEl>
                                          <p:spTgt spid="29"/>
                                        </p:tgtEl>
                                        <p:attrNameLst>
                                          <p:attrName>style.visibility</p:attrName>
                                        </p:attrNameLst>
                                      </p:cBhvr>
                                      <p:to>
                                        <p:strVal val="visible"/>
                                      </p:to>
                                    </p:set>
                                    <p:animEffect transition="in" filter="strips(downLeft)">
                                      <p:cBhvr>
                                        <p:cTn id="25" dur="500"/>
                                        <p:tgtEl>
                                          <p:spTgt spid="29"/>
                                        </p:tgtEl>
                                      </p:cBhvr>
                                    </p:animEffect>
                                  </p:childTnLst>
                                </p:cTn>
                              </p:par>
                            </p:childTnLst>
                          </p:cTn>
                        </p:par>
                        <p:par>
                          <p:cTn id="26" fill="hold">
                            <p:stCondLst>
                              <p:cond delay="500"/>
                            </p:stCondLst>
                            <p:childTnLst>
                              <p:par>
                                <p:cTn id="27" presetID="10" presetClass="entr" presetSubtype="0" fill="hold" grpId="0" nodeType="afterEffect">
                                  <p:stCondLst>
                                    <p:cond delay="0"/>
                                  </p:stCondLst>
                                  <p:childTnLst>
                                    <p:set>
                                      <p:cBhvr>
                                        <p:cTn id="28" dur="1" fill="hold">
                                          <p:stCondLst>
                                            <p:cond delay="0"/>
                                          </p:stCondLst>
                                        </p:cTn>
                                        <p:tgtEl>
                                          <p:spTgt spid="28"/>
                                        </p:tgtEl>
                                        <p:attrNameLst>
                                          <p:attrName>style.visibility</p:attrName>
                                        </p:attrNameLst>
                                      </p:cBhvr>
                                      <p:to>
                                        <p:strVal val="visible"/>
                                      </p:to>
                                    </p:set>
                                    <p:animEffect transition="in" filter="fade">
                                      <p:cBhvr>
                                        <p:cTn id="29"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5" grpId="0" animBg="1"/>
      <p:bldP spid="26" grpId="0" animBg="1"/>
      <p:bldP spid="27" grpId="0" animBg="1"/>
      <p:bldP spid="28" grpId="0" animBg="1"/>
      <p:bldP spid="29" grpId="0" animBg="1"/>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24"/>
          <p:cNvGrpSpPr>
            <a:grpSpLocks/>
          </p:cNvGrpSpPr>
          <p:nvPr/>
        </p:nvGrpSpPr>
        <p:grpSpPr bwMode="auto">
          <a:xfrm>
            <a:off x="0" y="-71437"/>
            <a:ext cx="9144000" cy="1309688"/>
            <a:chOff x="0" y="-71462"/>
            <a:chExt cx="9144000" cy="1309218"/>
          </a:xfrm>
        </p:grpSpPr>
        <p:grpSp>
          <p:nvGrpSpPr>
            <p:cNvPr id="3" name="组合 21"/>
            <p:cNvGrpSpPr>
              <a:grpSpLocks/>
            </p:cNvGrpSpPr>
            <p:nvPr/>
          </p:nvGrpSpPr>
          <p:grpSpPr bwMode="auto">
            <a:xfrm>
              <a:off x="0" y="857232"/>
              <a:ext cx="9144000" cy="173037"/>
              <a:chOff x="0" y="827071"/>
              <a:chExt cx="9144000" cy="173037"/>
            </a:xfrm>
          </p:grpSpPr>
          <p:sp>
            <p:nvSpPr>
              <p:cNvPr id="21" name="矩形 20"/>
              <p:cNvSpPr/>
              <p:nvPr/>
            </p:nvSpPr>
            <p:spPr>
              <a:xfrm>
                <a:off x="0" y="920664"/>
                <a:ext cx="9144000" cy="45719"/>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3"/>
              </a:lnRef>
              <a:fillRef idx="2">
                <a:schemeClr val="accent3"/>
              </a:fillRef>
              <a:effectRef idx="1">
                <a:schemeClr val="accent3"/>
              </a:effectRef>
              <a:fontRef idx="minor">
                <a:schemeClr val="dk1"/>
              </a:fontRef>
            </p:style>
            <p:txBody>
              <a:bodyPr anchor="ctr"/>
              <a:lstStyle/>
              <a:p>
                <a:pPr algn="ctr" fontAlgn="auto">
                  <a:spcBef>
                    <a:spcPts val="0"/>
                  </a:spcBef>
                  <a:spcAft>
                    <a:spcPts val="0"/>
                  </a:spcAft>
                  <a:defRPr/>
                </a:pPr>
                <a:endParaRPr lang="zh-CN" altLang="en-US" kern="0">
                  <a:solidFill>
                    <a:sysClr val="window" lastClr="FFFFFF"/>
                  </a:solidFill>
                  <a:latin typeface="Constantia"/>
                  <a:ea typeface="微软雅黑"/>
                </a:endParaRPr>
              </a:p>
            </p:txBody>
          </p:sp>
          <p:grpSp>
            <p:nvGrpSpPr>
              <p:cNvPr id="4" name="组合 12"/>
              <p:cNvGrpSpPr>
                <a:grpSpLocks/>
              </p:cNvGrpSpPr>
              <p:nvPr/>
            </p:nvGrpSpPr>
            <p:grpSpPr bwMode="auto">
              <a:xfrm>
                <a:off x="8715404" y="827071"/>
                <a:ext cx="287337" cy="173037"/>
                <a:chOff x="8461697" y="933460"/>
                <a:chExt cx="358775" cy="244475"/>
              </a:xfrm>
            </p:grpSpPr>
            <p:sp>
              <p:nvSpPr>
                <p:cNvPr id="23" name="燕尾形 22"/>
                <p:cNvSpPr/>
                <p:nvPr/>
              </p:nvSpPr>
              <p:spPr>
                <a:xfrm>
                  <a:off x="8461661" y="932981"/>
                  <a:ext cx="180380" cy="244389"/>
                </a:xfrm>
                <a:prstGeom prst="chevron">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fontAlgn="auto">
                    <a:spcBef>
                      <a:spcPts val="0"/>
                    </a:spcBef>
                    <a:spcAft>
                      <a:spcPts val="0"/>
                    </a:spcAft>
                    <a:defRPr/>
                  </a:pPr>
                  <a:endParaRPr lang="zh-CN" altLang="en-US">
                    <a:solidFill>
                      <a:schemeClr val="tx1"/>
                    </a:solidFill>
                  </a:endParaRPr>
                </a:p>
              </p:txBody>
            </p:sp>
            <p:sp>
              <p:nvSpPr>
                <p:cNvPr id="24" name="燕尾形 23"/>
                <p:cNvSpPr/>
                <p:nvPr/>
              </p:nvSpPr>
              <p:spPr>
                <a:xfrm>
                  <a:off x="8642040" y="932981"/>
                  <a:ext cx="178397" cy="244389"/>
                </a:xfrm>
                <a:prstGeom prst="chevron">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fontAlgn="auto">
                    <a:spcBef>
                      <a:spcPts val="0"/>
                    </a:spcBef>
                    <a:spcAft>
                      <a:spcPts val="0"/>
                    </a:spcAft>
                    <a:defRPr/>
                  </a:pPr>
                  <a:endParaRPr lang="zh-CN" altLang="en-US">
                    <a:solidFill>
                      <a:schemeClr val="tx1"/>
                    </a:solidFill>
                  </a:endParaRPr>
                </a:p>
              </p:txBody>
            </p:sp>
          </p:grpSp>
        </p:grpSp>
        <p:pic>
          <p:nvPicPr>
            <p:cNvPr id="20" name="图片 19" descr="14-2.png"/>
            <p:cNvPicPr>
              <a:picLocks noChangeAspect="1"/>
            </p:cNvPicPr>
            <p:nvPr/>
          </p:nvPicPr>
          <p:blipFill>
            <a:blip r:embed="rId3" cstate="print">
              <a:lum bright="100000" contrast="12000"/>
              <a:extLst/>
            </a:blip>
            <a:srcRect l="38138" b="39864"/>
            <a:stretch>
              <a:fillRect/>
            </a:stretch>
          </p:blipFill>
          <p:spPr bwMode="auto">
            <a:xfrm>
              <a:off x="5786446" y="-71462"/>
              <a:ext cx="3044754" cy="1309218"/>
            </a:xfrm>
            <a:prstGeom prst="rect">
              <a:avLst/>
            </a:prstGeom>
            <a:noFill/>
            <a:ln>
              <a:noFill/>
            </a:ln>
            <a:effectLst>
              <a:outerShdw blurRad="190500" dist="228600" dir="2700000" algn="ctr">
                <a:srgbClr val="000000">
                  <a:alpha val="30000"/>
                </a:srgbClr>
              </a:outerShdw>
            </a:effectLst>
            <a:scene3d>
              <a:camera prst="perspectiveRelaxed"/>
              <a:lightRig rig="threePt" dir="t"/>
            </a:scene3d>
            <a:extLst/>
          </p:spPr>
        </p:pic>
      </p:grpSp>
      <p:grpSp>
        <p:nvGrpSpPr>
          <p:cNvPr id="12" name="组合 25"/>
          <p:cNvGrpSpPr/>
          <p:nvPr/>
        </p:nvGrpSpPr>
        <p:grpSpPr>
          <a:xfrm>
            <a:off x="-30394" y="1071546"/>
            <a:ext cx="2866428" cy="521760"/>
            <a:chOff x="683954" y="1071546"/>
            <a:chExt cx="2866428" cy="521760"/>
          </a:xfrm>
        </p:grpSpPr>
        <p:sp>
          <p:nvSpPr>
            <p:cNvPr id="13" name="矩形 12"/>
            <p:cNvSpPr/>
            <p:nvPr/>
          </p:nvSpPr>
          <p:spPr>
            <a:xfrm>
              <a:off x="714348" y="1071546"/>
              <a:ext cx="500066" cy="500066"/>
            </a:xfrm>
            <a:prstGeom prst="rect">
              <a:avLst/>
            </a:prstGeom>
            <a:solidFill>
              <a:srgbClr val="C0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2"/>
            </a:lnRef>
            <a:fillRef idx="3">
              <a:schemeClr val="accent2"/>
            </a:fillRef>
            <a:effectRef idx="2">
              <a:schemeClr val="accent2"/>
            </a:effectRef>
            <a:fontRef idx="minor">
              <a:schemeClr val="lt1"/>
            </a:fontRef>
          </p:style>
          <p:txBody>
            <a:bodyPr rtlCol="0" anchor="ctr"/>
            <a:lstStyle/>
            <a:p>
              <a:pPr algn="ctr"/>
              <a:endParaRPr lang="zh-CN" altLang="en-US"/>
            </a:p>
          </p:txBody>
        </p:sp>
        <p:sp>
          <p:nvSpPr>
            <p:cNvPr id="14" name="矩形 13"/>
            <p:cNvSpPr/>
            <p:nvPr/>
          </p:nvSpPr>
          <p:spPr>
            <a:xfrm>
              <a:off x="1214414" y="1071546"/>
              <a:ext cx="2335968" cy="500066"/>
            </a:xfrm>
            <a:prstGeom prst="rect">
              <a:avLst/>
            </a:prstGeom>
            <a:solidFill>
              <a:schemeClr val="bg1">
                <a:lumMod val="8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dk1"/>
            </a:lnRef>
            <a:fillRef idx="3">
              <a:schemeClr val="dk1"/>
            </a:fillRef>
            <a:effectRef idx="2">
              <a:schemeClr val="dk1"/>
            </a:effectRef>
            <a:fontRef idx="minor">
              <a:schemeClr val="lt1"/>
            </a:fontRef>
          </p:style>
          <p:txBody>
            <a:bodyPr rtlCol="0" anchor="ctr"/>
            <a:lstStyle/>
            <a:p>
              <a:pPr algn="ctr"/>
              <a:endParaRPr lang="zh-CN" altLang="en-US"/>
            </a:p>
          </p:txBody>
        </p:sp>
        <p:sp>
          <p:nvSpPr>
            <p:cNvPr id="15" name="矩形 14"/>
            <p:cNvSpPr/>
            <p:nvPr/>
          </p:nvSpPr>
          <p:spPr>
            <a:xfrm>
              <a:off x="683954" y="1116252"/>
              <a:ext cx="2836033" cy="477054"/>
            </a:xfrm>
            <a:prstGeom prst="rect">
              <a:avLst/>
            </a:prstGeom>
          </p:spPr>
          <p:txBody>
            <a:bodyPr wrap="none">
              <a:spAutoFit/>
            </a:bodyPr>
            <a:lstStyle/>
            <a:p>
              <a:pPr>
                <a:lnSpc>
                  <a:spcPts val="3000"/>
                </a:lnSpc>
                <a:buClr>
                  <a:srgbClr val="FFC000"/>
                </a:buClr>
              </a:pPr>
              <a:r>
                <a:rPr lang="en-US" altLang="zh-CN" sz="2400" b="1" dirty="0">
                  <a:solidFill>
                    <a:schemeClr val="bg1"/>
                  </a:solidFill>
                  <a:latin typeface="微软雅黑" pitchFamily="34" charset="-122"/>
                  <a:ea typeface="微软雅黑" pitchFamily="34" charset="-122"/>
                </a:rPr>
                <a:t>6</a:t>
              </a:r>
              <a:r>
                <a:rPr lang="zh-CN" altLang="en-US" sz="2400" b="1" dirty="0" smtClean="0">
                  <a:solidFill>
                    <a:schemeClr val="bg1"/>
                  </a:solidFill>
                  <a:latin typeface="微软雅黑" pitchFamily="34" charset="-122"/>
                  <a:ea typeface="微软雅黑" pitchFamily="34" charset="-122"/>
                </a:rPr>
                <a:t>、数据备份与恢复</a:t>
              </a:r>
              <a:endParaRPr lang="zh-CN" altLang="en-US" sz="2400" b="1" dirty="0" smtClean="0">
                <a:solidFill>
                  <a:schemeClr val="tx1">
                    <a:lumMod val="65000"/>
                    <a:lumOff val="35000"/>
                  </a:schemeClr>
                </a:solidFill>
                <a:latin typeface="微软雅黑" pitchFamily="34" charset="-122"/>
                <a:ea typeface="微软雅黑" pitchFamily="34" charset="-122"/>
              </a:endParaRPr>
            </a:p>
          </p:txBody>
        </p:sp>
      </p:grpSp>
      <p:sp>
        <p:nvSpPr>
          <p:cNvPr id="39" name="标题 1"/>
          <p:cNvSpPr txBox="1">
            <a:spLocks/>
          </p:cNvSpPr>
          <p:nvPr/>
        </p:nvSpPr>
        <p:spPr>
          <a:xfrm>
            <a:off x="71438" y="-27383"/>
            <a:ext cx="9072562" cy="884634"/>
          </a:xfrm>
          <a:prstGeom prst="rect">
            <a:avLst/>
          </a:prstGeom>
        </p:spPr>
        <p:txBody>
          <a:bodyPr vert="horz" lIns="91440" tIns="45720" rIns="91440" bIns="45720" rtlCol="0" anchor="b">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pPr fontAlgn="auto">
              <a:spcAft>
                <a:spcPts val="0"/>
              </a:spcAft>
            </a:pPr>
            <a:r>
              <a:rPr lang="zh-CN" altLang="en-US" sz="4400" b="1" spc="50" dirty="0" smtClean="0">
                <a:ln w="11430"/>
                <a:solidFill>
                  <a:srgbClr val="7030A0"/>
                </a:solidFill>
                <a:effectLst>
                  <a:outerShdw blurRad="76200" dist="50800" dir="5400000" algn="tl" rotWithShape="0">
                    <a:srgbClr val="000000">
                      <a:alpha val="65000"/>
                    </a:srgbClr>
                  </a:outerShdw>
                </a:effectLst>
                <a:latin typeface="微软雅黑" pitchFamily="34" charset="-122"/>
                <a:ea typeface="微软雅黑" pitchFamily="34" charset="-122"/>
              </a:rPr>
              <a:t>五、基本统计软件功能</a:t>
            </a:r>
            <a:r>
              <a:rPr lang="en-US" altLang="zh-CN" sz="4400" b="1" spc="50" dirty="0" smtClean="0">
                <a:ln w="11430"/>
                <a:solidFill>
                  <a:srgbClr val="7030A0"/>
                </a:solidFill>
                <a:effectLst>
                  <a:outerShdw blurRad="76200" dist="50800" dir="5400000" algn="tl" rotWithShape="0">
                    <a:srgbClr val="000000">
                      <a:alpha val="65000"/>
                    </a:srgbClr>
                  </a:outerShdw>
                </a:effectLst>
                <a:latin typeface="微软雅黑" pitchFamily="34" charset="-122"/>
                <a:ea typeface="微软雅黑" pitchFamily="34" charset="-122"/>
              </a:rPr>
              <a:t>—</a:t>
            </a:r>
            <a:r>
              <a:rPr lang="zh-CN" altLang="en-US" sz="3600" b="1" spc="50" dirty="0" smtClean="0">
                <a:ln w="11430"/>
                <a:solidFill>
                  <a:srgbClr val="7030A0"/>
                </a:solidFill>
                <a:effectLst>
                  <a:outerShdw blurRad="76200" dist="50800" dir="5400000" algn="tl" rotWithShape="0">
                    <a:srgbClr val="000000">
                      <a:alpha val="65000"/>
                    </a:srgbClr>
                  </a:outerShdw>
                </a:effectLst>
                <a:latin typeface="微软雅黑" pitchFamily="34" charset="-122"/>
                <a:ea typeface="微软雅黑" pitchFamily="34" charset="-122"/>
              </a:rPr>
              <a:t>系统设置</a:t>
            </a:r>
            <a:endParaRPr lang="zh-CN" altLang="en-US" sz="3600" b="1" spc="50" dirty="0">
              <a:ln w="11430"/>
              <a:solidFill>
                <a:srgbClr val="7030A0"/>
              </a:solidFill>
              <a:effectLst>
                <a:outerShdw blurRad="76200" dist="50800" dir="5400000" algn="tl" rotWithShape="0">
                  <a:srgbClr val="000000">
                    <a:alpha val="65000"/>
                  </a:srgbClr>
                </a:outerShdw>
              </a:effectLst>
              <a:latin typeface="微软雅黑" pitchFamily="34" charset="-122"/>
              <a:ea typeface="微软雅黑" pitchFamily="34" charset="-122"/>
            </a:endParaRPr>
          </a:p>
        </p:txBody>
      </p:sp>
      <p:sp>
        <p:nvSpPr>
          <p:cNvPr id="30" name="Rectangle 48"/>
          <p:cNvSpPr/>
          <p:nvPr/>
        </p:nvSpPr>
        <p:spPr bwMode="auto">
          <a:xfrm>
            <a:off x="71438" y="6166181"/>
            <a:ext cx="8931275" cy="719203"/>
          </a:xfrm>
          <a:prstGeom prst="roundRect">
            <a:avLst>
              <a:gd name="adj" fmla="val 4477"/>
            </a:avLst>
          </a:prstGeom>
          <a:gradFill>
            <a:gsLst>
              <a:gs pos="95000">
                <a:srgbClr val="FFFFFF"/>
              </a:gs>
              <a:gs pos="100000">
                <a:srgbClr val="FFDD71"/>
              </a:gs>
            </a:gsLst>
            <a:lin ang="5400000" scaled="0"/>
          </a:gradFill>
          <a:ln w="38100">
            <a:gradFill>
              <a:gsLst>
                <a:gs pos="50000">
                  <a:srgbClr val="BC6200"/>
                </a:gs>
                <a:gs pos="100000">
                  <a:srgbClr val="DA5D00"/>
                </a:gs>
              </a:gsLst>
              <a:lin ang="5400000" scaled="0"/>
            </a:gradFill>
          </a:ln>
          <a:effectLst/>
          <a:scene3d>
            <a:camera prst="orthographicFront"/>
            <a:lightRig rig="flat" dir="t"/>
          </a:scene3d>
          <a:sp3d contourW="19050">
            <a:bevelT w="101600" prst="divot"/>
            <a:bevelB w="0" h="0"/>
            <a:contourClr>
              <a:schemeClr val="bg1"/>
            </a:contourClr>
          </a:sp3d>
        </p:spPr>
        <p:style>
          <a:lnRef idx="1">
            <a:schemeClr val="accent2"/>
          </a:lnRef>
          <a:fillRef idx="3">
            <a:schemeClr val="accent2"/>
          </a:fillRef>
          <a:effectRef idx="2">
            <a:schemeClr val="accent2"/>
          </a:effectRef>
          <a:fontRef idx="minor">
            <a:schemeClr val="lt1"/>
          </a:fontRef>
        </p:style>
        <p:txBody>
          <a:bodyPr anchor="ctr">
            <a:sp3d/>
          </a:bodyPr>
          <a:lstStyle/>
          <a:p>
            <a:pPr defTabSz="685666">
              <a:spcBef>
                <a:spcPts val="1000"/>
              </a:spcBef>
              <a:buFont typeface="Wingdings" pitchFamily="2" charset="2"/>
              <a:buChar char="u"/>
            </a:pPr>
            <a:r>
              <a:rPr lang="zh-CN" altLang="en-US" b="1" dirty="0" smtClean="0">
                <a:solidFill>
                  <a:srgbClr val="3C2924"/>
                </a:solidFill>
                <a:latin typeface="微软雅黑" pitchFamily="34" charset="-122"/>
                <a:ea typeface="微软雅黑" pitchFamily="34" charset="-122"/>
              </a:rPr>
              <a:t>数据备份</a:t>
            </a:r>
            <a:r>
              <a:rPr lang="en-US" altLang="zh-CN" b="1" dirty="0" smtClean="0">
                <a:solidFill>
                  <a:srgbClr val="3C2924"/>
                </a:solidFill>
                <a:latin typeface="微软雅黑" pitchFamily="34" charset="-122"/>
                <a:ea typeface="微软雅黑" pitchFamily="34" charset="-122"/>
              </a:rPr>
              <a:t>/</a:t>
            </a:r>
            <a:r>
              <a:rPr lang="zh-CN" altLang="en-US" b="1" dirty="0" smtClean="0">
                <a:solidFill>
                  <a:srgbClr val="3C2924"/>
                </a:solidFill>
                <a:latin typeface="微软雅黑" pitchFamily="34" charset="-122"/>
                <a:ea typeface="微软雅黑" pitchFamily="34" charset="-122"/>
              </a:rPr>
              <a:t>恢复：实现统计结果的备份和恢复</a:t>
            </a:r>
            <a:endParaRPr lang="en-US" altLang="zh-CN" b="1" dirty="0" smtClean="0">
              <a:solidFill>
                <a:srgbClr val="3C2924"/>
              </a:solidFill>
              <a:latin typeface="微软雅黑" pitchFamily="34" charset="-122"/>
              <a:ea typeface="微软雅黑" pitchFamily="34" charset="-122"/>
            </a:endParaRPr>
          </a:p>
          <a:p>
            <a:pPr defTabSz="685666">
              <a:spcBef>
                <a:spcPts val="1000"/>
              </a:spcBef>
              <a:buFont typeface="Wingdings" pitchFamily="2" charset="2"/>
              <a:buChar char="u"/>
            </a:pPr>
            <a:r>
              <a:rPr lang="zh-CN" altLang="en-US" b="1" dirty="0" smtClean="0">
                <a:solidFill>
                  <a:srgbClr val="3C2924"/>
                </a:solidFill>
                <a:latin typeface="微软雅黑" pitchFamily="34" charset="-122"/>
                <a:ea typeface="微软雅黑" pitchFamily="34" charset="-122"/>
              </a:rPr>
              <a:t>数据合并：实现同一统计区域不同统计内容的统计结果的合并</a:t>
            </a:r>
            <a:endParaRPr lang="en-US" altLang="en-US" dirty="0" smtClean="0">
              <a:solidFill>
                <a:srgbClr val="3C2924"/>
              </a:solidFill>
              <a:latin typeface="微软雅黑" pitchFamily="34" charset="-122"/>
              <a:ea typeface="微软雅黑" pitchFamily="34" charset="-122"/>
            </a:endParaRPr>
          </a:p>
        </p:txBody>
      </p:sp>
      <p:pic>
        <p:nvPicPr>
          <p:cNvPr id="31" name="图片 30"/>
          <p:cNvPicPr>
            <a:picLocks noChangeAspect="1"/>
          </p:cNvPicPr>
          <p:nvPr/>
        </p:nvPicPr>
        <p:blipFill>
          <a:blip r:embed="rId4"/>
          <a:stretch>
            <a:fillRect/>
          </a:stretch>
        </p:blipFill>
        <p:spPr>
          <a:xfrm>
            <a:off x="272257" y="1566867"/>
            <a:ext cx="5867400" cy="4581525"/>
          </a:xfrm>
          <a:prstGeom prst="rect">
            <a:avLst/>
          </a:prstGeom>
        </p:spPr>
      </p:pic>
      <p:pic>
        <p:nvPicPr>
          <p:cNvPr id="32" name="图片 31"/>
          <p:cNvPicPr>
            <a:picLocks noChangeAspect="1"/>
          </p:cNvPicPr>
          <p:nvPr/>
        </p:nvPicPr>
        <p:blipFill>
          <a:blip r:embed="rId5"/>
          <a:stretch>
            <a:fillRect/>
          </a:stretch>
        </p:blipFill>
        <p:spPr>
          <a:xfrm>
            <a:off x="1593685" y="1556792"/>
            <a:ext cx="5867400" cy="4581525"/>
          </a:xfrm>
          <a:prstGeom prst="rect">
            <a:avLst/>
          </a:prstGeom>
        </p:spPr>
      </p:pic>
      <p:pic>
        <p:nvPicPr>
          <p:cNvPr id="33" name="图片 32"/>
          <p:cNvPicPr>
            <a:picLocks noChangeAspect="1"/>
          </p:cNvPicPr>
          <p:nvPr/>
        </p:nvPicPr>
        <p:blipFill>
          <a:blip r:embed="rId6"/>
          <a:stretch>
            <a:fillRect/>
          </a:stretch>
        </p:blipFill>
        <p:spPr>
          <a:xfrm>
            <a:off x="2963800" y="1558231"/>
            <a:ext cx="5867400" cy="4581525"/>
          </a:xfrm>
          <a:prstGeom prst="rect">
            <a:avLst/>
          </a:prstGeom>
        </p:spPr>
      </p:pic>
      <p:pic>
        <p:nvPicPr>
          <p:cNvPr id="34" name="Picture 2" descr="荒漠提示"/>
          <p:cNvPicPr>
            <a:picLocks noChangeAspect="1" noChangeArrowheads="1"/>
          </p:cNvPicPr>
          <p:nvPr/>
        </p:nvPicPr>
        <p:blipFill>
          <a:blip r:embed="rId7">
            <a:extLst>
              <a:ext uri="{28A0092B-C50C-407E-A947-70E740481C1C}">
                <a14:useLocalDpi xmlns:a14="http://schemas.microsoft.com/office/drawing/2010/main" xmlns="" val="0"/>
              </a:ext>
            </a:extLst>
          </a:blip>
          <a:srcRect/>
          <a:stretch>
            <a:fillRect/>
          </a:stretch>
        </p:blipFill>
        <p:spPr bwMode="auto">
          <a:xfrm>
            <a:off x="4193927" y="2401156"/>
            <a:ext cx="3600450" cy="1438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灯片编号占位符 4"/>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105</a:t>
            </a:fld>
            <a:endParaRPr lang="zh-CN" altLang="en-US">
              <a:solidFill>
                <a:prstClr val="black">
                  <a:tint val="75000"/>
                </a:prstClr>
              </a:solidFill>
            </a:endParaRPr>
          </a:p>
        </p:txBody>
      </p:sp>
    </p:spTree>
    <p:extLst>
      <p:ext uri="{BB962C8B-B14F-4D97-AF65-F5344CB8AC3E}">
        <p14:creationId xmlns:p14="http://schemas.microsoft.com/office/powerpoint/2010/main" xmlns="" val="335952180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additive="base">
                                        <p:cTn id="7" dur="500" fill="hold"/>
                                        <p:tgtEl>
                                          <p:spTgt spid="32"/>
                                        </p:tgtEl>
                                        <p:attrNameLst>
                                          <p:attrName>ppt_x</p:attrName>
                                        </p:attrNameLst>
                                      </p:cBhvr>
                                      <p:tavLst>
                                        <p:tav tm="0">
                                          <p:val>
                                            <p:strVal val="#ppt_x"/>
                                          </p:val>
                                        </p:tav>
                                        <p:tav tm="100000">
                                          <p:val>
                                            <p:strVal val="#ppt_x"/>
                                          </p:val>
                                        </p:tav>
                                      </p:tavLst>
                                    </p:anim>
                                    <p:anim calcmode="lin" valueType="num">
                                      <p:cBhvr additive="base">
                                        <p:cTn id="8"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3"/>
                                        </p:tgtEl>
                                        <p:attrNameLst>
                                          <p:attrName>style.visibility</p:attrName>
                                        </p:attrNameLst>
                                      </p:cBhvr>
                                      <p:to>
                                        <p:strVal val="visible"/>
                                      </p:to>
                                    </p:set>
                                    <p:anim calcmode="lin" valueType="num">
                                      <p:cBhvr additive="base">
                                        <p:cTn id="13" dur="500" fill="hold"/>
                                        <p:tgtEl>
                                          <p:spTgt spid="33"/>
                                        </p:tgtEl>
                                        <p:attrNameLst>
                                          <p:attrName>ppt_x</p:attrName>
                                        </p:attrNameLst>
                                      </p:cBhvr>
                                      <p:tavLst>
                                        <p:tav tm="0">
                                          <p:val>
                                            <p:strVal val="#ppt_x"/>
                                          </p:val>
                                        </p:tav>
                                        <p:tav tm="100000">
                                          <p:val>
                                            <p:strVal val="#ppt_x"/>
                                          </p:val>
                                        </p:tav>
                                      </p:tavLst>
                                    </p:anim>
                                    <p:anim calcmode="lin" valueType="num">
                                      <p:cBhvr additive="base">
                                        <p:cTn id="14"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4"/>
                                        </p:tgtEl>
                                        <p:attrNameLst>
                                          <p:attrName>style.visibility</p:attrName>
                                        </p:attrNameLst>
                                      </p:cBhvr>
                                      <p:to>
                                        <p:strVal val="visible"/>
                                      </p:to>
                                    </p:set>
                                    <p:anim calcmode="lin" valueType="num">
                                      <p:cBhvr additive="base">
                                        <p:cTn id="19" dur="500" fill="hold"/>
                                        <p:tgtEl>
                                          <p:spTgt spid="34"/>
                                        </p:tgtEl>
                                        <p:attrNameLst>
                                          <p:attrName>ppt_x</p:attrName>
                                        </p:attrNameLst>
                                      </p:cBhvr>
                                      <p:tavLst>
                                        <p:tav tm="0">
                                          <p:val>
                                            <p:strVal val="#ppt_x"/>
                                          </p:val>
                                        </p:tav>
                                        <p:tav tm="100000">
                                          <p:val>
                                            <p:strVal val="#ppt_x"/>
                                          </p:val>
                                        </p:tav>
                                      </p:tavLst>
                                    </p:anim>
                                    <p:anim calcmode="lin" valueType="num">
                                      <p:cBhvr additive="base">
                                        <p:cTn id="20"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500066" y="1690912"/>
            <a:ext cx="8274504" cy="65593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2" name="组合 24"/>
          <p:cNvGrpSpPr>
            <a:grpSpLocks/>
          </p:cNvGrpSpPr>
          <p:nvPr/>
        </p:nvGrpSpPr>
        <p:grpSpPr bwMode="auto">
          <a:xfrm>
            <a:off x="0" y="-71437"/>
            <a:ext cx="9144000" cy="1309688"/>
            <a:chOff x="0" y="-71462"/>
            <a:chExt cx="9144000" cy="1309218"/>
          </a:xfrm>
        </p:grpSpPr>
        <p:grpSp>
          <p:nvGrpSpPr>
            <p:cNvPr id="3" name="组合 21"/>
            <p:cNvGrpSpPr>
              <a:grpSpLocks/>
            </p:cNvGrpSpPr>
            <p:nvPr/>
          </p:nvGrpSpPr>
          <p:grpSpPr bwMode="auto">
            <a:xfrm>
              <a:off x="0" y="857232"/>
              <a:ext cx="9144000" cy="173037"/>
              <a:chOff x="0" y="827071"/>
              <a:chExt cx="9144000" cy="173037"/>
            </a:xfrm>
          </p:grpSpPr>
          <p:sp>
            <p:nvSpPr>
              <p:cNvPr id="21" name="矩形 20"/>
              <p:cNvSpPr/>
              <p:nvPr/>
            </p:nvSpPr>
            <p:spPr>
              <a:xfrm>
                <a:off x="0" y="920664"/>
                <a:ext cx="9144000" cy="45719"/>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3"/>
              </a:lnRef>
              <a:fillRef idx="2">
                <a:schemeClr val="accent3"/>
              </a:fillRef>
              <a:effectRef idx="1">
                <a:schemeClr val="accent3"/>
              </a:effectRef>
              <a:fontRef idx="minor">
                <a:schemeClr val="dk1"/>
              </a:fontRef>
            </p:style>
            <p:txBody>
              <a:bodyPr anchor="ctr"/>
              <a:lstStyle/>
              <a:p>
                <a:pPr algn="ctr" fontAlgn="auto">
                  <a:spcBef>
                    <a:spcPts val="0"/>
                  </a:spcBef>
                  <a:spcAft>
                    <a:spcPts val="0"/>
                  </a:spcAft>
                  <a:defRPr/>
                </a:pPr>
                <a:endParaRPr lang="zh-CN" altLang="en-US" kern="0">
                  <a:solidFill>
                    <a:sysClr val="window" lastClr="FFFFFF"/>
                  </a:solidFill>
                  <a:latin typeface="Constantia"/>
                  <a:ea typeface="微软雅黑"/>
                </a:endParaRPr>
              </a:p>
            </p:txBody>
          </p:sp>
          <p:grpSp>
            <p:nvGrpSpPr>
              <p:cNvPr id="4" name="组合 12"/>
              <p:cNvGrpSpPr>
                <a:grpSpLocks/>
              </p:cNvGrpSpPr>
              <p:nvPr/>
            </p:nvGrpSpPr>
            <p:grpSpPr bwMode="auto">
              <a:xfrm>
                <a:off x="8715404" y="827071"/>
                <a:ext cx="287337" cy="173037"/>
                <a:chOff x="8461697" y="933460"/>
                <a:chExt cx="358775" cy="244475"/>
              </a:xfrm>
            </p:grpSpPr>
            <p:sp>
              <p:nvSpPr>
                <p:cNvPr id="23" name="燕尾形 22"/>
                <p:cNvSpPr/>
                <p:nvPr/>
              </p:nvSpPr>
              <p:spPr>
                <a:xfrm>
                  <a:off x="8461661" y="932981"/>
                  <a:ext cx="180380" cy="244389"/>
                </a:xfrm>
                <a:prstGeom prst="chevron">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fontAlgn="auto">
                    <a:spcBef>
                      <a:spcPts val="0"/>
                    </a:spcBef>
                    <a:spcAft>
                      <a:spcPts val="0"/>
                    </a:spcAft>
                    <a:defRPr/>
                  </a:pPr>
                  <a:endParaRPr lang="zh-CN" altLang="en-US">
                    <a:solidFill>
                      <a:schemeClr val="tx1"/>
                    </a:solidFill>
                  </a:endParaRPr>
                </a:p>
              </p:txBody>
            </p:sp>
            <p:sp>
              <p:nvSpPr>
                <p:cNvPr id="24" name="燕尾形 23"/>
                <p:cNvSpPr/>
                <p:nvPr/>
              </p:nvSpPr>
              <p:spPr>
                <a:xfrm>
                  <a:off x="8642040" y="932981"/>
                  <a:ext cx="178397" cy="244389"/>
                </a:xfrm>
                <a:prstGeom prst="chevron">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fontAlgn="auto">
                    <a:spcBef>
                      <a:spcPts val="0"/>
                    </a:spcBef>
                    <a:spcAft>
                      <a:spcPts val="0"/>
                    </a:spcAft>
                    <a:defRPr/>
                  </a:pPr>
                  <a:endParaRPr lang="zh-CN" altLang="en-US">
                    <a:solidFill>
                      <a:schemeClr val="tx1"/>
                    </a:solidFill>
                  </a:endParaRPr>
                </a:p>
              </p:txBody>
            </p:sp>
          </p:grpSp>
        </p:grpSp>
        <p:pic>
          <p:nvPicPr>
            <p:cNvPr id="20" name="图片 19" descr="14-2.png"/>
            <p:cNvPicPr>
              <a:picLocks noChangeAspect="1"/>
            </p:cNvPicPr>
            <p:nvPr/>
          </p:nvPicPr>
          <p:blipFill>
            <a:blip r:embed="rId4" cstate="print">
              <a:lum bright="100000" contrast="12000"/>
              <a:extLst/>
            </a:blip>
            <a:srcRect l="38138" b="39864"/>
            <a:stretch>
              <a:fillRect/>
            </a:stretch>
          </p:blipFill>
          <p:spPr bwMode="auto">
            <a:xfrm>
              <a:off x="5786446" y="-71462"/>
              <a:ext cx="3044754" cy="1309218"/>
            </a:xfrm>
            <a:prstGeom prst="rect">
              <a:avLst/>
            </a:prstGeom>
            <a:noFill/>
            <a:ln>
              <a:noFill/>
            </a:ln>
            <a:effectLst>
              <a:outerShdw blurRad="190500" dist="228600" dir="2700000" algn="ctr">
                <a:srgbClr val="000000">
                  <a:alpha val="30000"/>
                </a:srgbClr>
              </a:outerShdw>
            </a:effectLst>
            <a:scene3d>
              <a:camera prst="perspectiveRelaxed"/>
              <a:lightRig rig="threePt" dir="t"/>
            </a:scene3d>
            <a:extLst/>
          </p:spPr>
        </p:pic>
      </p:grpSp>
      <p:grpSp>
        <p:nvGrpSpPr>
          <p:cNvPr id="12" name="组合 25"/>
          <p:cNvGrpSpPr/>
          <p:nvPr/>
        </p:nvGrpSpPr>
        <p:grpSpPr>
          <a:xfrm>
            <a:off x="-30394" y="1071546"/>
            <a:ext cx="2866428" cy="521760"/>
            <a:chOff x="683954" y="1071546"/>
            <a:chExt cx="2866428" cy="521760"/>
          </a:xfrm>
        </p:grpSpPr>
        <p:sp>
          <p:nvSpPr>
            <p:cNvPr id="13" name="矩形 12"/>
            <p:cNvSpPr/>
            <p:nvPr/>
          </p:nvSpPr>
          <p:spPr>
            <a:xfrm>
              <a:off x="714348" y="1071546"/>
              <a:ext cx="500066" cy="500066"/>
            </a:xfrm>
            <a:prstGeom prst="rect">
              <a:avLst/>
            </a:prstGeom>
            <a:solidFill>
              <a:srgbClr val="C0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2"/>
            </a:lnRef>
            <a:fillRef idx="3">
              <a:schemeClr val="accent2"/>
            </a:fillRef>
            <a:effectRef idx="2">
              <a:schemeClr val="accent2"/>
            </a:effectRef>
            <a:fontRef idx="minor">
              <a:schemeClr val="lt1"/>
            </a:fontRef>
          </p:style>
          <p:txBody>
            <a:bodyPr rtlCol="0" anchor="ctr"/>
            <a:lstStyle/>
            <a:p>
              <a:pPr algn="ctr"/>
              <a:endParaRPr lang="zh-CN" altLang="en-US"/>
            </a:p>
          </p:txBody>
        </p:sp>
        <p:sp>
          <p:nvSpPr>
            <p:cNvPr id="14" name="矩形 13"/>
            <p:cNvSpPr/>
            <p:nvPr/>
          </p:nvSpPr>
          <p:spPr>
            <a:xfrm>
              <a:off x="1214414" y="1071546"/>
              <a:ext cx="2335968" cy="500066"/>
            </a:xfrm>
            <a:prstGeom prst="rect">
              <a:avLst/>
            </a:prstGeom>
            <a:solidFill>
              <a:schemeClr val="bg1">
                <a:lumMod val="8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dk1"/>
            </a:lnRef>
            <a:fillRef idx="3">
              <a:schemeClr val="dk1"/>
            </a:fillRef>
            <a:effectRef idx="2">
              <a:schemeClr val="dk1"/>
            </a:effectRef>
            <a:fontRef idx="minor">
              <a:schemeClr val="lt1"/>
            </a:fontRef>
          </p:style>
          <p:txBody>
            <a:bodyPr rtlCol="0" anchor="ctr"/>
            <a:lstStyle/>
            <a:p>
              <a:pPr algn="ctr"/>
              <a:endParaRPr lang="zh-CN" altLang="en-US"/>
            </a:p>
          </p:txBody>
        </p:sp>
        <p:sp>
          <p:nvSpPr>
            <p:cNvPr id="15" name="矩形 14"/>
            <p:cNvSpPr/>
            <p:nvPr/>
          </p:nvSpPr>
          <p:spPr>
            <a:xfrm>
              <a:off x="683954" y="1116252"/>
              <a:ext cx="2836033" cy="477054"/>
            </a:xfrm>
            <a:prstGeom prst="rect">
              <a:avLst/>
            </a:prstGeom>
          </p:spPr>
          <p:txBody>
            <a:bodyPr wrap="none">
              <a:spAutoFit/>
            </a:bodyPr>
            <a:lstStyle/>
            <a:p>
              <a:pPr>
                <a:lnSpc>
                  <a:spcPts val="3000"/>
                </a:lnSpc>
                <a:buClr>
                  <a:srgbClr val="FFC000"/>
                </a:buClr>
              </a:pPr>
              <a:r>
                <a:rPr lang="en-US" altLang="zh-CN" sz="2400" b="1" dirty="0">
                  <a:solidFill>
                    <a:schemeClr val="bg1"/>
                  </a:solidFill>
                  <a:latin typeface="微软雅黑" pitchFamily="34" charset="-122"/>
                  <a:ea typeface="微软雅黑" pitchFamily="34" charset="-122"/>
                </a:rPr>
                <a:t>6</a:t>
              </a:r>
              <a:r>
                <a:rPr lang="zh-CN" altLang="en-US" sz="2400" b="1" dirty="0" smtClean="0">
                  <a:solidFill>
                    <a:schemeClr val="bg1"/>
                  </a:solidFill>
                  <a:latin typeface="微软雅黑" pitchFamily="34" charset="-122"/>
                  <a:ea typeface="微软雅黑" pitchFamily="34" charset="-122"/>
                </a:rPr>
                <a:t>、数据备份与恢复</a:t>
              </a:r>
              <a:endParaRPr lang="zh-CN" altLang="en-US" sz="2400" b="1" dirty="0" smtClean="0">
                <a:solidFill>
                  <a:schemeClr val="tx1">
                    <a:lumMod val="65000"/>
                    <a:lumOff val="35000"/>
                  </a:schemeClr>
                </a:solidFill>
                <a:latin typeface="微软雅黑" pitchFamily="34" charset="-122"/>
                <a:ea typeface="微软雅黑" pitchFamily="34" charset="-122"/>
              </a:endParaRPr>
            </a:p>
          </p:txBody>
        </p:sp>
      </p:grpSp>
      <p:sp>
        <p:nvSpPr>
          <p:cNvPr id="39" name="标题 1"/>
          <p:cNvSpPr txBox="1">
            <a:spLocks/>
          </p:cNvSpPr>
          <p:nvPr/>
        </p:nvSpPr>
        <p:spPr>
          <a:xfrm>
            <a:off x="71438" y="-27383"/>
            <a:ext cx="9072562" cy="884634"/>
          </a:xfrm>
          <a:prstGeom prst="rect">
            <a:avLst/>
          </a:prstGeom>
        </p:spPr>
        <p:txBody>
          <a:bodyPr vert="horz" lIns="91440" tIns="45720" rIns="91440" bIns="45720" rtlCol="0" anchor="b">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pPr fontAlgn="auto">
              <a:spcAft>
                <a:spcPts val="0"/>
              </a:spcAft>
            </a:pPr>
            <a:r>
              <a:rPr lang="zh-CN" altLang="en-US" sz="4400" b="1" spc="50" dirty="0" smtClean="0">
                <a:ln w="11430"/>
                <a:solidFill>
                  <a:srgbClr val="7030A0"/>
                </a:solidFill>
                <a:effectLst>
                  <a:outerShdw blurRad="76200" dist="50800" dir="5400000" algn="tl" rotWithShape="0">
                    <a:srgbClr val="000000">
                      <a:alpha val="65000"/>
                    </a:srgbClr>
                  </a:outerShdw>
                </a:effectLst>
                <a:latin typeface="微软雅黑" pitchFamily="34" charset="-122"/>
                <a:ea typeface="微软雅黑" pitchFamily="34" charset="-122"/>
              </a:rPr>
              <a:t>五、基本统计软件功能</a:t>
            </a:r>
            <a:r>
              <a:rPr lang="en-US" altLang="zh-CN" sz="4400" b="1" spc="50" dirty="0" smtClean="0">
                <a:ln w="11430"/>
                <a:solidFill>
                  <a:srgbClr val="7030A0"/>
                </a:solidFill>
                <a:effectLst>
                  <a:outerShdw blurRad="76200" dist="50800" dir="5400000" algn="tl" rotWithShape="0">
                    <a:srgbClr val="000000">
                      <a:alpha val="65000"/>
                    </a:srgbClr>
                  </a:outerShdw>
                </a:effectLst>
                <a:latin typeface="微软雅黑" pitchFamily="34" charset="-122"/>
                <a:ea typeface="微软雅黑" pitchFamily="34" charset="-122"/>
              </a:rPr>
              <a:t>—</a:t>
            </a:r>
            <a:r>
              <a:rPr lang="zh-CN" altLang="en-US" sz="3600" b="1" spc="50" dirty="0" smtClean="0">
                <a:ln w="11430"/>
                <a:solidFill>
                  <a:srgbClr val="7030A0"/>
                </a:solidFill>
                <a:effectLst>
                  <a:outerShdw blurRad="76200" dist="50800" dir="5400000" algn="tl" rotWithShape="0">
                    <a:srgbClr val="000000">
                      <a:alpha val="65000"/>
                    </a:srgbClr>
                  </a:outerShdw>
                </a:effectLst>
                <a:latin typeface="微软雅黑" pitchFamily="34" charset="-122"/>
                <a:ea typeface="微软雅黑" pitchFamily="34" charset="-122"/>
              </a:rPr>
              <a:t>系统设置</a:t>
            </a:r>
            <a:endParaRPr lang="zh-CN" altLang="en-US" sz="3600" b="1" spc="50" dirty="0">
              <a:ln w="11430"/>
              <a:solidFill>
                <a:srgbClr val="7030A0"/>
              </a:solidFill>
              <a:effectLst>
                <a:outerShdw blurRad="76200" dist="50800" dir="5400000" algn="tl" rotWithShape="0">
                  <a:srgbClr val="000000">
                    <a:alpha val="65000"/>
                  </a:srgbClr>
                </a:outerShdw>
              </a:effectLst>
              <a:latin typeface="微软雅黑" pitchFamily="34" charset="-122"/>
              <a:ea typeface="微软雅黑" pitchFamily="34" charset="-122"/>
            </a:endParaRPr>
          </a:p>
        </p:txBody>
      </p:sp>
      <p:sp>
        <p:nvSpPr>
          <p:cNvPr id="30" name="Rectangle 48"/>
          <p:cNvSpPr/>
          <p:nvPr/>
        </p:nvSpPr>
        <p:spPr bwMode="auto">
          <a:xfrm>
            <a:off x="71438" y="6166181"/>
            <a:ext cx="8931275" cy="719203"/>
          </a:xfrm>
          <a:prstGeom prst="roundRect">
            <a:avLst>
              <a:gd name="adj" fmla="val 4477"/>
            </a:avLst>
          </a:prstGeom>
          <a:gradFill>
            <a:gsLst>
              <a:gs pos="95000">
                <a:srgbClr val="FFFFFF"/>
              </a:gs>
              <a:gs pos="100000">
                <a:srgbClr val="FFDD71"/>
              </a:gs>
            </a:gsLst>
            <a:lin ang="5400000" scaled="0"/>
          </a:gradFill>
          <a:ln w="38100">
            <a:gradFill>
              <a:gsLst>
                <a:gs pos="50000">
                  <a:srgbClr val="BC6200"/>
                </a:gs>
                <a:gs pos="100000">
                  <a:srgbClr val="DA5D00"/>
                </a:gs>
              </a:gsLst>
              <a:lin ang="5400000" scaled="0"/>
            </a:gradFill>
          </a:ln>
          <a:effectLst/>
          <a:scene3d>
            <a:camera prst="orthographicFront"/>
            <a:lightRig rig="flat" dir="t"/>
          </a:scene3d>
          <a:sp3d contourW="19050">
            <a:bevelT w="101600" prst="divot"/>
            <a:bevelB w="0" h="0"/>
            <a:contourClr>
              <a:schemeClr val="bg1"/>
            </a:contourClr>
          </a:sp3d>
        </p:spPr>
        <p:style>
          <a:lnRef idx="1">
            <a:schemeClr val="accent2"/>
          </a:lnRef>
          <a:fillRef idx="3">
            <a:schemeClr val="accent2"/>
          </a:fillRef>
          <a:effectRef idx="2">
            <a:schemeClr val="accent2"/>
          </a:effectRef>
          <a:fontRef idx="minor">
            <a:schemeClr val="lt1"/>
          </a:fontRef>
        </p:style>
        <p:txBody>
          <a:bodyPr anchor="ctr">
            <a:sp3d/>
          </a:bodyPr>
          <a:lstStyle/>
          <a:p>
            <a:pPr defTabSz="685666">
              <a:spcBef>
                <a:spcPts val="1000"/>
              </a:spcBef>
              <a:buFont typeface="Wingdings" pitchFamily="2" charset="2"/>
              <a:buChar char="u"/>
            </a:pPr>
            <a:r>
              <a:rPr lang="zh-CN" altLang="en-US" b="1" dirty="0" smtClean="0">
                <a:solidFill>
                  <a:srgbClr val="3C2924"/>
                </a:solidFill>
                <a:latin typeface="微软雅黑" pitchFamily="34" charset="-122"/>
                <a:ea typeface="微软雅黑" pitchFamily="34" charset="-122"/>
              </a:rPr>
              <a:t>配置恢复：不同地区的基本统计计算时统一配置</a:t>
            </a:r>
            <a:endParaRPr lang="en-US" altLang="zh-CN" b="1" dirty="0" smtClean="0">
              <a:solidFill>
                <a:srgbClr val="3C2924"/>
              </a:solidFill>
              <a:latin typeface="微软雅黑" pitchFamily="34" charset="-122"/>
              <a:ea typeface="微软雅黑" pitchFamily="34" charset="-122"/>
            </a:endParaRPr>
          </a:p>
        </p:txBody>
      </p:sp>
      <p:sp>
        <p:nvSpPr>
          <p:cNvPr id="5" name="灯片编号占位符 4"/>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106</a:t>
            </a:fld>
            <a:endParaRPr lang="zh-CN" altLang="en-US">
              <a:solidFill>
                <a:prstClr val="black">
                  <a:tint val="75000"/>
                </a:prstClr>
              </a:solidFill>
            </a:endParaRPr>
          </a:p>
        </p:txBody>
      </p:sp>
    </p:spTree>
    <p:extLst>
      <p:ext uri="{BB962C8B-B14F-4D97-AF65-F5344CB8AC3E}">
        <p14:creationId xmlns:p14="http://schemas.microsoft.com/office/powerpoint/2010/main" xmlns="" val="880608441"/>
      </p:ext>
    </p:extLst>
  </p:cSld>
  <p:clrMapOvr>
    <a:masterClrMapping/>
  </p:clrMapOvr>
  <p:transition>
    <p:fade/>
  </p:transition>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21"/>
          <p:cNvPicPr>
            <a:picLocks noChangeAspect="1"/>
          </p:cNvPicPr>
          <p:nvPr/>
        </p:nvPicPr>
        <p:blipFill>
          <a:blip r:embed="rId3"/>
          <a:stretch>
            <a:fillRect/>
          </a:stretch>
        </p:blipFill>
        <p:spPr>
          <a:xfrm>
            <a:off x="2889218" y="1052736"/>
            <a:ext cx="4048125" cy="4562475"/>
          </a:xfrm>
          <a:prstGeom prst="rect">
            <a:avLst/>
          </a:prstGeom>
        </p:spPr>
      </p:pic>
      <p:grpSp>
        <p:nvGrpSpPr>
          <p:cNvPr id="2" name="组合 24"/>
          <p:cNvGrpSpPr>
            <a:grpSpLocks/>
          </p:cNvGrpSpPr>
          <p:nvPr/>
        </p:nvGrpSpPr>
        <p:grpSpPr bwMode="auto">
          <a:xfrm>
            <a:off x="0" y="-71437"/>
            <a:ext cx="9144000" cy="1309688"/>
            <a:chOff x="0" y="-71462"/>
            <a:chExt cx="9144000" cy="1309218"/>
          </a:xfrm>
        </p:grpSpPr>
        <p:grpSp>
          <p:nvGrpSpPr>
            <p:cNvPr id="3" name="组合 21"/>
            <p:cNvGrpSpPr>
              <a:grpSpLocks/>
            </p:cNvGrpSpPr>
            <p:nvPr/>
          </p:nvGrpSpPr>
          <p:grpSpPr bwMode="auto">
            <a:xfrm>
              <a:off x="0" y="857232"/>
              <a:ext cx="9144000" cy="173037"/>
              <a:chOff x="0" y="827071"/>
              <a:chExt cx="9144000" cy="173037"/>
            </a:xfrm>
          </p:grpSpPr>
          <p:sp>
            <p:nvSpPr>
              <p:cNvPr id="21" name="矩形 20"/>
              <p:cNvSpPr/>
              <p:nvPr/>
            </p:nvSpPr>
            <p:spPr>
              <a:xfrm>
                <a:off x="0" y="920664"/>
                <a:ext cx="9144000" cy="45719"/>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3"/>
              </a:lnRef>
              <a:fillRef idx="2">
                <a:schemeClr val="accent3"/>
              </a:fillRef>
              <a:effectRef idx="1">
                <a:schemeClr val="accent3"/>
              </a:effectRef>
              <a:fontRef idx="minor">
                <a:schemeClr val="dk1"/>
              </a:fontRef>
            </p:style>
            <p:txBody>
              <a:bodyPr anchor="ctr"/>
              <a:lstStyle/>
              <a:p>
                <a:pPr algn="ctr" fontAlgn="auto">
                  <a:spcBef>
                    <a:spcPts val="0"/>
                  </a:spcBef>
                  <a:spcAft>
                    <a:spcPts val="0"/>
                  </a:spcAft>
                  <a:defRPr/>
                </a:pPr>
                <a:endParaRPr lang="zh-CN" altLang="en-US" kern="0">
                  <a:solidFill>
                    <a:sysClr val="window" lastClr="FFFFFF"/>
                  </a:solidFill>
                  <a:latin typeface="Constantia"/>
                  <a:ea typeface="微软雅黑"/>
                </a:endParaRPr>
              </a:p>
            </p:txBody>
          </p:sp>
          <p:grpSp>
            <p:nvGrpSpPr>
              <p:cNvPr id="4" name="组合 12"/>
              <p:cNvGrpSpPr>
                <a:grpSpLocks/>
              </p:cNvGrpSpPr>
              <p:nvPr/>
            </p:nvGrpSpPr>
            <p:grpSpPr bwMode="auto">
              <a:xfrm>
                <a:off x="8715404" y="827071"/>
                <a:ext cx="287337" cy="173037"/>
                <a:chOff x="8461697" y="933460"/>
                <a:chExt cx="358775" cy="244475"/>
              </a:xfrm>
            </p:grpSpPr>
            <p:sp>
              <p:nvSpPr>
                <p:cNvPr id="23" name="燕尾形 22"/>
                <p:cNvSpPr/>
                <p:nvPr/>
              </p:nvSpPr>
              <p:spPr>
                <a:xfrm>
                  <a:off x="8461661" y="932981"/>
                  <a:ext cx="180380" cy="244389"/>
                </a:xfrm>
                <a:prstGeom prst="chevron">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fontAlgn="auto">
                    <a:spcBef>
                      <a:spcPts val="0"/>
                    </a:spcBef>
                    <a:spcAft>
                      <a:spcPts val="0"/>
                    </a:spcAft>
                    <a:defRPr/>
                  </a:pPr>
                  <a:endParaRPr lang="zh-CN" altLang="en-US">
                    <a:solidFill>
                      <a:schemeClr val="tx1"/>
                    </a:solidFill>
                  </a:endParaRPr>
                </a:p>
              </p:txBody>
            </p:sp>
            <p:sp>
              <p:nvSpPr>
                <p:cNvPr id="24" name="燕尾形 23"/>
                <p:cNvSpPr/>
                <p:nvPr/>
              </p:nvSpPr>
              <p:spPr>
                <a:xfrm>
                  <a:off x="8642040" y="932981"/>
                  <a:ext cx="178397" cy="244389"/>
                </a:xfrm>
                <a:prstGeom prst="chevron">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fontAlgn="auto">
                    <a:spcBef>
                      <a:spcPts val="0"/>
                    </a:spcBef>
                    <a:spcAft>
                      <a:spcPts val="0"/>
                    </a:spcAft>
                    <a:defRPr/>
                  </a:pPr>
                  <a:endParaRPr lang="zh-CN" altLang="en-US">
                    <a:solidFill>
                      <a:schemeClr val="tx1"/>
                    </a:solidFill>
                  </a:endParaRPr>
                </a:p>
              </p:txBody>
            </p:sp>
          </p:grpSp>
        </p:grpSp>
        <p:pic>
          <p:nvPicPr>
            <p:cNvPr id="20" name="图片 19" descr="14-2.png"/>
            <p:cNvPicPr>
              <a:picLocks noChangeAspect="1"/>
            </p:cNvPicPr>
            <p:nvPr/>
          </p:nvPicPr>
          <p:blipFill>
            <a:blip r:embed="rId4" cstate="print">
              <a:lum bright="100000" contrast="12000"/>
              <a:extLst/>
            </a:blip>
            <a:srcRect l="38138" b="39864"/>
            <a:stretch>
              <a:fillRect/>
            </a:stretch>
          </p:blipFill>
          <p:spPr bwMode="auto">
            <a:xfrm>
              <a:off x="5786446" y="-71462"/>
              <a:ext cx="3044754" cy="1309218"/>
            </a:xfrm>
            <a:prstGeom prst="rect">
              <a:avLst/>
            </a:prstGeom>
            <a:noFill/>
            <a:ln>
              <a:noFill/>
            </a:ln>
            <a:effectLst>
              <a:outerShdw blurRad="190500" dist="228600" dir="2700000" algn="ctr">
                <a:srgbClr val="000000">
                  <a:alpha val="30000"/>
                </a:srgbClr>
              </a:outerShdw>
            </a:effectLst>
            <a:scene3d>
              <a:camera prst="perspectiveRelaxed"/>
              <a:lightRig rig="threePt" dir="t"/>
            </a:scene3d>
            <a:extLst/>
          </p:spPr>
        </p:pic>
      </p:grpSp>
      <p:grpSp>
        <p:nvGrpSpPr>
          <p:cNvPr id="12" name="组合 25"/>
          <p:cNvGrpSpPr/>
          <p:nvPr/>
        </p:nvGrpSpPr>
        <p:grpSpPr>
          <a:xfrm>
            <a:off x="-30394" y="1071546"/>
            <a:ext cx="2220480" cy="521760"/>
            <a:chOff x="683954" y="1071546"/>
            <a:chExt cx="2220480" cy="521760"/>
          </a:xfrm>
        </p:grpSpPr>
        <p:sp>
          <p:nvSpPr>
            <p:cNvPr id="13" name="矩形 12"/>
            <p:cNvSpPr/>
            <p:nvPr/>
          </p:nvSpPr>
          <p:spPr>
            <a:xfrm>
              <a:off x="714348" y="1071546"/>
              <a:ext cx="500066" cy="500066"/>
            </a:xfrm>
            <a:prstGeom prst="rect">
              <a:avLst/>
            </a:prstGeom>
            <a:solidFill>
              <a:srgbClr val="C0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2"/>
            </a:lnRef>
            <a:fillRef idx="3">
              <a:schemeClr val="accent2"/>
            </a:fillRef>
            <a:effectRef idx="2">
              <a:schemeClr val="accent2"/>
            </a:effectRef>
            <a:fontRef idx="minor">
              <a:schemeClr val="lt1"/>
            </a:fontRef>
          </p:style>
          <p:txBody>
            <a:bodyPr rtlCol="0" anchor="ctr"/>
            <a:lstStyle/>
            <a:p>
              <a:pPr algn="ctr"/>
              <a:endParaRPr lang="zh-CN" altLang="en-US"/>
            </a:p>
          </p:txBody>
        </p:sp>
        <p:sp>
          <p:nvSpPr>
            <p:cNvPr id="14" name="矩形 13"/>
            <p:cNvSpPr/>
            <p:nvPr/>
          </p:nvSpPr>
          <p:spPr>
            <a:xfrm>
              <a:off x="1214413" y="1071546"/>
              <a:ext cx="1690021" cy="500066"/>
            </a:xfrm>
            <a:prstGeom prst="rect">
              <a:avLst/>
            </a:prstGeom>
            <a:solidFill>
              <a:schemeClr val="bg1">
                <a:lumMod val="8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dk1"/>
            </a:lnRef>
            <a:fillRef idx="3">
              <a:schemeClr val="dk1"/>
            </a:fillRef>
            <a:effectRef idx="2">
              <a:schemeClr val="dk1"/>
            </a:effectRef>
            <a:fontRef idx="minor">
              <a:schemeClr val="lt1"/>
            </a:fontRef>
          </p:style>
          <p:txBody>
            <a:bodyPr rtlCol="0" anchor="ctr"/>
            <a:lstStyle/>
            <a:p>
              <a:pPr algn="ctr"/>
              <a:endParaRPr lang="zh-CN" altLang="en-US"/>
            </a:p>
          </p:txBody>
        </p:sp>
        <p:sp>
          <p:nvSpPr>
            <p:cNvPr id="15" name="矩形 14"/>
            <p:cNvSpPr/>
            <p:nvPr/>
          </p:nvSpPr>
          <p:spPr>
            <a:xfrm>
              <a:off x="683954" y="1116252"/>
              <a:ext cx="2220480" cy="477054"/>
            </a:xfrm>
            <a:prstGeom prst="rect">
              <a:avLst/>
            </a:prstGeom>
          </p:spPr>
          <p:txBody>
            <a:bodyPr wrap="none">
              <a:spAutoFit/>
            </a:bodyPr>
            <a:lstStyle/>
            <a:p>
              <a:pPr>
                <a:lnSpc>
                  <a:spcPts val="3000"/>
                </a:lnSpc>
                <a:buClr>
                  <a:srgbClr val="FFC000"/>
                </a:buClr>
              </a:pPr>
              <a:r>
                <a:rPr lang="en-US" altLang="zh-CN" sz="2400" b="1" dirty="0" smtClean="0">
                  <a:solidFill>
                    <a:schemeClr val="bg1"/>
                  </a:solidFill>
                  <a:latin typeface="微软雅黑" pitchFamily="34" charset="-122"/>
                  <a:ea typeface="微软雅黑" pitchFamily="34" charset="-122"/>
                </a:rPr>
                <a:t>7</a:t>
              </a:r>
              <a:r>
                <a:rPr lang="zh-CN" altLang="en-US" sz="2400" b="1" dirty="0" smtClean="0">
                  <a:solidFill>
                    <a:schemeClr val="bg1"/>
                  </a:solidFill>
                  <a:latin typeface="微软雅黑" pitchFamily="34" charset="-122"/>
                  <a:ea typeface="微软雅黑" pitchFamily="34" charset="-122"/>
                </a:rPr>
                <a:t>、系统初始化</a:t>
              </a:r>
              <a:endParaRPr lang="zh-CN" altLang="en-US" sz="2400" b="1" dirty="0" smtClean="0">
                <a:solidFill>
                  <a:schemeClr val="tx1">
                    <a:lumMod val="65000"/>
                    <a:lumOff val="35000"/>
                  </a:schemeClr>
                </a:solidFill>
                <a:latin typeface="微软雅黑" pitchFamily="34" charset="-122"/>
                <a:ea typeface="微软雅黑" pitchFamily="34" charset="-122"/>
              </a:endParaRPr>
            </a:p>
          </p:txBody>
        </p:sp>
      </p:grpSp>
      <p:sp>
        <p:nvSpPr>
          <p:cNvPr id="39" name="标题 1"/>
          <p:cNvSpPr txBox="1">
            <a:spLocks/>
          </p:cNvSpPr>
          <p:nvPr/>
        </p:nvSpPr>
        <p:spPr>
          <a:xfrm>
            <a:off x="71438" y="-27383"/>
            <a:ext cx="9072562" cy="884634"/>
          </a:xfrm>
          <a:prstGeom prst="rect">
            <a:avLst/>
          </a:prstGeom>
        </p:spPr>
        <p:txBody>
          <a:bodyPr vert="horz" lIns="91440" tIns="45720" rIns="91440" bIns="45720" rtlCol="0" anchor="b">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pPr fontAlgn="auto">
              <a:spcAft>
                <a:spcPts val="0"/>
              </a:spcAft>
            </a:pPr>
            <a:r>
              <a:rPr lang="zh-CN" altLang="en-US" sz="4400" b="1" spc="50" dirty="0" smtClean="0">
                <a:ln w="11430"/>
                <a:solidFill>
                  <a:srgbClr val="7030A0"/>
                </a:solidFill>
                <a:effectLst>
                  <a:outerShdw blurRad="76200" dist="50800" dir="5400000" algn="tl" rotWithShape="0">
                    <a:srgbClr val="000000">
                      <a:alpha val="65000"/>
                    </a:srgbClr>
                  </a:outerShdw>
                </a:effectLst>
                <a:latin typeface="微软雅黑" pitchFamily="34" charset="-122"/>
                <a:ea typeface="微软雅黑" pitchFamily="34" charset="-122"/>
              </a:rPr>
              <a:t>五、基本统计软件功能</a:t>
            </a:r>
            <a:r>
              <a:rPr lang="en-US" altLang="zh-CN" sz="4400" b="1" spc="50" dirty="0" smtClean="0">
                <a:ln w="11430"/>
                <a:solidFill>
                  <a:srgbClr val="7030A0"/>
                </a:solidFill>
                <a:effectLst>
                  <a:outerShdw blurRad="76200" dist="50800" dir="5400000" algn="tl" rotWithShape="0">
                    <a:srgbClr val="000000">
                      <a:alpha val="65000"/>
                    </a:srgbClr>
                  </a:outerShdw>
                </a:effectLst>
                <a:latin typeface="微软雅黑" pitchFamily="34" charset="-122"/>
                <a:ea typeface="微软雅黑" pitchFamily="34" charset="-122"/>
              </a:rPr>
              <a:t>—</a:t>
            </a:r>
            <a:r>
              <a:rPr lang="zh-CN" altLang="en-US" sz="3600" b="1" spc="50" dirty="0" smtClean="0">
                <a:ln w="11430"/>
                <a:solidFill>
                  <a:srgbClr val="7030A0"/>
                </a:solidFill>
                <a:effectLst>
                  <a:outerShdw blurRad="76200" dist="50800" dir="5400000" algn="tl" rotWithShape="0">
                    <a:srgbClr val="000000">
                      <a:alpha val="65000"/>
                    </a:srgbClr>
                  </a:outerShdw>
                </a:effectLst>
                <a:latin typeface="微软雅黑" pitchFamily="34" charset="-122"/>
                <a:ea typeface="微软雅黑" pitchFamily="34" charset="-122"/>
              </a:rPr>
              <a:t>系统设置</a:t>
            </a:r>
            <a:endParaRPr lang="zh-CN" altLang="en-US" sz="3600" b="1" spc="50" dirty="0">
              <a:ln w="11430"/>
              <a:solidFill>
                <a:srgbClr val="7030A0"/>
              </a:solidFill>
              <a:effectLst>
                <a:outerShdw blurRad="76200" dist="50800" dir="5400000" algn="tl" rotWithShape="0">
                  <a:srgbClr val="000000">
                    <a:alpha val="65000"/>
                  </a:srgbClr>
                </a:outerShdw>
              </a:effectLst>
              <a:latin typeface="微软雅黑" pitchFamily="34" charset="-122"/>
              <a:ea typeface="微软雅黑" pitchFamily="34" charset="-122"/>
            </a:endParaRPr>
          </a:p>
        </p:txBody>
      </p:sp>
      <p:sp>
        <p:nvSpPr>
          <p:cNvPr id="19" name="Rectangle 48"/>
          <p:cNvSpPr/>
          <p:nvPr/>
        </p:nvSpPr>
        <p:spPr bwMode="auto">
          <a:xfrm>
            <a:off x="-23078" y="5533015"/>
            <a:ext cx="9167077" cy="1324985"/>
          </a:xfrm>
          <a:prstGeom prst="roundRect">
            <a:avLst>
              <a:gd name="adj" fmla="val 4477"/>
            </a:avLst>
          </a:prstGeom>
          <a:gradFill>
            <a:gsLst>
              <a:gs pos="95000">
                <a:srgbClr val="FFFFFF"/>
              </a:gs>
              <a:gs pos="100000">
                <a:srgbClr val="FFDD71"/>
              </a:gs>
            </a:gsLst>
            <a:lin ang="5400000" scaled="0"/>
          </a:gradFill>
          <a:ln w="38100">
            <a:gradFill>
              <a:gsLst>
                <a:gs pos="50000">
                  <a:srgbClr val="BC6200"/>
                </a:gs>
                <a:gs pos="100000">
                  <a:srgbClr val="DA5D00"/>
                </a:gs>
              </a:gsLst>
              <a:lin ang="5400000" scaled="0"/>
            </a:gradFill>
          </a:ln>
          <a:effectLst/>
          <a:scene3d>
            <a:camera prst="orthographicFront"/>
            <a:lightRig rig="flat" dir="t"/>
          </a:scene3d>
          <a:sp3d contourW="19050">
            <a:bevelT w="101600" prst="divot"/>
            <a:bevelB w="0" h="0"/>
            <a:contourClr>
              <a:schemeClr val="bg1"/>
            </a:contourClr>
          </a:sp3d>
        </p:spPr>
        <p:style>
          <a:lnRef idx="1">
            <a:schemeClr val="accent2"/>
          </a:lnRef>
          <a:fillRef idx="3">
            <a:schemeClr val="accent2"/>
          </a:fillRef>
          <a:effectRef idx="2">
            <a:schemeClr val="accent2"/>
          </a:effectRef>
          <a:fontRef idx="minor">
            <a:schemeClr val="lt1"/>
          </a:fontRef>
        </p:style>
        <p:txBody>
          <a:bodyPr anchor="ctr">
            <a:sp3d/>
          </a:bodyPr>
          <a:lstStyle/>
          <a:p>
            <a:pPr defTabSz="685666">
              <a:spcBef>
                <a:spcPts val="1000"/>
              </a:spcBef>
              <a:buFont typeface="Wingdings" pitchFamily="2" charset="2"/>
              <a:buChar char="u"/>
            </a:pPr>
            <a:r>
              <a:rPr lang="zh-CN" altLang="en-US" b="1" dirty="0" smtClean="0">
                <a:solidFill>
                  <a:srgbClr val="3C2924"/>
                </a:solidFill>
                <a:latin typeface="微软雅黑" pitchFamily="34" charset="-122"/>
                <a:ea typeface="微软雅黑" pitchFamily="34" charset="-122"/>
              </a:rPr>
              <a:t>清除计算缓存：删除计算过程中生成的临时统计数据</a:t>
            </a:r>
            <a:endParaRPr lang="en-US" altLang="zh-CN" b="1" dirty="0" smtClean="0">
              <a:solidFill>
                <a:srgbClr val="3C2924"/>
              </a:solidFill>
              <a:latin typeface="微软雅黑" pitchFamily="34" charset="-122"/>
              <a:ea typeface="微软雅黑" pitchFamily="34" charset="-122"/>
            </a:endParaRPr>
          </a:p>
          <a:p>
            <a:pPr defTabSz="685666">
              <a:spcBef>
                <a:spcPts val="1000"/>
              </a:spcBef>
              <a:buFont typeface="Wingdings" pitchFamily="2" charset="2"/>
              <a:buChar char="u"/>
            </a:pPr>
            <a:r>
              <a:rPr lang="zh-CN" altLang="en-US" b="1" dirty="0" smtClean="0">
                <a:solidFill>
                  <a:srgbClr val="3C2924"/>
                </a:solidFill>
                <a:latin typeface="微软雅黑" pitchFamily="34" charset="-122"/>
                <a:ea typeface="微软雅黑" pitchFamily="34" charset="-122"/>
              </a:rPr>
              <a:t>初始化计算数据：删除计算结果</a:t>
            </a:r>
            <a:endParaRPr lang="en-US" altLang="zh-CN" b="1" dirty="0" smtClean="0">
              <a:solidFill>
                <a:srgbClr val="3C2924"/>
              </a:solidFill>
              <a:latin typeface="微软雅黑" pitchFamily="34" charset="-122"/>
              <a:ea typeface="微软雅黑" pitchFamily="34" charset="-122"/>
            </a:endParaRPr>
          </a:p>
          <a:p>
            <a:pPr defTabSz="685666">
              <a:spcBef>
                <a:spcPts val="1000"/>
              </a:spcBef>
              <a:buFont typeface="Wingdings" pitchFamily="2" charset="2"/>
              <a:buChar char="u"/>
            </a:pPr>
            <a:r>
              <a:rPr lang="zh-CN" altLang="en-US" b="1" dirty="0" smtClean="0">
                <a:solidFill>
                  <a:srgbClr val="3C2924"/>
                </a:solidFill>
                <a:latin typeface="微软雅黑" pitchFamily="34" charset="-122"/>
                <a:ea typeface="微软雅黑" pitchFamily="34" charset="-122"/>
              </a:rPr>
              <a:t>清除中间图层：删除计算过程中生成的临时图层</a:t>
            </a:r>
            <a:endParaRPr lang="en-US" altLang="en-US" dirty="0" smtClean="0">
              <a:solidFill>
                <a:srgbClr val="3C2924"/>
              </a:solidFill>
              <a:latin typeface="微软雅黑" pitchFamily="34" charset="-122"/>
              <a:ea typeface="微软雅黑" pitchFamily="34" charset="-122"/>
            </a:endParaRPr>
          </a:p>
        </p:txBody>
      </p:sp>
      <p:sp>
        <p:nvSpPr>
          <p:cNvPr id="25" name="矩形标注 24"/>
          <p:cNvSpPr/>
          <p:nvPr/>
        </p:nvSpPr>
        <p:spPr>
          <a:xfrm>
            <a:off x="7210495" y="1755205"/>
            <a:ext cx="1800200" cy="426207"/>
          </a:xfrm>
          <a:prstGeom prst="wedgeRectCallout">
            <a:avLst>
              <a:gd name="adj1" fmla="val -77627"/>
              <a:gd name="adj2" fmla="val 33784"/>
            </a:avLst>
          </a:prstGeom>
          <a:solidFill>
            <a:srgbClr val="C00000">
              <a:alpha val="75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shade val="50000"/>
            </a:schemeClr>
          </a:lnRef>
          <a:fillRef idx="1">
            <a:schemeClr val="accent2"/>
          </a:fillRef>
          <a:effectRef idx="0">
            <a:schemeClr val="accent2"/>
          </a:effectRef>
          <a:fontRef idx="minor">
            <a:schemeClr val="lt1"/>
          </a:fontRef>
        </p:style>
        <p:txBody>
          <a:bodyPr wrap="square">
            <a:spAutoFit/>
          </a:bodyPr>
          <a:lstStyle/>
          <a:p>
            <a:pPr defTabSz="685666">
              <a:lnSpc>
                <a:spcPts val="2900"/>
              </a:lnSpc>
            </a:pPr>
            <a:r>
              <a:rPr lang="zh-CN" altLang="en-US" dirty="0" smtClean="0">
                <a:solidFill>
                  <a:srgbClr val="FFFFFF"/>
                </a:solidFill>
                <a:latin typeface="微软雅黑" pitchFamily="34" charset="-122"/>
                <a:ea typeface="微软雅黑" pitchFamily="34" charset="-122"/>
              </a:rPr>
              <a:t>初始化内容选择</a:t>
            </a:r>
            <a:endParaRPr lang="en-US" altLang="en-US" dirty="0" smtClean="0">
              <a:solidFill>
                <a:srgbClr val="FFFFFF"/>
              </a:solidFill>
              <a:latin typeface="微软雅黑" pitchFamily="34" charset="-122"/>
              <a:ea typeface="微软雅黑" pitchFamily="34" charset="-122"/>
            </a:endParaRPr>
          </a:p>
        </p:txBody>
      </p:sp>
      <p:sp>
        <p:nvSpPr>
          <p:cNvPr id="26" name="矩形 25"/>
          <p:cNvSpPr/>
          <p:nvPr/>
        </p:nvSpPr>
        <p:spPr>
          <a:xfrm>
            <a:off x="3102540" y="1803501"/>
            <a:ext cx="3637682" cy="777605"/>
          </a:xfrm>
          <a:prstGeom prst="rect">
            <a:avLst/>
          </a:prstGeom>
          <a:noFill/>
          <a:ln>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矩形标注 26"/>
          <p:cNvSpPr/>
          <p:nvPr/>
        </p:nvSpPr>
        <p:spPr>
          <a:xfrm>
            <a:off x="7108395" y="3198731"/>
            <a:ext cx="1343851" cy="426207"/>
          </a:xfrm>
          <a:prstGeom prst="wedgeRectCallout">
            <a:avLst>
              <a:gd name="adj1" fmla="val -77627"/>
              <a:gd name="adj2" fmla="val 33784"/>
            </a:avLst>
          </a:prstGeom>
          <a:solidFill>
            <a:srgbClr val="C00000">
              <a:alpha val="75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shade val="50000"/>
            </a:schemeClr>
          </a:lnRef>
          <a:fillRef idx="1">
            <a:schemeClr val="accent2"/>
          </a:fillRef>
          <a:effectRef idx="0">
            <a:schemeClr val="accent2"/>
          </a:effectRef>
          <a:fontRef idx="minor">
            <a:schemeClr val="lt1"/>
          </a:fontRef>
        </p:style>
        <p:txBody>
          <a:bodyPr wrap="square">
            <a:spAutoFit/>
          </a:bodyPr>
          <a:lstStyle/>
          <a:p>
            <a:pPr defTabSz="685666">
              <a:lnSpc>
                <a:spcPts val="2900"/>
              </a:lnSpc>
            </a:pPr>
            <a:r>
              <a:rPr lang="zh-CN" altLang="en-US" dirty="0" smtClean="0">
                <a:solidFill>
                  <a:srgbClr val="FFFFFF"/>
                </a:solidFill>
                <a:latin typeface="微软雅黑" pitchFamily="34" charset="-122"/>
                <a:ea typeface="微软雅黑" pitchFamily="34" charset="-122"/>
              </a:rPr>
              <a:t>中间图层</a:t>
            </a:r>
            <a:endParaRPr lang="en-US" altLang="en-US" dirty="0" smtClean="0">
              <a:solidFill>
                <a:srgbClr val="FFFFFF"/>
              </a:solidFill>
              <a:latin typeface="微软雅黑" pitchFamily="34" charset="-122"/>
              <a:ea typeface="微软雅黑" pitchFamily="34" charset="-122"/>
            </a:endParaRPr>
          </a:p>
        </p:txBody>
      </p:sp>
      <p:sp>
        <p:nvSpPr>
          <p:cNvPr id="28" name="矩形 27"/>
          <p:cNvSpPr/>
          <p:nvPr/>
        </p:nvSpPr>
        <p:spPr>
          <a:xfrm>
            <a:off x="3111008" y="2846656"/>
            <a:ext cx="3557206" cy="2339949"/>
          </a:xfrm>
          <a:prstGeom prst="rect">
            <a:avLst/>
          </a:prstGeom>
          <a:noFill/>
          <a:ln>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灯片编号占位符 4"/>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107</a:t>
            </a:fld>
            <a:endParaRPr lang="zh-CN" altLang="en-US">
              <a:solidFill>
                <a:prstClr val="black">
                  <a:tint val="75000"/>
                </a:prstClr>
              </a:solidFill>
            </a:endParaRPr>
          </a:p>
        </p:txBody>
      </p:sp>
    </p:spTree>
    <p:extLst>
      <p:ext uri="{BB962C8B-B14F-4D97-AF65-F5344CB8AC3E}">
        <p14:creationId xmlns:p14="http://schemas.microsoft.com/office/powerpoint/2010/main" xmlns="" val="357160877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strips(downLeft)">
                                      <p:cBhvr>
                                        <p:cTn id="7" dur="500"/>
                                        <p:tgtEl>
                                          <p:spTgt spid="2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fade">
                                      <p:cBhvr>
                                        <p:cTn id="11" dur="500"/>
                                        <p:tgtEl>
                                          <p:spTgt spid="25"/>
                                        </p:tgtEl>
                                      </p:cBhvr>
                                    </p:animEffect>
                                  </p:childTnLst>
                                </p:cTn>
                              </p:par>
                            </p:childTnLst>
                          </p:cTn>
                        </p:par>
                      </p:childTnLst>
                    </p:cTn>
                  </p:par>
                  <p:par>
                    <p:cTn id="12" fill="hold">
                      <p:stCondLst>
                        <p:cond delay="indefinite"/>
                      </p:stCondLst>
                      <p:childTnLst>
                        <p:par>
                          <p:cTn id="13" fill="hold">
                            <p:stCondLst>
                              <p:cond delay="0"/>
                            </p:stCondLst>
                            <p:childTnLst>
                              <p:par>
                                <p:cTn id="14" presetID="18" presetClass="entr" presetSubtype="12" fill="hold" grpId="0" nodeType="clickEffect">
                                  <p:stCondLst>
                                    <p:cond delay="0"/>
                                  </p:stCondLst>
                                  <p:childTnLst>
                                    <p:set>
                                      <p:cBhvr>
                                        <p:cTn id="15" dur="1" fill="hold">
                                          <p:stCondLst>
                                            <p:cond delay="0"/>
                                          </p:stCondLst>
                                        </p:cTn>
                                        <p:tgtEl>
                                          <p:spTgt spid="28"/>
                                        </p:tgtEl>
                                        <p:attrNameLst>
                                          <p:attrName>style.visibility</p:attrName>
                                        </p:attrNameLst>
                                      </p:cBhvr>
                                      <p:to>
                                        <p:strVal val="visible"/>
                                      </p:to>
                                    </p:set>
                                    <p:animEffect transition="in" filter="strips(downLeft)">
                                      <p:cBhvr>
                                        <p:cTn id="16" dur="500"/>
                                        <p:tgtEl>
                                          <p:spTgt spid="28"/>
                                        </p:tgtEl>
                                      </p:cBhvr>
                                    </p:animEffect>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fade">
                                      <p:cBhvr>
                                        <p:cTn id="20"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P spid="27" grpId="0" animBg="1"/>
      <p:bldP spid="28" grpId="0" animBg="1"/>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24"/>
          <p:cNvGrpSpPr>
            <a:grpSpLocks/>
          </p:cNvGrpSpPr>
          <p:nvPr/>
        </p:nvGrpSpPr>
        <p:grpSpPr bwMode="auto">
          <a:xfrm>
            <a:off x="0" y="-71437"/>
            <a:ext cx="9144000" cy="1309688"/>
            <a:chOff x="0" y="-71462"/>
            <a:chExt cx="9144000" cy="1309218"/>
          </a:xfrm>
        </p:grpSpPr>
        <p:grpSp>
          <p:nvGrpSpPr>
            <p:cNvPr id="3" name="组合 21"/>
            <p:cNvGrpSpPr>
              <a:grpSpLocks/>
            </p:cNvGrpSpPr>
            <p:nvPr/>
          </p:nvGrpSpPr>
          <p:grpSpPr bwMode="auto">
            <a:xfrm>
              <a:off x="0" y="857232"/>
              <a:ext cx="9144000" cy="173037"/>
              <a:chOff x="0" y="827071"/>
              <a:chExt cx="9144000" cy="173037"/>
            </a:xfrm>
          </p:grpSpPr>
          <p:sp>
            <p:nvSpPr>
              <p:cNvPr id="21" name="矩形 20"/>
              <p:cNvSpPr/>
              <p:nvPr/>
            </p:nvSpPr>
            <p:spPr>
              <a:xfrm>
                <a:off x="0" y="920664"/>
                <a:ext cx="9144000" cy="45719"/>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3"/>
              </a:lnRef>
              <a:fillRef idx="2">
                <a:schemeClr val="accent3"/>
              </a:fillRef>
              <a:effectRef idx="1">
                <a:schemeClr val="accent3"/>
              </a:effectRef>
              <a:fontRef idx="minor">
                <a:schemeClr val="dk1"/>
              </a:fontRef>
            </p:style>
            <p:txBody>
              <a:bodyPr anchor="ctr"/>
              <a:lstStyle/>
              <a:p>
                <a:pPr algn="ctr" fontAlgn="auto">
                  <a:spcBef>
                    <a:spcPts val="0"/>
                  </a:spcBef>
                  <a:spcAft>
                    <a:spcPts val="0"/>
                  </a:spcAft>
                  <a:defRPr/>
                </a:pPr>
                <a:endParaRPr lang="zh-CN" altLang="en-US" kern="0">
                  <a:solidFill>
                    <a:sysClr val="window" lastClr="FFFFFF"/>
                  </a:solidFill>
                  <a:latin typeface="Constantia"/>
                  <a:ea typeface="微软雅黑"/>
                </a:endParaRPr>
              </a:p>
            </p:txBody>
          </p:sp>
          <p:grpSp>
            <p:nvGrpSpPr>
              <p:cNvPr id="4" name="组合 12"/>
              <p:cNvGrpSpPr>
                <a:grpSpLocks/>
              </p:cNvGrpSpPr>
              <p:nvPr/>
            </p:nvGrpSpPr>
            <p:grpSpPr bwMode="auto">
              <a:xfrm>
                <a:off x="8715404" y="827071"/>
                <a:ext cx="287337" cy="173037"/>
                <a:chOff x="8461697" y="933460"/>
                <a:chExt cx="358775" cy="244475"/>
              </a:xfrm>
            </p:grpSpPr>
            <p:sp>
              <p:nvSpPr>
                <p:cNvPr id="23" name="燕尾形 22"/>
                <p:cNvSpPr/>
                <p:nvPr/>
              </p:nvSpPr>
              <p:spPr>
                <a:xfrm>
                  <a:off x="8461661" y="932981"/>
                  <a:ext cx="180380" cy="244389"/>
                </a:xfrm>
                <a:prstGeom prst="chevron">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fontAlgn="auto">
                    <a:spcBef>
                      <a:spcPts val="0"/>
                    </a:spcBef>
                    <a:spcAft>
                      <a:spcPts val="0"/>
                    </a:spcAft>
                    <a:defRPr/>
                  </a:pPr>
                  <a:endParaRPr lang="zh-CN" altLang="en-US">
                    <a:solidFill>
                      <a:schemeClr val="tx1"/>
                    </a:solidFill>
                  </a:endParaRPr>
                </a:p>
              </p:txBody>
            </p:sp>
            <p:sp>
              <p:nvSpPr>
                <p:cNvPr id="24" name="燕尾形 23"/>
                <p:cNvSpPr/>
                <p:nvPr/>
              </p:nvSpPr>
              <p:spPr>
                <a:xfrm>
                  <a:off x="8642040" y="932981"/>
                  <a:ext cx="178397" cy="244389"/>
                </a:xfrm>
                <a:prstGeom prst="chevron">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fontAlgn="auto">
                    <a:spcBef>
                      <a:spcPts val="0"/>
                    </a:spcBef>
                    <a:spcAft>
                      <a:spcPts val="0"/>
                    </a:spcAft>
                    <a:defRPr/>
                  </a:pPr>
                  <a:endParaRPr lang="zh-CN" altLang="en-US">
                    <a:solidFill>
                      <a:schemeClr val="tx1"/>
                    </a:solidFill>
                  </a:endParaRPr>
                </a:p>
              </p:txBody>
            </p:sp>
          </p:grpSp>
        </p:grpSp>
        <p:pic>
          <p:nvPicPr>
            <p:cNvPr id="20" name="图片 19" descr="14-2.png"/>
            <p:cNvPicPr>
              <a:picLocks noChangeAspect="1"/>
            </p:cNvPicPr>
            <p:nvPr/>
          </p:nvPicPr>
          <p:blipFill>
            <a:blip r:embed="rId3" cstate="print">
              <a:lum bright="100000" contrast="12000"/>
              <a:extLst/>
            </a:blip>
            <a:srcRect l="38138" b="39864"/>
            <a:stretch>
              <a:fillRect/>
            </a:stretch>
          </p:blipFill>
          <p:spPr bwMode="auto">
            <a:xfrm>
              <a:off x="5786446" y="-71462"/>
              <a:ext cx="3044754" cy="1309218"/>
            </a:xfrm>
            <a:prstGeom prst="rect">
              <a:avLst/>
            </a:prstGeom>
            <a:noFill/>
            <a:ln>
              <a:noFill/>
            </a:ln>
            <a:effectLst>
              <a:outerShdw blurRad="190500" dist="228600" dir="2700000" algn="ctr">
                <a:srgbClr val="000000">
                  <a:alpha val="30000"/>
                </a:srgbClr>
              </a:outerShdw>
            </a:effectLst>
            <a:scene3d>
              <a:camera prst="perspectiveRelaxed"/>
              <a:lightRig rig="threePt" dir="t"/>
            </a:scene3d>
            <a:extLst/>
          </p:spPr>
        </p:pic>
      </p:grpSp>
      <p:grpSp>
        <p:nvGrpSpPr>
          <p:cNvPr id="12" name="组合 25"/>
          <p:cNvGrpSpPr/>
          <p:nvPr/>
        </p:nvGrpSpPr>
        <p:grpSpPr>
          <a:xfrm>
            <a:off x="-30394" y="1071546"/>
            <a:ext cx="2220480" cy="521760"/>
            <a:chOff x="683954" y="1071546"/>
            <a:chExt cx="2220480" cy="521760"/>
          </a:xfrm>
        </p:grpSpPr>
        <p:sp>
          <p:nvSpPr>
            <p:cNvPr id="13" name="矩形 12"/>
            <p:cNvSpPr/>
            <p:nvPr/>
          </p:nvSpPr>
          <p:spPr>
            <a:xfrm>
              <a:off x="714348" y="1071546"/>
              <a:ext cx="500066" cy="500066"/>
            </a:xfrm>
            <a:prstGeom prst="rect">
              <a:avLst/>
            </a:prstGeom>
            <a:solidFill>
              <a:srgbClr val="C0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2"/>
            </a:lnRef>
            <a:fillRef idx="3">
              <a:schemeClr val="accent2"/>
            </a:fillRef>
            <a:effectRef idx="2">
              <a:schemeClr val="accent2"/>
            </a:effectRef>
            <a:fontRef idx="minor">
              <a:schemeClr val="lt1"/>
            </a:fontRef>
          </p:style>
          <p:txBody>
            <a:bodyPr rtlCol="0" anchor="ctr"/>
            <a:lstStyle/>
            <a:p>
              <a:pPr algn="ctr"/>
              <a:endParaRPr lang="zh-CN" altLang="en-US"/>
            </a:p>
          </p:txBody>
        </p:sp>
        <p:sp>
          <p:nvSpPr>
            <p:cNvPr id="14" name="矩形 13"/>
            <p:cNvSpPr/>
            <p:nvPr/>
          </p:nvSpPr>
          <p:spPr>
            <a:xfrm>
              <a:off x="1214413" y="1071546"/>
              <a:ext cx="1690021" cy="500066"/>
            </a:xfrm>
            <a:prstGeom prst="rect">
              <a:avLst/>
            </a:prstGeom>
            <a:solidFill>
              <a:schemeClr val="bg1">
                <a:lumMod val="8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dk1"/>
            </a:lnRef>
            <a:fillRef idx="3">
              <a:schemeClr val="dk1"/>
            </a:fillRef>
            <a:effectRef idx="2">
              <a:schemeClr val="dk1"/>
            </a:effectRef>
            <a:fontRef idx="minor">
              <a:schemeClr val="lt1"/>
            </a:fontRef>
          </p:style>
          <p:txBody>
            <a:bodyPr rtlCol="0" anchor="ctr"/>
            <a:lstStyle/>
            <a:p>
              <a:pPr algn="ctr"/>
              <a:endParaRPr lang="zh-CN" altLang="en-US"/>
            </a:p>
          </p:txBody>
        </p:sp>
        <p:sp>
          <p:nvSpPr>
            <p:cNvPr id="15" name="矩形 14"/>
            <p:cNvSpPr/>
            <p:nvPr/>
          </p:nvSpPr>
          <p:spPr>
            <a:xfrm>
              <a:off x="683954" y="1116252"/>
              <a:ext cx="2220480" cy="477054"/>
            </a:xfrm>
            <a:prstGeom prst="rect">
              <a:avLst/>
            </a:prstGeom>
          </p:spPr>
          <p:txBody>
            <a:bodyPr wrap="none">
              <a:spAutoFit/>
            </a:bodyPr>
            <a:lstStyle/>
            <a:p>
              <a:pPr>
                <a:lnSpc>
                  <a:spcPts val="3000"/>
                </a:lnSpc>
                <a:buClr>
                  <a:srgbClr val="FFC000"/>
                </a:buClr>
              </a:pPr>
              <a:r>
                <a:rPr lang="en-US" altLang="zh-CN" sz="2400" b="1" dirty="0" smtClean="0">
                  <a:solidFill>
                    <a:schemeClr val="bg1"/>
                  </a:solidFill>
                  <a:latin typeface="微软雅黑" pitchFamily="34" charset="-122"/>
                  <a:ea typeface="微软雅黑" pitchFamily="34" charset="-122"/>
                </a:rPr>
                <a:t>7</a:t>
              </a:r>
              <a:r>
                <a:rPr lang="zh-CN" altLang="en-US" sz="2400" b="1" dirty="0" smtClean="0">
                  <a:solidFill>
                    <a:schemeClr val="bg1"/>
                  </a:solidFill>
                  <a:latin typeface="微软雅黑" pitchFamily="34" charset="-122"/>
                  <a:ea typeface="微软雅黑" pitchFamily="34" charset="-122"/>
                </a:rPr>
                <a:t>、系统初始化</a:t>
              </a:r>
              <a:endParaRPr lang="zh-CN" altLang="en-US" sz="2400" b="1" dirty="0" smtClean="0">
                <a:solidFill>
                  <a:schemeClr val="tx1">
                    <a:lumMod val="65000"/>
                    <a:lumOff val="35000"/>
                  </a:schemeClr>
                </a:solidFill>
                <a:latin typeface="微软雅黑" pitchFamily="34" charset="-122"/>
                <a:ea typeface="微软雅黑" pitchFamily="34" charset="-122"/>
              </a:endParaRPr>
            </a:p>
          </p:txBody>
        </p:sp>
      </p:grpSp>
      <p:sp>
        <p:nvSpPr>
          <p:cNvPr id="39" name="标题 1"/>
          <p:cNvSpPr txBox="1">
            <a:spLocks/>
          </p:cNvSpPr>
          <p:nvPr/>
        </p:nvSpPr>
        <p:spPr>
          <a:xfrm>
            <a:off x="71438" y="-27383"/>
            <a:ext cx="9072562" cy="884634"/>
          </a:xfrm>
          <a:prstGeom prst="rect">
            <a:avLst/>
          </a:prstGeom>
        </p:spPr>
        <p:txBody>
          <a:bodyPr vert="horz" lIns="91440" tIns="45720" rIns="91440" bIns="45720" rtlCol="0" anchor="b">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pPr fontAlgn="auto">
              <a:spcAft>
                <a:spcPts val="0"/>
              </a:spcAft>
            </a:pPr>
            <a:r>
              <a:rPr lang="zh-CN" altLang="en-US" sz="4400" b="1" spc="50" dirty="0" smtClean="0">
                <a:ln w="11430"/>
                <a:solidFill>
                  <a:srgbClr val="7030A0"/>
                </a:solidFill>
                <a:effectLst>
                  <a:outerShdw blurRad="76200" dist="50800" dir="5400000" algn="tl" rotWithShape="0">
                    <a:srgbClr val="000000">
                      <a:alpha val="65000"/>
                    </a:srgbClr>
                  </a:outerShdw>
                </a:effectLst>
                <a:latin typeface="微软雅黑" pitchFamily="34" charset="-122"/>
                <a:ea typeface="微软雅黑" pitchFamily="34" charset="-122"/>
              </a:rPr>
              <a:t>五、基本统计软件功能</a:t>
            </a:r>
            <a:r>
              <a:rPr lang="en-US" altLang="zh-CN" sz="4400" b="1" spc="50" dirty="0" smtClean="0">
                <a:ln w="11430"/>
                <a:solidFill>
                  <a:srgbClr val="7030A0"/>
                </a:solidFill>
                <a:effectLst>
                  <a:outerShdw blurRad="76200" dist="50800" dir="5400000" algn="tl" rotWithShape="0">
                    <a:srgbClr val="000000">
                      <a:alpha val="65000"/>
                    </a:srgbClr>
                  </a:outerShdw>
                </a:effectLst>
                <a:latin typeface="微软雅黑" pitchFamily="34" charset="-122"/>
                <a:ea typeface="微软雅黑" pitchFamily="34" charset="-122"/>
              </a:rPr>
              <a:t>—</a:t>
            </a:r>
            <a:r>
              <a:rPr lang="zh-CN" altLang="en-US" sz="3600" b="1" spc="50" dirty="0" smtClean="0">
                <a:ln w="11430"/>
                <a:solidFill>
                  <a:srgbClr val="7030A0"/>
                </a:solidFill>
                <a:effectLst>
                  <a:outerShdw blurRad="76200" dist="50800" dir="5400000" algn="tl" rotWithShape="0">
                    <a:srgbClr val="000000">
                      <a:alpha val="65000"/>
                    </a:srgbClr>
                  </a:outerShdw>
                </a:effectLst>
                <a:latin typeface="微软雅黑" pitchFamily="34" charset="-122"/>
                <a:ea typeface="微软雅黑" pitchFamily="34" charset="-122"/>
              </a:rPr>
              <a:t>系统设置</a:t>
            </a:r>
            <a:endParaRPr lang="zh-CN" altLang="en-US" sz="3600" b="1" spc="50" dirty="0">
              <a:ln w="11430"/>
              <a:solidFill>
                <a:srgbClr val="7030A0"/>
              </a:solidFill>
              <a:effectLst>
                <a:outerShdw blurRad="76200" dist="50800" dir="5400000" algn="tl" rotWithShape="0">
                  <a:srgbClr val="000000">
                    <a:alpha val="65000"/>
                  </a:srgbClr>
                </a:outerShdw>
              </a:effectLst>
              <a:latin typeface="微软雅黑" pitchFamily="34" charset="-122"/>
              <a:ea typeface="微软雅黑" pitchFamily="34" charset="-122"/>
            </a:endParaRPr>
          </a:p>
        </p:txBody>
      </p:sp>
      <p:sp>
        <p:nvSpPr>
          <p:cNvPr id="19" name="Rectangle 48"/>
          <p:cNvSpPr/>
          <p:nvPr/>
        </p:nvSpPr>
        <p:spPr bwMode="auto">
          <a:xfrm>
            <a:off x="-23078" y="5013176"/>
            <a:ext cx="9167077" cy="1844824"/>
          </a:xfrm>
          <a:prstGeom prst="roundRect">
            <a:avLst>
              <a:gd name="adj" fmla="val 4477"/>
            </a:avLst>
          </a:prstGeom>
          <a:gradFill>
            <a:gsLst>
              <a:gs pos="95000">
                <a:srgbClr val="FFFFFF"/>
              </a:gs>
              <a:gs pos="100000">
                <a:srgbClr val="FFDD71"/>
              </a:gs>
            </a:gsLst>
            <a:lin ang="5400000" scaled="0"/>
          </a:gradFill>
          <a:ln w="38100">
            <a:gradFill>
              <a:gsLst>
                <a:gs pos="50000">
                  <a:srgbClr val="BC6200"/>
                </a:gs>
                <a:gs pos="100000">
                  <a:srgbClr val="DA5D00"/>
                </a:gs>
              </a:gsLst>
              <a:lin ang="5400000" scaled="0"/>
            </a:gradFill>
          </a:ln>
          <a:effectLst/>
          <a:scene3d>
            <a:camera prst="orthographicFront"/>
            <a:lightRig rig="flat" dir="t"/>
          </a:scene3d>
          <a:sp3d contourW="19050">
            <a:bevelT w="101600" prst="divot"/>
            <a:bevelB w="0" h="0"/>
            <a:contourClr>
              <a:schemeClr val="bg1"/>
            </a:contourClr>
          </a:sp3d>
        </p:spPr>
        <p:style>
          <a:lnRef idx="1">
            <a:schemeClr val="accent2"/>
          </a:lnRef>
          <a:fillRef idx="3">
            <a:schemeClr val="accent2"/>
          </a:fillRef>
          <a:effectRef idx="2">
            <a:schemeClr val="accent2"/>
          </a:effectRef>
          <a:fontRef idx="minor">
            <a:schemeClr val="lt1"/>
          </a:fontRef>
        </p:style>
        <p:txBody>
          <a:bodyPr anchor="ctr">
            <a:sp3d/>
          </a:bodyPr>
          <a:lstStyle/>
          <a:p>
            <a:pPr defTabSz="685666">
              <a:spcBef>
                <a:spcPts val="1000"/>
              </a:spcBef>
              <a:buFont typeface="Wingdings" pitchFamily="2" charset="2"/>
              <a:buChar char="u"/>
            </a:pPr>
            <a:r>
              <a:rPr lang="zh-CN" altLang="en-US" b="1" dirty="0">
                <a:solidFill>
                  <a:srgbClr val="3C2924"/>
                </a:solidFill>
                <a:latin typeface="微软雅黑" pitchFamily="34" charset="-122"/>
                <a:ea typeface="微软雅黑" pitchFamily="34" charset="-122"/>
              </a:rPr>
              <a:t>在统计计算过程中，由于统计单元和统计对象所在图层的叠加，软件将会自动生成一些中间数据层</a:t>
            </a:r>
            <a:r>
              <a:rPr lang="zh-CN" altLang="en-US" b="1" dirty="0" smtClean="0">
                <a:solidFill>
                  <a:srgbClr val="3C2924"/>
                </a:solidFill>
                <a:latin typeface="微软雅黑" pitchFamily="34" charset="-122"/>
                <a:ea typeface="微软雅黑" pitchFamily="34" charset="-122"/>
              </a:rPr>
              <a:t>。临时数据</a:t>
            </a:r>
            <a:r>
              <a:rPr lang="zh-CN" altLang="en-US" b="1" dirty="0">
                <a:solidFill>
                  <a:srgbClr val="3C2924"/>
                </a:solidFill>
                <a:latin typeface="微软雅黑" pitchFamily="34" charset="-122"/>
                <a:ea typeface="微软雅黑" pitchFamily="34" charset="-122"/>
              </a:rPr>
              <a:t>层的</a:t>
            </a:r>
            <a:r>
              <a:rPr lang="zh-CN" altLang="en-US" b="1" dirty="0" smtClean="0">
                <a:solidFill>
                  <a:srgbClr val="3C2924"/>
                </a:solidFill>
                <a:latin typeface="微软雅黑" pitchFamily="34" charset="-122"/>
                <a:ea typeface="微软雅黑" pitchFamily="34" charset="-122"/>
              </a:rPr>
              <a:t>命</a:t>
            </a:r>
            <a:endParaRPr lang="en-US" altLang="zh-CN" b="1" dirty="0" smtClean="0">
              <a:solidFill>
                <a:srgbClr val="3C2924"/>
              </a:solidFill>
              <a:latin typeface="微软雅黑" pitchFamily="34" charset="-122"/>
              <a:ea typeface="微软雅黑" pitchFamily="34" charset="-122"/>
            </a:endParaRPr>
          </a:p>
          <a:p>
            <a:pPr defTabSz="685666">
              <a:spcBef>
                <a:spcPts val="1000"/>
              </a:spcBef>
              <a:buFont typeface="Wingdings" pitchFamily="2" charset="2"/>
              <a:buChar char="u"/>
            </a:pPr>
            <a:r>
              <a:rPr lang="zh-CN" altLang="en-US" b="1" dirty="0" smtClean="0">
                <a:solidFill>
                  <a:srgbClr val="3C2924"/>
                </a:solidFill>
                <a:latin typeface="微软雅黑" pitchFamily="34" charset="-122"/>
                <a:ea typeface="微软雅黑" pitchFamily="34" charset="-122"/>
              </a:rPr>
              <a:t>命名规则：</a:t>
            </a:r>
            <a:r>
              <a:rPr lang="en-US" altLang="zh-CN" b="1" dirty="0">
                <a:solidFill>
                  <a:srgbClr val="3C2924"/>
                </a:solidFill>
                <a:latin typeface="微软雅黑" pitchFamily="34" charset="-122"/>
                <a:ea typeface="微软雅黑" pitchFamily="34" charset="-122"/>
              </a:rPr>
              <a:t>I_+</a:t>
            </a:r>
            <a:r>
              <a:rPr lang="zh-CN" altLang="en-US" b="1" dirty="0">
                <a:solidFill>
                  <a:srgbClr val="3C2924"/>
                </a:solidFill>
                <a:latin typeface="微软雅黑" pitchFamily="34" charset="-122"/>
                <a:ea typeface="微软雅黑" pitchFamily="34" charset="-122"/>
              </a:rPr>
              <a:t>统计对象所在数据层名称</a:t>
            </a:r>
            <a:r>
              <a:rPr lang="en-US" altLang="zh-CN" b="1" dirty="0">
                <a:solidFill>
                  <a:srgbClr val="3C2924"/>
                </a:solidFill>
                <a:latin typeface="微软雅黑" pitchFamily="34" charset="-122"/>
                <a:ea typeface="微软雅黑" pitchFamily="34" charset="-122"/>
              </a:rPr>
              <a:t>+_</a:t>
            </a:r>
            <a:r>
              <a:rPr lang="zh-CN" altLang="en-US" b="1" dirty="0">
                <a:solidFill>
                  <a:srgbClr val="3C2924"/>
                </a:solidFill>
                <a:latin typeface="微软雅黑" pitchFamily="34" charset="-122"/>
                <a:ea typeface="微软雅黑" pitchFamily="34" charset="-122"/>
              </a:rPr>
              <a:t>统计单元</a:t>
            </a:r>
            <a:r>
              <a:rPr lang="zh-CN" altLang="en-US" b="1" dirty="0" smtClean="0">
                <a:solidFill>
                  <a:srgbClr val="3C2924"/>
                </a:solidFill>
                <a:latin typeface="微软雅黑" pitchFamily="34" charset="-122"/>
                <a:ea typeface="微软雅黑" pitchFamily="34" charset="-122"/>
              </a:rPr>
              <a:t>名称</a:t>
            </a:r>
            <a:endParaRPr lang="en-US" altLang="zh-CN" b="1" dirty="0" smtClean="0">
              <a:solidFill>
                <a:srgbClr val="3C2924"/>
              </a:solidFill>
              <a:latin typeface="微软雅黑" pitchFamily="34" charset="-122"/>
              <a:ea typeface="微软雅黑" pitchFamily="34" charset="-122"/>
            </a:endParaRPr>
          </a:p>
          <a:p>
            <a:pPr defTabSz="685666">
              <a:spcBef>
                <a:spcPts val="1000"/>
              </a:spcBef>
              <a:buFont typeface="Wingdings" pitchFamily="2" charset="2"/>
              <a:buChar char="u"/>
            </a:pPr>
            <a:r>
              <a:rPr lang="zh-CN" altLang="en-US" b="1" dirty="0">
                <a:solidFill>
                  <a:srgbClr val="3C2924"/>
                </a:solidFill>
                <a:latin typeface="微软雅黑" pitchFamily="34" charset="-122"/>
                <a:ea typeface="微软雅黑" pitchFamily="34" charset="-122"/>
              </a:rPr>
              <a:t>在重新计算时，如果原始数据有变动，需要按照</a:t>
            </a:r>
            <a:r>
              <a:rPr lang="zh-CN" altLang="en-US" b="1" dirty="0" smtClean="0">
                <a:solidFill>
                  <a:srgbClr val="3C2924"/>
                </a:solidFill>
                <a:latin typeface="微软雅黑" pitchFamily="34" charset="-122"/>
                <a:ea typeface="微软雅黑" pitchFamily="34" charset="-122"/>
              </a:rPr>
              <a:t>以上规则</a:t>
            </a:r>
            <a:r>
              <a:rPr lang="zh-CN" altLang="en-US" b="1" dirty="0">
                <a:solidFill>
                  <a:srgbClr val="3C2924"/>
                </a:solidFill>
                <a:latin typeface="微软雅黑" pitchFamily="34" charset="-122"/>
                <a:ea typeface="微软雅黑" pitchFamily="34" charset="-122"/>
              </a:rPr>
              <a:t>找到对应的图层，将其删除后再重新开始计算</a:t>
            </a:r>
            <a:r>
              <a:rPr lang="zh-CN" altLang="en-US" b="1" dirty="0" smtClean="0">
                <a:solidFill>
                  <a:srgbClr val="3C2924"/>
                </a:solidFill>
                <a:latin typeface="微软雅黑" pitchFamily="34" charset="-122"/>
                <a:ea typeface="微软雅黑" pitchFamily="34" charset="-122"/>
              </a:rPr>
              <a:t>。</a:t>
            </a:r>
            <a:endParaRPr lang="en-US" altLang="zh-CN" b="1" dirty="0">
              <a:solidFill>
                <a:srgbClr val="3C2924"/>
              </a:solidFill>
              <a:latin typeface="微软雅黑" pitchFamily="34" charset="-122"/>
              <a:ea typeface="微软雅黑" pitchFamily="34" charset="-122"/>
            </a:endParaRPr>
          </a:p>
        </p:txBody>
      </p:sp>
      <p:graphicFrame>
        <p:nvGraphicFramePr>
          <p:cNvPr id="5" name="表格 4"/>
          <p:cNvGraphicFramePr>
            <a:graphicFrameLocks noGrp="1"/>
          </p:cNvGraphicFramePr>
          <p:nvPr>
            <p:extLst>
              <p:ext uri="{D42A27DB-BD31-4B8C-83A1-F6EECF244321}">
                <p14:modId xmlns:p14="http://schemas.microsoft.com/office/powerpoint/2010/main" xmlns="" val="1346788182"/>
              </p:ext>
            </p:extLst>
          </p:nvPr>
        </p:nvGraphicFramePr>
        <p:xfrm>
          <a:off x="71438" y="1646509"/>
          <a:ext cx="8931275" cy="3267239"/>
        </p:xfrm>
        <a:graphic>
          <a:graphicData uri="http://schemas.openxmlformats.org/drawingml/2006/table">
            <a:tbl>
              <a:tblPr firstRow="1" firstCol="1" bandRow="1">
                <a:tableStyleId>{5C22544A-7EE6-4342-B048-85BDC9FD1C3A}</a:tableStyleId>
              </a:tblPr>
              <a:tblGrid>
                <a:gridCol w="525159"/>
                <a:gridCol w="818106"/>
                <a:gridCol w="925049"/>
                <a:gridCol w="1241677"/>
                <a:gridCol w="432273"/>
                <a:gridCol w="634121"/>
                <a:gridCol w="2045262"/>
                <a:gridCol w="1546898"/>
                <a:gridCol w="762730"/>
              </a:tblGrid>
              <a:tr h="287660">
                <a:tc>
                  <a:txBody>
                    <a:bodyPr/>
                    <a:lstStyle/>
                    <a:p>
                      <a:pPr indent="0" algn="ctr">
                        <a:spcAft>
                          <a:spcPts val="0"/>
                        </a:spcAft>
                      </a:pPr>
                      <a:r>
                        <a:rPr lang="zh-CN" sz="900" dirty="0">
                          <a:effectLst/>
                        </a:rPr>
                        <a:t>序号</a:t>
                      </a:r>
                      <a:endParaRPr lang="zh-CN" sz="900" dirty="0">
                        <a:effectLst/>
                        <a:latin typeface="宋体" panose="02010600030101010101" pitchFamily="2" charset="-122"/>
                        <a:ea typeface="宋体" panose="02010600030101010101" pitchFamily="2" charset="-122"/>
                        <a:cs typeface="Times New Roman" panose="02020603050405020304" pitchFamily="18" charset="0"/>
                      </a:endParaRPr>
                    </a:p>
                  </a:txBody>
                  <a:tcPr marL="58648" marR="58648" marT="0" marB="0" anchor="ctr"/>
                </a:tc>
                <a:tc gridSpan="2">
                  <a:txBody>
                    <a:bodyPr/>
                    <a:lstStyle/>
                    <a:p>
                      <a:pPr indent="0" algn="ctr">
                        <a:spcAft>
                          <a:spcPts val="0"/>
                        </a:spcAft>
                      </a:pPr>
                      <a:r>
                        <a:rPr lang="zh-CN" sz="900">
                          <a:effectLst/>
                        </a:rPr>
                        <a:t>统计单元</a:t>
                      </a:r>
                      <a:endParaRPr lang="zh-CN" sz="900">
                        <a:effectLst/>
                        <a:latin typeface="宋体" panose="02010600030101010101" pitchFamily="2" charset="-122"/>
                        <a:ea typeface="宋体" panose="02010600030101010101" pitchFamily="2" charset="-122"/>
                        <a:cs typeface="Times New Roman" panose="02020603050405020304" pitchFamily="18" charset="0"/>
                      </a:endParaRPr>
                    </a:p>
                  </a:txBody>
                  <a:tcPr marL="58648" marR="58648" marT="0" marB="0" anchor="ctr"/>
                </a:tc>
                <a:tc hMerge="1">
                  <a:txBody>
                    <a:bodyPr/>
                    <a:lstStyle/>
                    <a:p>
                      <a:endParaRPr lang="zh-CN" altLang="en-US"/>
                    </a:p>
                  </a:txBody>
                  <a:tcPr/>
                </a:tc>
                <a:tc gridSpan="4">
                  <a:txBody>
                    <a:bodyPr/>
                    <a:lstStyle/>
                    <a:p>
                      <a:pPr indent="0" algn="ctr">
                        <a:spcAft>
                          <a:spcPts val="0"/>
                        </a:spcAft>
                      </a:pPr>
                      <a:r>
                        <a:rPr lang="zh-CN" sz="900" dirty="0">
                          <a:effectLst/>
                        </a:rPr>
                        <a:t>统计对象</a:t>
                      </a:r>
                      <a:endParaRPr lang="zh-CN" sz="900" dirty="0">
                        <a:effectLst/>
                        <a:latin typeface="宋体" panose="02010600030101010101" pitchFamily="2" charset="-122"/>
                        <a:ea typeface="宋体" panose="02010600030101010101" pitchFamily="2" charset="-122"/>
                        <a:cs typeface="Times New Roman" panose="02020603050405020304" pitchFamily="18" charset="0"/>
                      </a:endParaRPr>
                    </a:p>
                  </a:txBody>
                  <a:tcPr marL="58648" marR="58648" marT="0" marB="0" anchor="ct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a:txBody>
                    <a:bodyPr/>
                    <a:lstStyle/>
                    <a:p>
                      <a:pPr indent="0" algn="ctr">
                        <a:spcAft>
                          <a:spcPts val="0"/>
                        </a:spcAft>
                      </a:pPr>
                      <a:r>
                        <a:rPr lang="zh-CN" sz="900">
                          <a:effectLst/>
                        </a:rPr>
                        <a:t>临时图层名称</a:t>
                      </a:r>
                      <a:endParaRPr lang="zh-CN" sz="900">
                        <a:effectLst/>
                        <a:latin typeface="宋体" panose="02010600030101010101" pitchFamily="2" charset="-122"/>
                        <a:ea typeface="宋体" panose="02010600030101010101" pitchFamily="2" charset="-122"/>
                        <a:cs typeface="Times New Roman" panose="02020603050405020304" pitchFamily="18" charset="0"/>
                      </a:endParaRPr>
                    </a:p>
                  </a:txBody>
                  <a:tcPr marL="58648" marR="58648" marT="0" marB="0" anchor="ctr"/>
                </a:tc>
                <a:tc>
                  <a:txBody>
                    <a:bodyPr/>
                    <a:lstStyle/>
                    <a:p>
                      <a:pPr indent="0" algn="ctr">
                        <a:spcAft>
                          <a:spcPts val="0"/>
                        </a:spcAft>
                      </a:pPr>
                      <a:r>
                        <a:rPr lang="zh-CN" sz="900">
                          <a:effectLst/>
                        </a:rPr>
                        <a:t>备注</a:t>
                      </a:r>
                      <a:endParaRPr lang="zh-CN" sz="900">
                        <a:effectLst/>
                        <a:latin typeface="宋体" panose="02010600030101010101" pitchFamily="2" charset="-122"/>
                        <a:ea typeface="宋体" panose="02010600030101010101" pitchFamily="2" charset="-122"/>
                        <a:cs typeface="Times New Roman" panose="02020603050405020304" pitchFamily="18" charset="0"/>
                      </a:endParaRPr>
                    </a:p>
                  </a:txBody>
                  <a:tcPr marL="58648" marR="58648" marT="0" marB="0" anchor="ctr"/>
                </a:tc>
              </a:tr>
              <a:tr h="155271">
                <a:tc>
                  <a:txBody>
                    <a:bodyPr/>
                    <a:lstStyle/>
                    <a:p>
                      <a:pPr indent="0" algn="ctr">
                        <a:spcAft>
                          <a:spcPts val="0"/>
                        </a:spcAft>
                      </a:pPr>
                      <a:r>
                        <a:rPr lang="en-US" sz="900">
                          <a:effectLst/>
                        </a:rPr>
                        <a:t>1</a:t>
                      </a:r>
                      <a:endParaRPr lang="zh-CN" sz="900">
                        <a:effectLst/>
                        <a:latin typeface="宋体" panose="02010600030101010101" pitchFamily="2" charset="-122"/>
                        <a:ea typeface="宋体" panose="02010600030101010101" pitchFamily="2" charset="-122"/>
                        <a:cs typeface="Times New Roman" panose="02020603050405020304" pitchFamily="18" charset="0"/>
                      </a:endParaRPr>
                    </a:p>
                  </a:txBody>
                  <a:tcPr marL="58648" marR="58648" marT="0" marB="0" anchor="ctr"/>
                </a:tc>
                <a:tc rowSpan="15">
                  <a:txBody>
                    <a:bodyPr/>
                    <a:lstStyle/>
                    <a:p>
                      <a:pPr indent="0" algn="ctr">
                        <a:spcAft>
                          <a:spcPts val="0"/>
                        </a:spcAft>
                      </a:pPr>
                      <a:r>
                        <a:rPr lang="zh-CN" sz="900">
                          <a:effectLst/>
                        </a:rPr>
                        <a:t>行政区划与管理单元（以县级单元为例）</a:t>
                      </a:r>
                      <a:endParaRPr lang="zh-CN" sz="900">
                        <a:effectLst/>
                        <a:latin typeface="宋体" panose="02010600030101010101" pitchFamily="2" charset="-122"/>
                        <a:ea typeface="宋体" panose="02010600030101010101" pitchFamily="2" charset="-122"/>
                        <a:cs typeface="Times New Roman" panose="02020603050405020304" pitchFamily="18" charset="0"/>
                      </a:endParaRPr>
                    </a:p>
                  </a:txBody>
                  <a:tcPr marL="58648" marR="58648" marT="0" marB="0" anchor="ctr"/>
                </a:tc>
                <a:tc rowSpan="15">
                  <a:txBody>
                    <a:bodyPr/>
                    <a:lstStyle/>
                    <a:p>
                      <a:pPr indent="0" algn="ctr">
                        <a:spcAft>
                          <a:spcPts val="0"/>
                        </a:spcAft>
                      </a:pPr>
                      <a:r>
                        <a:rPr lang="zh-CN" sz="900" dirty="0">
                          <a:effectLst/>
                        </a:rPr>
                        <a:t>县级（</a:t>
                      </a:r>
                      <a:r>
                        <a:rPr lang="en-US" sz="900" dirty="0">
                          <a:effectLst/>
                        </a:rPr>
                        <a:t>BOUA5</a:t>
                      </a:r>
                      <a:r>
                        <a:rPr lang="zh-CN" sz="900" dirty="0">
                          <a:effectLst/>
                        </a:rPr>
                        <a:t>）</a:t>
                      </a:r>
                      <a:endParaRPr lang="zh-CN" sz="900" dirty="0">
                        <a:effectLst/>
                        <a:latin typeface="宋体" panose="02010600030101010101" pitchFamily="2" charset="-122"/>
                        <a:ea typeface="宋体" panose="02010600030101010101" pitchFamily="2" charset="-122"/>
                        <a:cs typeface="Times New Roman" panose="02020603050405020304" pitchFamily="18" charset="0"/>
                      </a:endParaRPr>
                    </a:p>
                  </a:txBody>
                  <a:tcPr marL="58648" marR="58648" marT="0" marB="0" anchor="ctr"/>
                </a:tc>
                <a:tc gridSpan="4">
                  <a:txBody>
                    <a:bodyPr/>
                    <a:lstStyle/>
                    <a:p>
                      <a:pPr indent="0">
                        <a:spcAft>
                          <a:spcPts val="0"/>
                        </a:spcAft>
                      </a:pPr>
                      <a:r>
                        <a:rPr lang="zh-CN" sz="900">
                          <a:effectLst/>
                        </a:rPr>
                        <a:t>地表覆盖（</a:t>
                      </a:r>
                      <a:r>
                        <a:rPr lang="en-US" sz="900">
                          <a:effectLst/>
                        </a:rPr>
                        <a:t>LCA</a:t>
                      </a:r>
                      <a:r>
                        <a:rPr lang="zh-CN" sz="900">
                          <a:effectLst/>
                        </a:rPr>
                        <a:t>）</a:t>
                      </a:r>
                      <a:endParaRPr lang="zh-CN" sz="900">
                        <a:effectLst/>
                        <a:latin typeface="宋体" panose="02010600030101010101" pitchFamily="2" charset="-122"/>
                        <a:ea typeface="宋体" panose="02010600030101010101" pitchFamily="2" charset="-122"/>
                        <a:cs typeface="Times New Roman" panose="02020603050405020304" pitchFamily="18" charset="0"/>
                      </a:endParaRPr>
                    </a:p>
                  </a:txBody>
                  <a:tcPr marL="58648" marR="58648" marT="0" marB="0" anchor="ct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a:txBody>
                    <a:bodyPr/>
                    <a:lstStyle/>
                    <a:p>
                      <a:pPr indent="0">
                        <a:spcAft>
                          <a:spcPts val="0"/>
                        </a:spcAft>
                      </a:pPr>
                      <a:r>
                        <a:rPr lang="en-US" sz="900">
                          <a:effectLst/>
                        </a:rPr>
                        <a:t>I_LCA_BOUA5</a:t>
                      </a:r>
                      <a:endParaRPr lang="zh-CN" sz="900">
                        <a:effectLst/>
                        <a:latin typeface="宋体" panose="02010600030101010101" pitchFamily="2" charset="-122"/>
                        <a:ea typeface="宋体" panose="02010600030101010101" pitchFamily="2" charset="-122"/>
                        <a:cs typeface="Times New Roman" panose="02020603050405020304" pitchFamily="18" charset="0"/>
                      </a:endParaRPr>
                    </a:p>
                  </a:txBody>
                  <a:tcPr marL="58648" marR="58648" marT="0" marB="0" anchor="ctr"/>
                </a:tc>
                <a:tc rowSpan="15">
                  <a:txBody>
                    <a:bodyPr/>
                    <a:lstStyle/>
                    <a:p>
                      <a:pPr indent="0" algn="ctr">
                        <a:spcAft>
                          <a:spcPts val="0"/>
                        </a:spcAft>
                      </a:pPr>
                      <a:r>
                        <a:rPr lang="zh-CN" sz="900">
                          <a:effectLst/>
                        </a:rPr>
                        <a:t>乡级行政单元、城市中心城区的生成方式与县级行政单元一致</a:t>
                      </a:r>
                      <a:endParaRPr lang="zh-CN" sz="900">
                        <a:effectLst/>
                        <a:latin typeface="宋体" panose="02010600030101010101" pitchFamily="2" charset="-122"/>
                        <a:ea typeface="宋体" panose="02010600030101010101" pitchFamily="2" charset="-122"/>
                        <a:cs typeface="Times New Roman" panose="02020603050405020304" pitchFamily="18" charset="0"/>
                      </a:endParaRPr>
                    </a:p>
                  </a:txBody>
                  <a:tcPr marL="58648" marR="58648" marT="0" marB="0" anchor="ctr"/>
                </a:tc>
              </a:tr>
              <a:tr h="147099">
                <a:tc>
                  <a:txBody>
                    <a:bodyPr/>
                    <a:lstStyle/>
                    <a:p>
                      <a:pPr indent="0" algn="ctr">
                        <a:spcAft>
                          <a:spcPts val="0"/>
                        </a:spcAft>
                      </a:pPr>
                      <a:r>
                        <a:rPr lang="en-US" sz="900" dirty="0">
                          <a:effectLst/>
                        </a:rPr>
                        <a:t>2</a:t>
                      </a:r>
                      <a:endParaRPr lang="zh-CN" sz="900" dirty="0">
                        <a:effectLst/>
                        <a:latin typeface="宋体" panose="02010600030101010101" pitchFamily="2" charset="-122"/>
                        <a:ea typeface="宋体" panose="02010600030101010101" pitchFamily="2" charset="-122"/>
                        <a:cs typeface="Times New Roman" panose="02020603050405020304" pitchFamily="18" charset="0"/>
                      </a:endParaRPr>
                    </a:p>
                  </a:txBody>
                  <a:tcPr marL="58648" marR="58648" marT="0" marB="0" anchor="ctr"/>
                </a:tc>
                <a:tc vMerge="1">
                  <a:txBody>
                    <a:bodyPr/>
                    <a:lstStyle/>
                    <a:p>
                      <a:endParaRPr lang="zh-CN" altLang="en-US"/>
                    </a:p>
                  </a:txBody>
                  <a:tcPr/>
                </a:tc>
                <a:tc vMerge="1">
                  <a:txBody>
                    <a:bodyPr/>
                    <a:lstStyle/>
                    <a:p>
                      <a:endParaRPr lang="zh-CN" altLang="en-US"/>
                    </a:p>
                  </a:txBody>
                  <a:tcPr/>
                </a:tc>
                <a:tc rowSpan="14">
                  <a:txBody>
                    <a:bodyPr/>
                    <a:lstStyle/>
                    <a:p>
                      <a:pPr indent="0" algn="ctr">
                        <a:spcAft>
                          <a:spcPts val="0"/>
                        </a:spcAft>
                      </a:pPr>
                      <a:r>
                        <a:rPr lang="zh-CN" sz="900" dirty="0">
                          <a:effectLst/>
                        </a:rPr>
                        <a:t>地理要素</a:t>
                      </a:r>
                      <a:endParaRPr lang="zh-CN" sz="900" dirty="0">
                        <a:effectLst/>
                        <a:latin typeface="宋体" panose="02010600030101010101" pitchFamily="2" charset="-122"/>
                        <a:ea typeface="宋体" panose="02010600030101010101" pitchFamily="2" charset="-122"/>
                        <a:cs typeface="Times New Roman" panose="02020603050405020304" pitchFamily="18" charset="0"/>
                      </a:endParaRPr>
                    </a:p>
                  </a:txBody>
                  <a:tcPr marL="58648" marR="58648" marT="0" marB="0" anchor="ctr"/>
                </a:tc>
                <a:tc rowSpan="4">
                  <a:txBody>
                    <a:bodyPr/>
                    <a:lstStyle/>
                    <a:p>
                      <a:pPr indent="0" algn="ctr">
                        <a:spcAft>
                          <a:spcPts val="0"/>
                        </a:spcAft>
                      </a:pPr>
                      <a:r>
                        <a:rPr lang="zh-CN" sz="900">
                          <a:effectLst/>
                        </a:rPr>
                        <a:t>道路</a:t>
                      </a:r>
                      <a:endParaRPr lang="zh-CN" sz="900">
                        <a:effectLst/>
                        <a:latin typeface="宋体" panose="02010600030101010101" pitchFamily="2" charset="-122"/>
                        <a:ea typeface="宋体" panose="02010600030101010101" pitchFamily="2" charset="-122"/>
                        <a:cs typeface="Times New Roman" panose="02020603050405020304" pitchFamily="18" charset="0"/>
                      </a:endParaRPr>
                    </a:p>
                  </a:txBody>
                  <a:tcPr marL="58648" marR="58648" marT="0" marB="0" anchor="ctr"/>
                </a:tc>
                <a:tc gridSpan="2">
                  <a:txBody>
                    <a:bodyPr/>
                    <a:lstStyle/>
                    <a:p>
                      <a:pPr indent="0">
                        <a:spcAft>
                          <a:spcPts val="0"/>
                        </a:spcAft>
                      </a:pPr>
                      <a:r>
                        <a:rPr lang="zh-CN" sz="900">
                          <a:effectLst/>
                        </a:rPr>
                        <a:t>铁路</a:t>
                      </a:r>
                      <a:r>
                        <a:rPr lang="en-US" sz="900">
                          <a:effectLst/>
                        </a:rPr>
                        <a:t>(LRRL)</a:t>
                      </a:r>
                      <a:endParaRPr lang="zh-CN" sz="900">
                        <a:effectLst/>
                        <a:latin typeface="宋体" panose="02010600030101010101" pitchFamily="2" charset="-122"/>
                        <a:ea typeface="宋体" panose="02010600030101010101" pitchFamily="2" charset="-122"/>
                        <a:cs typeface="Times New Roman" panose="02020603050405020304" pitchFamily="18" charset="0"/>
                      </a:endParaRPr>
                    </a:p>
                  </a:txBody>
                  <a:tcPr marL="58648" marR="58648" marT="0" marB="0" anchor="ctr"/>
                </a:tc>
                <a:tc hMerge="1">
                  <a:txBody>
                    <a:bodyPr/>
                    <a:lstStyle/>
                    <a:p>
                      <a:endParaRPr lang="zh-CN" altLang="en-US"/>
                    </a:p>
                  </a:txBody>
                  <a:tcPr/>
                </a:tc>
                <a:tc>
                  <a:txBody>
                    <a:bodyPr/>
                    <a:lstStyle/>
                    <a:p>
                      <a:pPr indent="0">
                        <a:spcAft>
                          <a:spcPts val="0"/>
                        </a:spcAft>
                      </a:pPr>
                      <a:r>
                        <a:rPr lang="en-US" sz="900">
                          <a:effectLst/>
                        </a:rPr>
                        <a:t>I_LRRL_BOUA5</a:t>
                      </a:r>
                      <a:endParaRPr lang="zh-CN" sz="900">
                        <a:effectLst/>
                        <a:latin typeface="宋体" panose="02010600030101010101" pitchFamily="2" charset="-122"/>
                        <a:ea typeface="宋体" panose="02010600030101010101" pitchFamily="2" charset="-122"/>
                        <a:cs typeface="Times New Roman" panose="02020603050405020304" pitchFamily="18" charset="0"/>
                      </a:endParaRPr>
                    </a:p>
                  </a:txBody>
                  <a:tcPr marL="58648" marR="58648" marT="0" marB="0" anchor="ctr"/>
                </a:tc>
                <a:tc vMerge="1">
                  <a:txBody>
                    <a:bodyPr/>
                    <a:lstStyle/>
                    <a:p>
                      <a:endParaRPr lang="zh-CN" altLang="en-US"/>
                    </a:p>
                  </a:txBody>
                  <a:tcPr/>
                </a:tc>
              </a:tr>
              <a:tr h="147099">
                <a:tc>
                  <a:txBody>
                    <a:bodyPr/>
                    <a:lstStyle/>
                    <a:p>
                      <a:pPr indent="0" algn="ctr">
                        <a:spcAft>
                          <a:spcPts val="0"/>
                        </a:spcAft>
                      </a:pPr>
                      <a:r>
                        <a:rPr lang="en-US" sz="900" dirty="0">
                          <a:effectLst/>
                        </a:rPr>
                        <a:t>3</a:t>
                      </a:r>
                      <a:endParaRPr lang="zh-CN" sz="900" dirty="0">
                        <a:effectLst/>
                        <a:latin typeface="宋体" panose="02010600030101010101" pitchFamily="2" charset="-122"/>
                        <a:ea typeface="宋体" panose="02010600030101010101" pitchFamily="2" charset="-122"/>
                        <a:cs typeface="Times New Roman" panose="02020603050405020304" pitchFamily="18" charset="0"/>
                      </a:endParaRPr>
                    </a:p>
                  </a:txBody>
                  <a:tcPr marL="58648" marR="58648" marT="0" marB="0" anchor="ctr"/>
                </a:tc>
                <a:tc vMerge="1">
                  <a:txBody>
                    <a:bodyPr/>
                    <a:lstStyle/>
                    <a:p>
                      <a:endParaRPr lang="zh-CN" altLang="en-US"/>
                    </a:p>
                  </a:txBody>
                  <a:tcPr/>
                </a:tc>
                <a:tc vMerge="1">
                  <a:txBody>
                    <a:bodyPr/>
                    <a:lstStyle/>
                    <a:p>
                      <a:endParaRPr lang="zh-CN" altLang="en-US"/>
                    </a:p>
                  </a:txBody>
                  <a:tcPr/>
                </a:tc>
                <a:tc vMerge="1">
                  <a:txBody>
                    <a:bodyPr/>
                    <a:lstStyle/>
                    <a:p>
                      <a:endParaRPr lang="zh-CN" altLang="en-US"/>
                    </a:p>
                  </a:txBody>
                  <a:tcPr/>
                </a:tc>
                <a:tc vMerge="1">
                  <a:txBody>
                    <a:bodyPr/>
                    <a:lstStyle/>
                    <a:p>
                      <a:endParaRPr lang="zh-CN" altLang="en-US"/>
                    </a:p>
                  </a:txBody>
                  <a:tcPr/>
                </a:tc>
                <a:tc gridSpan="2">
                  <a:txBody>
                    <a:bodyPr/>
                    <a:lstStyle/>
                    <a:p>
                      <a:pPr indent="0">
                        <a:spcAft>
                          <a:spcPts val="0"/>
                        </a:spcAft>
                      </a:pPr>
                      <a:r>
                        <a:rPr lang="zh-CN" sz="900">
                          <a:effectLst/>
                        </a:rPr>
                        <a:t>公路</a:t>
                      </a:r>
                      <a:r>
                        <a:rPr lang="en-US" sz="900">
                          <a:effectLst/>
                        </a:rPr>
                        <a:t>(LRDL)</a:t>
                      </a:r>
                      <a:endParaRPr lang="zh-CN" sz="900">
                        <a:effectLst/>
                        <a:latin typeface="宋体" panose="02010600030101010101" pitchFamily="2" charset="-122"/>
                        <a:ea typeface="宋体" panose="02010600030101010101" pitchFamily="2" charset="-122"/>
                        <a:cs typeface="Times New Roman" panose="02020603050405020304" pitchFamily="18" charset="0"/>
                      </a:endParaRPr>
                    </a:p>
                  </a:txBody>
                  <a:tcPr marL="58648" marR="58648" marT="0" marB="0" anchor="ctr"/>
                </a:tc>
                <a:tc hMerge="1">
                  <a:txBody>
                    <a:bodyPr/>
                    <a:lstStyle/>
                    <a:p>
                      <a:endParaRPr lang="zh-CN" altLang="en-US"/>
                    </a:p>
                  </a:txBody>
                  <a:tcPr/>
                </a:tc>
                <a:tc>
                  <a:txBody>
                    <a:bodyPr/>
                    <a:lstStyle/>
                    <a:p>
                      <a:pPr indent="0">
                        <a:spcAft>
                          <a:spcPts val="0"/>
                        </a:spcAft>
                      </a:pPr>
                      <a:r>
                        <a:rPr lang="en-US" sz="900">
                          <a:effectLst/>
                        </a:rPr>
                        <a:t>I_LRDL_BOUA5</a:t>
                      </a:r>
                      <a:endParaRPr lang="zh-CN" sz="900">
                        <a:effectLst/>
                        <a:latin typeface="宋体" panose="02010600030101010101" pitchFamily="2" charset="-122"/>
                        <a:ea typeface="宋体" panose="02010600030101010101" pitchFamily="2" charset="-122"/>
                        <a:cs typeface="Times New Roman" panose="02020603050405020304" pitchFamily="18" charset="0"/>
                      </a:endParaRPr>
                    </a:p>
                  </a:txBody>
                  <a:tcPr marL="58648" marR="58648" marT="0" marB="0" anchor="ctr"/>
                </a:tc>
                <a:tc vMerge="1">
                  <a:txBody>
                    <a:bodyPr/>
                    <a:lstStyle/>
                    <a:p>
                      <a:endParaRPr lang="zh-CN" altLang="en-US"/>
                    </a:p>
                  </a:txBody>
                  <a:tcPr/>
                </a:tc>
              </a:tr>
              <a:tr h="147099">
                <a:tc>
                  <a:txBody>
                    <a:bodyPr/>
                    <a:lstStyle/>
                    <a:p>
                      <a:pPr indent="0" algn="ctr">
                        <a:spcAft>
                          <a:spcPts val="0"/>
                        </a:spcAft>
                      </a:pPr>
                      <a:r>
                        <a:rPr lang="en-US" sz="900" dirty="0">
                          <a:effectLst/>
                        </a:rPr>
                        <a:t>4</a:t>
                      </a:r>
                      <a:endParaRPr lang="zh-CN" sz="900" dirty="0">
                        <a:effectLst/>
                        <a:latin typeface="宋体" panose="02010600030101010101" pitchFamily="2" charset="-122"/>
                        <a:ea typeface="宋体" panose="02010600030101010101" pitchFamily="2" charset="-122"/>
                        <a:cs typeface="Times New Roman" panose="02020603050405020304" pitchFamily="18" charset="0"/>
                      </a:endParaRPr>
                    </a:p>
                  </a:txBody>
                  <a:tcPr marL="58648" marR="58648" marT="0" marB="0" anchor="ctr"/>
                </a:tc>
                <a:tc vMerge="1">
                  <a:txBody>
                    <a:bodyPr/>
                    <a:lstStyle/>
                    <a:p>
                      <a:endParaRPr lang="zh-CN" altLang="en-US"/>
                    </a:p>
                  </a:txBody>
                  <a:tcPr/>
                </a:tc>
                <a:tc vMerge="1">
                  <a:txBody>
                    <a:bodyPr/>
                    <a:lstStyle/>
                    <a:p>
                      <a:endParaRPr lang="zh-CN" altLang="en-US"/>
                    </a:p>
                  </a:txBody>
                  <a:tcPr/>
                </a:tc>
                <a:tc vMerge="1">
                  <a:txBody>
                    <a:bodyPr/>
                    <a:lstStyle/>
                    <a:p>
                      <a:endParaRPr lang="zh-CN" altLang="en-US"/>
                    </a:p>
                  </a:txBody>
                  <a:tcPr/>
                </a:tc>
                <a:tc vMerge="1">
                  <a:txBody>
                    <a:bodyPr/>
                    <a:lstStyle/>
                    <a:p>
                      <a:endParaRPr lang="zh-CN" altLang="en-US"/>
                    </a:p>
                  </a:txBody>
                  <a:tcPr/>
                </a:tc>
                <a:tc gridSpan="2">
                  <a:txBody>
                    <a:bodyPr/>
                    <a:lstStyle/>
                    <a:p>
                      <a:pPr indent="0">
                        <a:spcAft>
                          <a:spcPts val="0"/>
                        </a:spcAft>
                      </a:pPr>
                      <a:r>
                        <a:rPr lang="zh-CN" sz="900">
                          <a:effectLst/>
                        </a:rPr>
                        <a:t>城市道路（</a:t>
                      </a:r>
                      <a:r>
                        <a:rPr lang="en-US" sz="900">
                          <a:effectLst/>
                        </a:rPr>
                        <a:t>LCTL</a:t>
                      </a:r>
                      <a:r>
                        <a:rPr lang="zh-CN" sz="900">
                          <a:effectLst/>
                        </a:rPr>
                        <a:t>）</a:t>
                      </a:r>
                      <a:endParaRPr lang="zh-CN" sz="900">
                        <a:effectLst/>
                        <a:latin typeface="宋体" panose="02010600030101010101" pitchFamily="2" charset="-122"/>
                        <a:ea typeface="宋体" panose="02010600030101010101" pitchFamily="2" charset="-122"/>
                        <a:cs typeface="Times New Roman" panose="02020603050405020304" pitchFamily="18" charset="0"/>
                      </a:endParaRPr>
                    </a:p>
                  </a:txBody>
                  <a:tcPr marL="58648" marR="58648" marT="0" marB="0" anchor="ctr"/>
                </a:tc>
                <a:tc hMerge="1">
                  <a:txBody>
                    <a:bodyPr/>
                    <a:lstStyle/>
                    <a:p>
                      <a:endParaRPr lang="zh-CN" altLang="en-US"/>
                    </a:p>
                  </a:txBody>
                  <a:tcPr/>
                </a:tc>
                <a:tc>
                  <a:txBody>
                    <a:bodyPr/>
                    <a:lstStyle/>
                    <a:p>
                      <a:pPr indent="0">
                        <a:spcAft>
                          <a:spcPts val="0"/>
                        </a:spcAft>
                      </a:pPr>
                      <a:r>
                        <a:rPr lang="en-US" sz="900">
                          <a:effectLst/>
                        </a:rPr>
                        <a:t>I_LCTL_BOUA5</a:t>
                      </a:r>
                      <a:endParaRPr lang="zh-CN" sz="900">
                        <a:effectLst/>
                        <a:latin typeface="宋体" panose="02010600030101010101" pitchFamily="2" charset="-122"/>
                        <a:ea typeface="宋体" panose="02010600030101010101" pitchFamily="2" charset="-122"/>
                        <a:cs typeface="Times New Roman" panose="02020603050405020304" pitchFamily="18" charset="0"/>
                      </a:endParaRPr>
                    </a:p>
                  </a:txBody>
                  <a:tcPr marL="58648" marR="58648" marT="0" marB="0" anchor="ctr"/>
                </a:tc>
                <a:tc vMerge="1">
                  <a:txBody>
                    <a:bodyPr/>
                    <a:lstStyle/>
                    <a:p>
                      <a:endParaRPr lang="zh-CN" altLang="en-US"/>
                    </a:p>
                  </a:txBody>
                  <a:tcPr/>
                </a:tc>
              </a:tr>
              <a:tr h="147099">
                <a:tc>
                  <a:txBody>
                    <a:bodyPr/>
                    <a:lstStyle/>
                    <a:p>
                      <a:pPr indent="0" algn="ctr">
                        <a:spcAft>
                          <a:spcPts val="0"/>
                        </a:spcAft>
                      </a:pPr>
                      <a:r>
                        <a:rPr lang="en-US" sz="900" dirty="0">
                          <a:effectLst/>
                        </a:rPr>
                        <a:t>5</a:t>
                      </a:r>
                      <a:endParaRPr lang="zh-CN" sz="900" dirty="0">
                        <a:effectLst/>
                        <a:latin typeface="宋体" panose="02010600030101010101" pitchFamily="2" charset="-122"/>
                        <a:ea typeface="宋体" panose="02010600030101010101" pitchFamily="2" charset="-122"/>
                        <a:cs typeface="Times New Roman" panose="02020603050405020304" pitchFamily="18" charset="0"/>
                      </a:endParaRPr>
                    </a:p>
                  </a:txBody>
                  <a:tcPr marL="58648" marR="58648" marT="0" marB="0" anchor="ctr"/>
                </a:tc>
                <a:tc vMerge="1">
                  <a:txBody>
                    <a:bodyPr/>
                    <a:lstStyle/>
                    <a:p>
                      <a:endParaRPr lang="zh-CN" altLang="en-US"/>
                    </a:p>
                  </a:txBody>
                  <a:tcPr/>
                </a:tc>
                <a:tc vMerge="1">
                  <a:txBody>
                    <a:bodyPr/>
                    <a:lstStyle/>
                    <a:p>
                      <a:endParaRPr lang="zh-CN" altLang="en-US"/>
                    </a:p>
                  </a:txBody>
                  <a:tcPr/>
                </a:tc>
                <a:tc vMerge="1">
                  <a:txBody>
                    <a:bodyPr/>
                    <a:lstStyle/>
                    <a:p>
                      <a:endParaRPr lang="zh-CN" altLang="en-US"/>
                    </a:p>
                  </a:txBody>
                  <a:tcPr/>
                </a:tc>
                <a:tc vMerge="1">
                  <a:txBody>
                    <a:bodyPr/>
                    <a:lstStyle/>
                    <a:p>
                      <a:endParaRPr lang="zh-CN" altLang="en-US"/>
                    </a:p>
                  </a:txBody>
                  <a:tcPr/>
                </a:tc>
                <a:tc gridSpan="2">
                  <a:txBody>
                    <a:bodyPr/>
                    <a:lstStyle/>
                    <a:p>
                      <a:pPr indent="0">
                        <a:spcAft>
                          <a:spcPts val="0"/>
                        </a:spcAft>
                      </a:pPr>
                      <a:r>
                        <a:rPr lang="zh-CN" sz="900">
                          <a:effectLst/>
                        </a:rPr>
                        <a:t>乡村道路（</a:t>
                      </a:r>
                      <a:r>
                        <a:rPr lang="en-US" sz="900">
                          <a:effectLst/>
                        </a:rPr>
                        <a:t>LVLL</a:t>
                      </a:r>
                      <a:r>
                        <a:rPr lang="zh-CN" sz="900">
                          <a:effectLst/>
                        </a:rPr>
                        <a:t>）</a:t>
                      </a:r>
                      <a:endParaRPr lang="zh-CN" sz="900">
                        <a:effectLst/>
                        <a:latin typeface="宋体" panose="02010600030101010101" pitchFamily="2" charset="-122"/>
                        <a:ea typeface="宋体" panose="02010600030101010101" pitchFamily="2" charset="-122"/>
                        <a:cs typeface="Times New Roman" panose="02020603050405020304" pitchFamily="18" charset="0"/>
                      </a:endParaRPr>
                    </a:p>
                  </a:txBody>
                  <a:tcPr marL="58648" marR="58648" marT="0" marB="0" anchor="ctr"/>
                </a:tc>
                <a:tc hMerge="1">
                  <a:txBody>
                    <a:bodyPr/>
                    <a:lstStyle/>
                    <a:p>
                      <a:endParaRPr lang="zh-CN" altLang="en-US"/>
                    </a:p>
                  </a:txBody>
                  <a:tcPr/>
                </a:tc>
                <a:tc>
                  <a:txBody>
                    <a:bodyPr/>
                    <a:lstStyle/>
                    <a:p>
                      <a:pPr indent="0">
                        <a:spcAft>
                          <a:spcPts val="0"/>
                        </a:spcAft>
                      </a:pPr>
                      <a:r>
                        <a:rPr lang="en-US" sz="900">
                          <a:effectLst/>
                        </a:rPr>
                        <a:t>I_LVLL_BOUA5</a:t>
                      </a:r>
                      <a:endParaRPr lang="zh-CN" sz="900">
                        <a:effectLst/>
                        <a:latin typeface="宋体" panose="02010600030101010101" pitchFamily="2" charset="-122"/>
                        <a:ea typeface="宋体" panose="02010600030101010101" pitchFamily="2" charset="-122"/>
                        <a:cs typeface="Times New Roman" panose="02020603050405020304" pitchFamily="18" charset="0"/>
                      </a:endParaRPr>
                    </a:p>
                  </a:txBody>
                  <a:tcPr marL="58648" marR="58648" marT="0" marB="0" anchor="ctr"/>
                </a:tc>
                <a:tc vMerge="1">
                  <a:txBody>
                    <a:bodyPr/>
                    <a:lstStyle/>
                    <a:p>
                      <a:endParaRPr lang="zh-CN" altLang="en-US"/>
                    </a:p>
                  </a:txBody>
                  <a:tcPr/>
                </a:tc>
              </a:tr>
              <a:tr h="147099">
                <a:tc>
                  <a:txBody>
                    <a:bodyPr/>
                    <a:lstStyle/>
                    <a:p>
                      <a:pPr indent="0" algn="ctr">
                        <a:spcAft>
                          <a:spcPts val="0"/>
                        </a:spcAft>
                      </a:pPr>
                      <a:r>
                        <a:rPr lang="en-US" sz="900">
                          <a:effectLst/>
                        </a:rPr>
                        <a:t>6</a:t>
                      </a:r>
                      <a:endParaRPr lang="zh-CN" sz="900">
                        <a:effectLst/>
                        <a:latin typeface="宋体" panose="02010600030101010101" pitchFamily="2" charset="-122"/>
                        <a:ea typeface="宋体" panose="02010600030101010101" pitchFamily="2" charset="-122"/>
                        <a:cs typeface="Times New Roman" panose="02020603050405020304" pitchFamily="18" charset="0"/>
                      </a:endParaRPr>
                    </a:p>
                  </a:txBody>
                  <a:tcPr marL="58648" marR="58648" marT="0" marB="0" anchor="ctr"/>
                </a:tc>
                <a:tc vMerge="1">
                  <a:txBody>
                    <a:bodyPr/>
                    <a:lstStyle/>
                    <a:p>
                      <a:endParaRPr lang="zh-CN" altLang="en-US"/>
                    </a:p>
                  </a:txBody>
                  <a:tcPr/>
                </a:tc>
                <a:tc vMerge="1">
                  <a:txBody>
                    <a:bodyPr/>
                    <a:lstStyle/>
                    <a:p>
                      <a:endParaRPr lang="zh-CN" altLang="en-US"/>
                    </a:p>
                  </a:txBody>
                  <a:tcPr/>
                </a:tc>
                <a:tc vMerge="1">
                  <a:txBody>
                    <a:bodyPr/>
                    <a:lstStyle/>
                    <a:p>
                      <a:endParaRPr lang="zh-CN" altLang="en-US"/>
                    </a:p>
                  </a:txBody>
                  <a:tcPr/>
                </a:tc>
                <a:tc rowSpan="2">
                  <a:txBody>
                    <a:bodyPr/>
                    <a:lstStyle/>
                    <a:p>
                      <a:pPr indent="0" algn="ctr">
                        <a:spcAft>
                          <a:spcPts val="0"/>
                        </a:spcAft>
                      </a:pPr>
                      <a:r>
                        <a:rPr lang="zh-CN" sz="900">
                          <a:effectLst/>
                        </a:rPr>
                        <a:t>水域</a:t>
                      </a:r>
                      <a:endParaRPr lang="zh-CN" sz="900">
                        <a:effectLst/>
                        <a:latin typeface="宋体" panose="02010600030101010101" pitchFamily="2" charset="-122"/>
                        <a:ea typeface="宋体" panose="02010600030101010101" pitchFamily="2" charset="-122"/>
                        <a:cs typeface="Times New Roman" panose="02020603050405020304" pitchFamily="18" charset="0"/>
                      </a:endParaRPr>
                    </a:p>
                  </a:txBody>
                  <a:tcPr marL="58648" marR="58648" marT="0" marB="0" anchor="ctr"/>
                </a:tc>
                <a:tc gridSpan="2">
                  <a:txBody>
                    <a:bodyPr/>
                    <a:lstStyle/>
                    <a:p>
                      <a:pPr indent="0">
                        <a:spcAft>
                          <a:spcPts val="0"/>
                        </a:spcAft>
                      </a:pPr>
                      <a:r>
                        <a:rPr lang="zh-CN" sz="900">
                          <a:effectLst/>
                        </a:rPr>
                        <a:t>面状水体（</a:t>
                      </a:r>
                      <a:r>
                        <a:rPr lang="en-US" sz="900">
                          <a:effectLst/>
                        </a:rPr>
                        <a:t>HYDA</a:t>
                      </a:r>
                      <a:r>
                        <a:rPr lang="zh-CN" sz="900">
                          <a:effectLst/>
                        </a:rPr>
                        <a:t>）</a:t>
                      </a:r>
                      <a:endParaRPr lang="zh-CN" sz="900">
                        <a:effectLst/>
                        <a:latin typeface="宋体" panose="02010600030101010101" pitchFamily="2" charset="-122"/>
                        <a:ea typeface="宋体" panose="02010600030101010101" pitchFamily="2" charset="-122"/>
                        <a:cs typeface="Times New Roman" panose="02020603050405020304" pitchFamily="18" charset="0"/>
                      </a:endParaRPr>
                    </a:p>
                  </a:txBody>
                  <a:tcPr marL="58648" marR="58648" marT="0" marB="0" anchor="ctr"/>
                </a:tc>
                <a:tc hMerge="1">
                  <a:txBody>
                    <a:bodyPr/>
                    <a:lstStyle/>
                    <a:p>
                      <a:endParaRPr lang="zh-CN" altLang="en-US"/>
                    </a:p>
                  </a:txBody>
                  <a:tcPr/>
                </a:tc>
                <a:tc>
                  <a:txBody>
                    <a:bodyPr/>
                    <a:lstStyle/>
                    <a:p>
                      <a:pPr indent="0">
                        <a:spcAft>
                          <a:spcPts val="0"/>
                        </a:spcAft>
                      </a:pPr>
                      <a:r>
                        <a:rPr lang="en-US" sz="900">
                          <a:effectLst/>
                        </a:rPr>
                        <a:t>I_HYDA_BOUA5</a:t>
                      </a:r>
                      <a:endParaRPr lang="zh-CN" sz="900">
                        <a:effectLst/>
                        <a:latin typeface="宋体" panose="02010600030101010101" pitchFamily="2" charset="-122"/>
                        <a:ea typeface="宋体" panose="02010600030101010101" pitchFamily="2" charset="-122"/>
                        <a:cs typeface="Times New Roman" panose="02020603050405020304" pitchFamily="18" charset="0"/>
                      </a:endParaRPr>
                    </a:p>
                  </a:txBody>
                  <a:tcPr marL="58648" marR="58648" marT="0" marB="0" anchor="ctr"/>
                </a:tc>
                <a:tc vMerge="1">
                  <a:txBody>
                    <a:bodyPr/>
                    <a:lstStyle/>
                    <a:p>
                      <a:endParaRPr lang="zh-CN" altLang="en-US"/>
                    </a:p>
                  </a:txBody>
                  <a:tcPr/>
                </a:tc>
              </a:tr>
              <a:tr h="147099">
                <a:tc>
                  <a:txBody>
                    <a:bodyPr/>
                    <a:lstStyle/>
                    <a:p>
                      <a:pPr indent="0" algn="ctr">
                        <a:spcAft>
                          <a:spcPts val="0"/>
                        </a:spcAft>
                      </a:pPr>
                      <a:r>
                        <a:rPr lang="en-US" sz="900" dirty="0">
                          <a:effectLst/>
                        </a:rPr>
                        <a:t>7</a:t>
                      </a:r>
                      <a:endParaRPr lang="zh-CN" sz="900" dirty="0">
                        <a:effectLst/>
                        <a:latin typeface="宋体" panose="02010600030101010101" pitchFamily="2" charset="-122"/>
                        <a:ea typeface="宋体" panose="02010600030101010101" pitchFamily="2" charset="-122"/>
                        <a:cs typeface="Times New Roman" panose="02020603050405020304" pitchFamily="18" charset="0"/>
                      </a:endParaRPr>
                    </a:p>
                  </a:txBody>
                  <a:tcPr marL="58648" marR="58648" marT="0" marB="0" anchor="ctr"/>
                </a:tc>
                <a:tc vMerge="1">
                  <a:txBody>
                    <a:bodyPr/>
                    <a:lstStyle/>
                    <a:p>
                      <a:endParaRPr lang="zh-CN" altLang="en-US"/>
                    </a:p>
                  </a:txBody>
                  <a:tcPr/>
                </a:tc>
                <a:tc vMerge="1">
                  <a:txBody>
                    <a:bodyPr/>
                    <a:lstStyle/>
                    <a:p>
                      <a:endParaRPr lang="zh-CN" altLang="en-US"/>
                    </a:p>
                  </a:txBody>
                  <a:tcPr/>
                </a:tc>
                <a:tc vMerge="1">
                  <a:txBody>
                    <a:bodyPr/>
                    <a:lstStyle/>
                    <a:p>
                      <a:endParaRPr lang="zh-CN" altLang="en-US"/>
                    </a:p>
                  </a:txBody>
                  <a:tcPr/>
                </a:tc>
                <a:tc vMerge="1">
                  <a:txBody>
                    <a:bodyPr/>
                    <a:lstStyle/>
                    <a:p>
                      <a:endParaRPr lang="zh-CN" altLang="en-US"/>
                    </a:p>
                  </a:txBody>
                  <a:tcPr/>
                </a:tc>
                <a:tc gridSpan="2">
                  <a:txBody>
                    <a:bodyPr/>
                    <a:lstStyle/>
                    <a:p>
                      <a:pPr indent="0">
                        <a:spcAft>
                          <a:spcPts val="0"/>
                        </a:spcAft>
                      </a:pPr>
                      <a:r>
                        <a:rPr lang="zh-CN" sz="900">
                          <a:effectLst/>
                        </a:rPr>
                        <a:t>线状水体（</a:t>
                      </a:r>
                      <a:r>
                        <a:rPr lang="en-US" sz="900">
                          <a:effectLst/>
                        </a:rPr>
                        <a:t>HYDL</a:t>
                      </a:r>
                      <a:r>
                        <a:rPr lang="zh-CN" sz="900">
                          <a:effectLst/>
                        </a:rPr>
                        <a:t>）</a:t>
                      </a:r>
                      <a:endParaRPr lang="zh-CN" sz="900">
                        <a:effectLst/>
                        <a:latin typeface="宋体" panose="02010600030101010101" pitchFamily="2" charset="-122"/>
                        <a:ea typeface="宋体" panose="02010600030101010101" pitchFamily="2" charset="-122"/>
                        <a:cs typeface="Times New Roman" panose="02020603050405020304" pitchFamily="18" charset="0"/>
                      </a:endParaRPr>
                    </a:p>
                  </a:txBody>
                  <a:tcPr marL="58648" marR="58648" marT="0" marB="0" anchor="ctr"/>
                </a:tc>
                <a:tc hMerge="1">
                  <a:txBody>
                    <a:bodyPr/>
                    <a:lstStyle/>
                    <a:p>
                      <a:endParaRPr lang="zh-CN" altLang="en-US"/>
                    </a:p>
                  </a:txBody>
                  <a:tcPr/>
                </a:tc>
                <a:tc>
                  <a:txBody>
                    <a:bodyPr/>
                    <a:lstStyle/>
                    <a:p>
                      <a:pPr indent="0">
                        <a:spcAft>
                          <a:spcPts val="0"/>
                        </a:spcAft>
                      </a:pPr>
                      <a:r>
                        <a:rPr lang="en-US" sz="900">
                          <a:effectLst/>
                        </a:rPr>
                        <a:t>I_HYDL_BOUA5</a:t>
                      </a:r>
                      <a:endParaRPr lang="zh-CN" sz="900">
                        <a:effectLst/>
                        <a:latin typeface="宋体" panose="02010600030101010101" pitchFamily="2" charset="-122"/>
                        <a:ea typeface="宋体" panose="02010600030101010101" pitchFamily="2" charset="-122"/>
                        <a:cs typeface="Times New Roman" panose="02020603050405020304" pitchFamily="18" charset="0"/>
                      </a:endParaRPr>
                    </a:p>
                  </a:txBody>
                  <a:tcPr marL="58648" marR="58648" marT="0" marB="0" anchor="ctr"/>
                </a:tc>
                <a:tc vMerge="1">
                  <a:txBody>
                    <a:bodyPr/>
                    <a:lstStyle/>
                    <a:p>
                      <a:endParaRPr lang="zh-CN" altLang="en-US"/>
                    </a:p>
                  </a:txBody>
                  <a:tcPr/>
                </a:tc>
              </a:tr>
              <a:tr h="147099">
                <a:tc>
                  <a:txBody>
                    <a:bodyPr/>
                    <a:lstStyle/>
                    <a:p>
                      <a:pPr indent="0" algn="ctr">
                        <a:spcAft>
                          <a:spcPts val="0"/>
                        </a:spcAft>
                      </a:pPr>
                      <a:r>
                        <a:rPr lang="en-US" sz="900">
                          <a:effectLst/>
                        </a:rPr>
                        <a:t>8</a:t>
                      </a:r>
                      <a:endParaRPr lang="zh-CN" sz="900">
                        <a:effectLst/>
                        <a:latin typeface="宋体" panose="02010600030101010101" pitchFamily="2" charset="-122"/>
                        <a:ea typeface="宋体" panose="02010600030101010101" pitchFamily="2" charset="-122"/>
                        <a:cs typeface="Times New Roman" panose="02020603050405020304" pitchFamily="18" charset="0"/>
                      </a:endParaRPr>
                    </a:p>
                  </a:txBody>
                  <a:tcPr marL="58648" marR="58648" marT="0" marB="0" anchor="ctr"/>
                </a:tc>
                <a:tc vMerge="1">
                  <a:txBody>
                    <a:bodyPr/>
                    <a:lstStyle/>
                    <a:p>
                      <a:endParaRPr lang="zh-CN" altLang="en-US"/>
                    </a:p>
                  </a:txBody>
                  <a:tcPr/>
                </a:tc>
                <a:tc vMerge="1">
                  <a:txBody>
                    <a:bodyPr/>
                    <a:lstStyle/>
                    <a:p>
                      <a:endParaRPr lang="zh-CN" altLang="en-US"/>
                    </a:p>
                  </a:txBody>
                  <a:tcPr/>
                </a:tc>
                <a:tc vMerge="1">
                  <a:txBody>
                    <a:bodyPr/>
                    <a:lstStyle/>
                    <a:p>
                      <a:endParaRPr lang="zh-CN" altLang="en-US"/>
                    </a:p>
                  </a:txBody>
                  <a:tcPr/>
                </a:tc>
                <a:tc rowSpan="3">
                  <a:txBody>
                    <a:bodyPr/>
                    <a:lstStyle/>
                    <a:p>
                      <a:pPr indent="0" algn="ctr">
                        <a:spcAft>
                          <a:spcPts val="0"/>
                        </a:spcAft>
                      </a:pPr>
                      <a:r>
                        <a:rPr lang="zh-CN" sz="900">
                          <a:effectLst/>
                        </a:rPr>
                        <a:t>构筑物</a:t>
                      </a:r>
                      <a:endParaRPr lang="zh-CN" sz="900">
                        <a:effectLst/>
                        <a:latin typeface="宋体" panose="02010600030101010101" pitchFamily="2" charset="-122"/>
                        <a:ea typeface="宋体" panose="02010600030101010101" pitchFamily="2" charset="-122"/>
                        <a:cs typeface="Times New Roman" panose="02020603050405020304" pitchFamily="18" charset="0"/>
                      </a:endParaRPr>
                    </a:p>
                  </a:txBody>
                  <a:tcPr marL="58648" marR="58648" marT="0" marB="0" anchor="ctr"/>
                </a:tc>
                <a:tc gridSpan="2">
                  <a:txBody>
                    <a:bodyPr/>
                    <a:lstStyle/>
                    <a:p>
                      <a:pPr indent="0">
                        <a:spcAft>
                          <a:spcPts val="0"/>
                        </a:spcAft>
                      </a:pPr>
                      <a:r>
                        <a:rPr lang="zh-CN" sz="900">
                          <a:effectLst/>
                        </a:rPr>
                        <a:t>面状构筑物（</a:t>
                      </a:r>
                      <a:r>
                        <a:rPr lang="en-US" sz="900">
                          <a:effectLst/>
                        </a:rPr>
                        <a:t>SFCA</a:t>
                      </a:r>
                      <a:r>
                        <a:rPr lang="zh-CN" sz="900">
                          <a:effectLst/>
                        </a:rPr>
                        <a:t>）</a:t>
                      </a:r>
                      <a:endParaRPr lang="zh-CN" sz="900">
                        <a:effectLst/>
                        <a:latin typeface="宋体" panose="02010600030101010101" pitchFamily="2" charset="-122"/>
                        <a:ea typeface="宋体" panose="02010600030101010101" pitchFamily="2" charset="-122"/>
                        <a:cs typeface="Times New Roman" panose="02020603050405020304" pitchFamily="18" charset="0"/>
                      </a:endParaRPr>
                    </a:p>
                  </a:txBody>
                  <a:tcPr marL="58648" marR="58648" marT="0" marB="0" anchor="ctr"/>
                </a:tc>
                <a:tc hMerge="1">
                  <a:txBody>
                    <a:bodyPr/>
                    <a:lstStyle/>
                    <a:p>
                      <a:endParaRPr lang="zh-CN" altLang="en-US"/>
                    </a:p>
                  </a:txBody>
                  <a:tcPr/>
                </a:tc>
                <a:tc>
                  <a:txBody>
                    <a:bodyPr/>
                    <a:lstStyle/>
                    <a:p>
                      <a:pPr indent="0">
                        <a:spcAft>
                          <a:spcPts val="0"/>
                        </a:spcAft>
                      </a:pPr>
                      <a:r>
                        <a:rPr lang="en-US" sz="900">
                          <a:effectLst/>
                        </a:rPr>
                        <a:t>I_SFCA_BOUA5</a:t>
                      </a:r>
                      <a:endParaRPr lang="zh-CN" sz="900">
                        <a:effectLst/>
                        <a:latin typeface="宋体" panose="02010600030101010101" pitchFamily="2" charset="-122"/>
                        <a:ea typeface="宋体" panose="02010600030101010101" pitchFamily="2" charset="-122"/>
                        <a:cs typeface="Times New Roman" panose="02020603050405020304" pitchFamily="18" charset="0"/>
                      </a:endParaRPr>
                    </a:p>
                  </a:txBody>
                  <a:tcPr marL="58648" marR="58648" marT="0" marB="0" anchor="ctr"/>
                </a:tc>
                <a:tc vMerge="1">
                  <a:txBody>
                    <a:bodyPr/>
                    <a:lstStyle/>
                    <a:p>
                      <a:endParaRPr lang="zh-CN" altLang="en-US"/>
                    </a:p>
                  </a:txBody>
                  <a:tcPr/>
                </a:tc>
              </a:tr>
              <a:tr h="147099">
                <a:tc>
                  <a:txBody>
                    <a:bodyPr/>
                    <a:lstStyle/>
                    <a:p>
                      <a:pPr indent="0" algn="ctr">
                        <a:spcAft>
                          <a:spcPts val="0"/>
                        </a:spcAft>
                      </a:pPr>
                      <a:r>
                        <a:rPr lang="en-US" sz="900">
                          <a:effectLst/>
                        </a:rPr>
                        <a:t>9</a:t>
                      </a:r>
                      <a:endParaRPr lang="zh-CN" sz="900">
                        <a:effectLst/>
                        <a:latin typeface="宋体" panose="02010600030101010101" pitchFamily="2" charset="-122"/>
                        <a:ea typeface="宋体" panose="02010600030101010101" pitchFamily="2" charset="-122"/>
                        <a:cs typeface="Times New Roman" panose="02020603050405020304" pitchFamily="18" charset="0"/>
                      </a:endParaRPr>
                    </a:p>
                  </a:txBody>
                  <a:tcPr marL="58648" marR="58648" marT="0" marB="0" anchor="ctr"/>
                </a:tc>
                <a:tc vMerge="1">
                  <a:txBody>
                    <a:bodyPr/>
                    <a:lstStyle/>
                    <a:p>
                      <a:endParaRPr lang="zh-CN" altLang="en-US"/>
                    </a:p>
                  </a:txBody>
                  <a:tcPr/>
                </a:tc>
                <a:tc vMerge="1">
                  <a:txBody>
                    <a:bodyPr/>
                    <a:lstStyle/>
                    <a:p>
                      <a:endParaRPr lang="zh-CN" altLang="en-US"/>
                    </a:p>
                  </a:txBody>
                  <a:tcPr/>
                </a:tc>
                <a:tc vMerge="1">
                  <a:txBody>
                    <a:bodyPr/>
                    <a:lstStyle/>
                    <a:p>
                      <a:endParaRPr lang="zh-CN" altLang="en-US"/>
                    </a:p>
                  </a:txBody>
                  <a:tcPr/>
                </a:tc>
                <a:tc vMerge="1">
                  <a:txBody>
                    <a:bodyPr/>
                    <a:lstStyle/>
                    <a:p>
                      <a:endParaRPr lang="zh-CN" altLang="en-US"/>
                    </a:p>
                  </a:txBody>
                  <a:tcPr/>
                </a:tc>
                <a:tc gridSpan="2">
                  <a:txBody>
                    <a:bodyPr/>
                    <a:lstStyle/>
                    <a:p>
                      <a:pPr indent="0">
                        <a:spcAft>
                          <a:spcPts val="0"/>
                        </a:spcAft>
                      </a:pPr>
                      <a:r>
                        <a:rPr lang="zh-CN" sz="900">
                          <a:effectLst/>
                        </a:rPr>
                        <a:t>线状构筑物（</a:t>
                      </a:r>
                      <a:r>
                        <a:rPr lang="en-US" sz="900">
                          <a:effectLst/>
                        </a:rPr>
                        <a:t>SFCL</a:t>
                      </a:r>
                      <a:r>
                        <a:rPr lang="zh-CN" sz="900">
                          <a:effectLst/>
                        </a:rPr>
                        <a:t>）</a:t>
                      </a:r>
                      <a:endParaRPr lang="zh-CN" sz="900">
                        <a:effectLst/>
                        <a:latin typeface="宋体" panose="02010600030101010101" pitchFamily="2" charset="-122"/>
                        <a:ea typeface="宋体" panose="02010600030101010101" pitchFamily="2" charset="-122"/>
                        <a:cs typeface="Times New Roman" panose="02020603050405020304" pitchFamily="18" charset="0"/>
                      </a:endParaRPr>
                    </a:p>
                  </a:txBody>
                  <a:tcPr marL="58648" marR="58648" marT="0" marB="0" anchor="ctr"/>
                </a:tc>
                <a:tc hMerge="1">
                  <a:txBody>
                    <a:bodyPr/>
                    <a:lstStyle/>
                    <a:p>
                      <a:endParaRPr lang="zh-CN" altLang="en-US"/>
                    </a:p>
                  </a:txBody>
                  <a:tcPr/>
                </a:tc>
                <a:tc>
                  <a:txBody>
                    <a:bodyPr/>
                    <a:lstStyle/>
                    <a:p>
                      <a:pPr indent="0">
                        <a:spcAft>
                          <a:spcPts val="0"/>
                        </a:spcAft>
                      </a:pPr>
                      <a:r>
                        <a:rPr lang="en-US" sz="900">
                          <a:effectLst/>
                        </a:rPr>
                        <a:t>I_SFCL_BOUA5</a:t>
                      </a:r>
                      <a:endParaRPr lang="zh-CN" sz="900">
                        <a:effectLst/>
                        <a:latin typeface="宋体" panose="02010600030101010101" pitchFamily="2" charset="-122"/>
                        <a:ea typeface="宋体" panose="02010600030101010101" pitchFamily="2" charset="-122"/>
                        <a:cs typeface="Times New Roman" panose="02020603050405020304" pitchFamily="18" charset="0"/>
                      </a:endParaRPr>
                    </a:p>
                  </a:txBody>
                  <a:tcPr marL="58648" marR="58648" marT="0" marB="0" anchor="ctr"/>
                </a:tc>
                <a:tc vMerge="1">
                  <a:txBody>
                    <a:bodyPr/>
                    <a:lstStyle/>
                    <a:p>
                      <a:endParaRPr lang="zh-CN" altLang="en-US"/>
                    </a:p>
                  </a:txBody>
                  <a:tcPr/>
                </a:tc>
              </a:tr>
              <a:tr h="274586">
                <a:tc>
                  <a:txBody>
                    <a:bodyPr/>
                    <a:lstStyle/>
                    <a:p>
                      <a:pPr indent="0" algn="ctr">
                        <a:spcAft>
                          <a:spcPts val="0"/>
                        </a:spcAft>
                      </a:pPr>
                      <a:r>
                        <a:rPr lang="en-US" sz="900" dirty="0">
                          <a:effectLst/>
                        </a:rPr>
                        <a:t>10</a:t>
                      </a:r>
                      <a:endParaRPr lang="zh-CN" sz="900" dirty="0">
                        <a:effectLst/>
                        <a:latin typeface="宋体" panose="02010600030101010101" pitchFamily="2" charset="-122"/>
                        <a:ea typeface="宋体" panose="02010600030101010101" pitchFamily="2" charset="-122"/>
                        <a:cs typeface="Times New Roman" panose="02020603050405020304" pitchFamily="18" charset="0"/>
                      </a:endParaRPr>
                    </a:p>
                  </a:txBody>
                  <a:tcPr marL="58648" marR="58648" marT="0" marB="0" anchor="ctr"/>
                </a:tc>
                <a:tc vMerge="1">
                  <a:txBody>
                    <a:bodyPr/>
                    <a:lstStyle/>
                    <a:p>
                      <a:endParaRPr lang="zh-CN" altLang="en-US"/>
                    </a:p>
                  </a:txBody>
                  <a:tcPr/>
                </a:tc>
                <a:tc vMerge="1">
                  <a:txBody>
                    <a:bodyPr/>
                    <a:lstStyle/>
                    <a:p>
                      <a:endParaRPr lang="zh-CN" altLang="en-US"/>
                    </a:p>
                  </a:txBody>
                  <a:tcPr/>
                </a:tc>
                <a:tc vMerge="1">
                  <a:txBody>
                    <a:bodyPr/>
                    <a:lstStyle/>
                    <a:p>
                      <a:endParaRPr lang="zh-CN" altLang="en-US"/>
                    </a:p>
                  </a:txBody>
                  <a:tcPr/>
                </a:tc>
                <a:tc vMerge="1">
                  <a:txBody>
                    <a:bodyPr/>
                    <a:lstStyle/>
                    <a:p>
                      <a:endParaRPr lang="zh-CN" altLang="en-US"/>
                    </a:p>
                  </a:txBody>
                  <a:tcPr/>
                </a:tc>
                <a:tc gridSpan="2">
                  <a:txBody>
                    <a:bodyPr/>
                    <a:lstStyle/>
                    <a:p>
                      <a:pPr indent="0">
                        <a:spcAft>
                          <a:spcPts val="0"/>
                        </a:spcAft>
                      </a:pPr>
                      <a:r>
                        <a:rPr lang="zh-CN" sz="900">
                          <a:effectLst/>
                        </a:rPr>
                        <a:t>点状构筑物（</a:t>
                      </a:r>
                      <a:r>
                        <a:rPr lang="en-US" sz="900">
                          <a:effectLst/>
                        </a:rPr>
                        <a:t>SFCP</a:t>
                      </a:r>
                      <a:r>
                        <a:rPr lang="zh-CN" sz="900">
                          <a:effectLst/>
                        </a:rPr>
                        <a:t>）</a:t>
                      </a:r>
                      <a:endParaRPr lang="zh-CN" sz="900">
                        <a:effectLst/>
                        <a:latin typeface="宋体" panose="02010600030101010101" pitchFamily="2" charset="-122"/>
                        <a:ea typeface="宋体" panose="02010600030101010101" pitchFamily="2" charset="-122"/>
                        <a:cs typeface="Times New Roman" panose="02020603050405020304" pitchFamily="18" charset="0"/>
                      </a:endParaRPr>
                    </a:p>
                  </a:txBody>
                  <a:tcPr marL="58648" marR="58648" marT="0" marB="0" anchor="ctr"/>
                </a:tc>
                <a:tc hMerge="1">
                  <a:txBody>
                    <a:bodyPr/>
                    <a:lstStyle/>
                    <a:p>
                      <a:endParaRPr lang="zh-CN" altLang="en-US"/>
                    </a:p>
                  </a:txBody>
                  <a:tcPr/>
                </a:tc>
                <a:tc>
                  <a:txBody>
                    <a:bodyPr/>
                    <a:lstStyle/>
                    <a:p>
                      <a:pPr indent="0">
                        <a:spcAft>
                          <a:spcPts val="0"/>
                        </a:spcAft>
                      </a:pPr>
                      <a:r>
                        <a:rPr lang="en-US" sz="900">
                          <a:effectLst/>
                        </a:rPr>
                        <a:t>I_SFCP_BOUA5</a:t>
                      </a:r>
                      <a:endParaRPr lang="zh-CN" sz="900">
                        <a:effectLst/>
                        <a:latin typeface="宋体" panose="02010600030101010101" pitchFamily="2" charset="-122"/>
                        <a:ea typeface="宋体" panose="02010600030101010101" pitchFamily="2" charset="-122"/>
                        <a:cs typeface="Times New Roman" panose="02020603050405020304" pitchFamily="18" charset="0"/>
                      </a:endParaRPr>
                    </a:p>
                  </a:txBody>
                  <a:tcPr marL="58648" marR="58648" marT="0" marB="0" anchor="ctr"/>
                </a:tc>
                <a:tc vMerge="1">
                  <a:txBody>
                    <a:bodyPr/>
                    <a:lstStyle/>
                    <a:p>
                      <a:endParaRPr lang="zh-CN" altLang="en-US"/>
                    </a:p>
                  </a:txBody>
                  <a:tcPr/>
                </a:tc>
              </a:tr>
              <a:tr h="274586">
                <a:tc>
                  <a:txBody>
                    <a:bodyPr/>
                    <a:lstStyle/>
                    <a:p>
                      <a:pPr indent="0" algn="ctr">
                        <a:spcAft>
                          <a:spcPts val="0"/>
                        </a:spcAft>
                      </a:pPr>
                      <a:r>
                        <a:rPr lang="en-US" sz="900" dirty="0">
                          <a:effectLst/>
                        </a:rPr>
                        <a:t>11</a:t>
                      </a:r>
                      <a:endParaRPr lang="zh-CN" sz="900" dirty="0">
                        <a:effectLst/>
                        <a:latin typeface="宋体" panose="02010600030101010101" pitchFamily="2" charset="-122"/>
                        <a:ea typeface="宋体" panose="02010600030101010101" pitchFamily="2" charset="-122"/>
                        <a:cs typeface="Times New Roman" panose="02020603050405020304" pitchFamily="18" charset="0"/>
                      </a:endParaRPr>
                    </a:p>
                  </a:txBody>
                  <a:tcPr marL="58648" marR="58648" marT="0" marB="0" anchor="ctr"/>
                </a:tc>
                <a:tc vMerge="1">
                  <a:txBody>
                    <a:bodyPr/>
                    <a:lstStyle/>
                    <a:p>
                      <a:endParaRPr lang="zh-CN" altLang="en-US"/>
                    </a:p>
                  </a:txBody>
                  <a:tcPr/>
                </a:tc>
                <a:tc vMerge="1">
                  <a:txBody>
                    <a:bodyPr/>
                    <a:lstStyle/>
                    <a:p>
                      <a:endParaRPr lang="zh-CN" altLang="en-US"/>
                    </a:p>
                  </a:txBody>
                  <a:tcPr/>
                </a:tc>
                <a:tc vMerge="1">
                  <a:txBody>
                    <a:bodyPr/>
                    <a:lstStyle/>
                    <a:p>
                      <a:endParaRPr lang="zh-CN" altLang="en-US"/>
                    </a:p>
                  </a:txBody>
                  <a:tcPr/>
                </a:tc>
                <a:tc rowSpan="5">
                  <a:txBody>
                    <a:bodyPr/>
                    <a:lstStyle/>
                    <a:p>
                      <a:pPr indent="0" algn="ctr">
                        <a:spcAft>
                          <a:spcPts val="0"/>
                        </a:spcAft>
                      </a:pPr>
                      <a:r>
                        <a:rPr lang="zh-CN" sz="900">
                          <a:effectLst/>
                        </a:rPr>
                        <a:t>地理单元</a:t>
                      </a:r>
                      <a:endParaRPr lang="zh-CN" sz="900">
                        <a:effectLst/>
                        <a:latin typeface="宋体" panose="02010600030101010101" pitchFamily="2" charset="-122"/>
                        <a:ea typeface="宋体" panose="02010600030101010101" pitchFamily="2" charset="-122"/>
                        <a:cs typeface="Times New Roman" panose="02020603050405020304" pitchFamily="18" charset="0"/>
                      </a:endParaRPr>
                    </a:p>
                  </a:txBody>
                  <a:tcPr marL="58648" marR="58648" marT="0" marB="0" anchor="ctr"/>
                </a:tc>
                <a:tc gridSpan="2">
                  <a:txBody>
                    <a:bodyPr/>
                    <a:lstStyle/>
                    <a:p>
                      <a:pPr indent="0">
                        <a:spcAft>
                          <a:spcPts val="0"/>
                        </a:spcAft>
                      </a:pPr>
                      <a:r>
                        <a:rPr lang="zh-CN" sz="900">
                          <a:effectLst/>
                        </a:rPr>
                        <a:t>城镇综合功能单元面（</a:t>
                      </a:r>
                      <a:r>
                        <a:rPr lang="en-US" sz="900">
                          <a:effectLst/>
                        </a:rPr>
                        <a:t>BUCA</a:t>
                      </a:r>
                      <a:r>
                        <a:rPr lang="zh-CN" sz="900">
                          <a:effectLst/>
                        </a:rPr>
                        <a:t>）</a:t>
                      </a:r>
                      <a:endParaRPr lang="zh-CN" sz="900">
                        <a:effectLst/>
                        <a:latin typeface="宋体" panose="02010600030101010101" pitchFamily="2" charset="-122"/>
                        <a:ea typeface="宋体" panose="02010600030101010101" pitchFamily="2" charset="-122"/>
                        <a:cs typeface="Times New Roman" panose="02020603050405020304" pitchFamily="18" charset="0"/>
                      </a:endParaRPr>
                    </a:p>
                  </a:txBody>
                  <a:tcPr marL="58648" marR="58648" marT="0" marB="0" anchor="ctr"/>
                </a:tc>
                <a:tc hMerge="1">
                  <a:txBody>
                    <a:bodyPr/>
                    <a:lstStyle/>
                    <a:p>
                      <a:endParaRPr lang="zh-CN" altLang="en-US"/>
                    </a:p>
                  </a:txBody>
                  <a:tcPr/>
                </a:tc>
                <a:tc>
                  <a:txBody>
                    <a:bodyPr/>
                    <a:lstStyle/>
                    <a:p>
                      <a:pPr indent="0">
                        <a:spcAft>
                          <a:spcPts val="0"/>
                        </a:spcAft>
                      </a:pPr>
                      <a:r>
                        <a:rPr lang="en-US" sz="900">
                          <a:effectLst/>
                        </a:rPr>
                        <a:t>I_BUCA_BOUA5</a:t>
                      </a:r>
                      <a:endParaRPr lang="zh-CN" sz="900">
                        <a:effectLst/>
                        <a:latin typeface="宋体" panose="02010600030101010101" pitchFamily="2" charset="-122"/>
                        <a:ea typeface="宋体" panose="02010600030101010101" pitchFamily="2" charset="-122"/>
                        <a:cs typeface="Times New Roman" panose="02020603050405020304" pitchFamily="18" charset="0"/>
                      </a:endParaRPr>
                    </a:p>
                  </a:txBody>
                  <a:tcPr marL="58648" marR="58648" marT="0" marB="0" anchor="ctr"/>
                </a:tc>
                <a:tc vMerge="1">
                  <a:txBody>
                    <a:bodyPr/>
                    <a:lstStyle/>
                    <a:p>
                      <a:endParaRPr lang="zh-CN" altLang="en-US"/>
                    </a:p>
                  </a:txBody>
                  <a:tcPr/>
                </a:tc>
              </a:tr>
              <a:tr h="274586">
                <a:tc>
                  <a:txBody>
                    <a:bodyPr/>
                    <a:lstStyle/>
                    <a:p>
                      <a:pPr indent="0" algn="ctr">
                        <a:spcAft>
                          <a:spcPts val="0"/>
                        </a:spcAft>
                      </a:pPr>
                      <a:r>
                        <a:rPr lang="en-US" sz="900">
                          <a:effectLst/>
                        </a:rPr>
                        <a:t>12</a:t>
                      </a:r>
                      <a:endParaRPr lang="zh-CN" sz="900">
                        <a:effectLst/>
                        <a:latin typeface="宋体" panose="02010600030101010101" pitchFamily="2" charset="-122"/>
                        <a:ea typeface="宋体" panose="02010600030101010101" pitchFamily="2" charset="-122"/>
                        <a:cs typeface="Times New Roman" panose="02020603050405020304" pitchFamily="18" charset="0"/>
                      </a:endParaRPr>
                    </a:p>
                  </a:txBody>
                  <a:tcPr marL="58648" marR="58648" marT="0" marB="0" anchor="ctr"/>
                </a:tc>
                <a:tc vMerge="1">
                  <a:txBody>
                    <a:bodyPr/>
                    <a:lstStyle/>
                    <a:p>
                      <a:endParaRPr lang="zh-CN" altLang="en-US"/>
                    </a:p>
                  </a:txBody>
                  <a:tcPr/>
                </a:tc>
                <a:tc vMerge="1">
                  <a:txBody>
                    <a:bodyPr/>
                    <a:lstStyle/>
                    <a:p>
                      <a:endParaRPr lang="zh-CN" altLang="en-US"/>
                    </a:p>
                  </a:txBody>
                  <a:tcPr/>
                </a:tc>
                <a:tc vMerge="1">
                  <a:txBody>
                    <a:bodyPr/>
                    <a:lstStyle/>
                    <a:p>
                      <a:endParaRPr lang="zh-CN" altLang="en-US"/>
                    </a:p>
                  </a:txBody>
                  <a:tcPr/>
                </a:tc>
                <a:tc vMerge="1">
                  <a:txBody>
                    <a:bodyPr/>
                    <a:lstStyle/>
                    <a:p>
                      <a:endParaRPr lang="zh-CN" altLang="en-US"/>
                    </a:p>
                  </a:txBody>
                  <a:tcPr/>
                </a:tc>
                <a:tc gridSpan="2">
                  <a:txBody>
                    <a:bodyPr/>
                    <a:lstStyle/>
                    <a:p>
                      <a:pPr indent="0">
                        <a:spcAft>
                          <a:spcPts val="0"/>
                        </a:spcAft>
                      </a:pPr>
                      <a:r>
                        <a:rPr lang="zh-CN" sz="900" dirty="0">
                          <a:effectLst/>
                        </a:rPr>
                        <a:t>城镇综合功能单元点（</a:t>
                      </a:r>
                      <a:r>
                        <a:rPr lang="en-US" sz="900" dirty="0">
                          <a:effectLst/>
                        </a:rPr>
                        <a:t>BUCP</a:t>
                      </a:r>
                      <a:r>
                        <a:rPr lang="zh-CN" sz="900" dirty="0">
                          <a:effectLst/>
                        </a:rPr>
                        <a:t>）</a:t>
                      </a:r>
                      <a:endParaRPr lang="zh-CN" sz="900" dirty="0">
                        <a:effectLst/>
                        <a:latin typeface="宋体" panose="02010600030101010101" pitchFamily="2" charset="-122"/>
                        <a:ea typeface="宋体" panose="02010600030101010101" pitchFamily="2" charset="-122"/>
                        <a:cs typeface="Times New Roman" panose="02020603050405020304" pitchFamily="18" charset="0"/>
                      </a:endParaRPr>
                    </a:p>
                  </a:txBody>
                  <a:tcPr marL="58648" marR="58648" marT="0" marB="0" anchor="ctr"/>
                </a:tc>
                <a:tc hMerge="1">
                  <a:txBody>
                    <a:bodyPr/>
                    <a:lstStyle/>
                    <a:p>
                      <a:endParaRPr lang="zh-CN" altLang="en-US"/>
                    </a:p>
                  </a:txBody>
                  <a:tcPr/>
                </a:tc>
                <a:tc>
                  <a:txBody>
                    <a:bodyPr/>
                    <a:lstStyle/>
                    <a:p>
                      <a:pPr indent="0">
                        <a:spcAft>
                          <a:spcPts val="0"/>
                        </a:spcAft>
                      </a:pPr>
                      <a:r>
                        <a:rPr lang="en-US" sz="900">
                          <a:effectLst/>
                        </a:rPr>
                        <a:t>I_BUCP_BOUA5</a:t>
                      </a:r>
                      <a:endParaRPr lang="zh-CN" sz="900">
                        <a:effectLst/>
                        <a:latin typeface="宋体" panose="02010600030101010101" pitchFamily="2" charset="-122"/>
                        <a:ea typeface="宋体" panose="02010600030101010101" pitchFamily="2" charset="-122"/>
                        <a:cs typeface="Times New Roman" panose="02020603050405020304" pitchFamily="18" charset="0"/>
                      </a:endParaRPr>
                    </a:p>
                  </a:txBody>
                  <a:tcPr marL="58648" marR="58648" marT="0" marB="0" anchor="ctr"/>
                </a:tc>
                <a:tc vMerge="1">
                  <a:txBody>
                    <a:bodyPr/>
                    <a:lstStyle/>
                    <a:p>
                      <a:endParaRPr lang="zh-CN" altLang="en-US"/>
                    </a:p>
                  </a:txBody>
                  <a:tcPr/>
                </a:tc>
              </a:tr>
              <a:tr h="274586">
                <a:tc>
                  <a:txBody>
                    <a:bodyPr/>
                    <a:lstStyle/>
                    <a:p>
                      <a:pPr indent="0" algn="ctr">
                        <a:spcAft>
                          <a:spcPts val="0"/>
                        </a:spcAft>
                      </a:pPr>
                      <a:r>
                        <a:rPr lang="en-US" sz="900">
                          <a:effectLst/>
                        </a:rPr>
                        <a:t>13</a:t>
                      </a:r>
                      <a:endParaRPr lang="zh-CN" sz="900">
                        <a:effectLst/>
                        <a:latin typeface="宋体" panose="02010600030101010101" pitchFamily="2" charset="-122"/>
                        <a:ea typeface="宋体" panose="02010600030101010101" pitchFamily="2" charset="-122"/>
                        <a:cs typeface="Times New Roman" panose="02020603050405020304" pitchFamily="18" charset="0"/>
                      </a:endParaRPr>
                    </a:p>
                  </a:txBody>
                  <a:tcPr marL="58648" marR="58648" marT="0" marB="0" anchor="ctr"/>
                </a:tc>
                <a:tc vMerge="1">
                  <a:txBody>
                    <a:bodyPr/>
                    <a:lstStyle/>
                    <a:p>
                      <a:endParaRPr lang="zh-CN" altLang="en-US"/>
                    </a:p>
                  </a:txBody>
                  <a:tcPr/>
                </a:tc>
                <a:tc vMerge="1">
                  <a:txBody>
                    <a:bodyPr/>
                    <a:lstStyle/>
                    <a:p>
                      <a:endParaRPr lang="zh-CN" altLang="en-US"/>
                    </a:p>
                  </a:txBody>
                  <a:tcPr/>
                </a:tc>
                <a:tc vMerge="1">
                  <a:txBody>
                    <a:bodyPr/>
                    <a:lstStyle/>
                    <a:p>
                      <a:endParaRPr lang="zh-CN" altLang="en-US"/>
                    </a:p>
                  </a:txBody>
                  <a:tcPr/>
                </a:tc>
                <a:tc vMerge="1">
                  <a:txBody>
                    <a:bodyPr/>
                    <a:lstStyle/>
                    <a:p>
                      <a:endParaRPr lang="zh-CN" altLang="en-US"/>
                    </a:p>
                  </a:txBody>
                  <a:tcPr/>
                </a:tc>
                <a:tc gridSpan="2">
                  <a:txBody>
                    <a:bodyPr/>
                    <a:lstStyle/>
                    <a:p>
                      <a:pPr indent="0">
                        <a:spcAft>
                          <a:spcPts val="0"/>
                        </a:spcAft>
                      </a:pPr>
                      <a:r>
                        <a:rPr lang="zh-CN" sz="900" dirty="0">
                          <a:effectLst/>
                        </a:rPr>
                        <a:t>行政村（</a:t>
                      </a:r>
                      <a:r>
                        <a:rPr lang="en-US" sz="900" dirty="0">
                          <a:effectLst/>
                        </a:rPr>
                        <a:t>BOUP7</a:t>
                      </a:r>
                      <a:r>
                        <a:rPr lang="zh-CN" sz="900" dirty="0">
                          <a:effectLst/>
                        </a:rPr>
                        <a:t>）</a:t>
                      </a:r>
                      <a:endParaRPr lang="zh-CN" sz="900" dirty="0">
                        <a:effectLst/>
                        <a:latin typeface="宋体" panose="02010600030101010101" pitchFamily="2" charset="-122"/>
                        <a:ea typeface="宋体" panose="02010600030101010101" pitchFamily="2" charset="-122"/>
                        <a:cs typeface="Times New Roman" panose="02020603050405020304" pitchFamily="18" charset="0"/>
                      </a:endParaRPr>
                    </a:p>
                  </a:txBody>
                  <a:tcPr marL="58648" marR="58648" marT="0" marB="0" anchor="ctr"/>
                </a:tc>
                <a:tc hMerge="1">
                  <a:txBody>
                    <a:bodyPr/>
                    <a:lstStyle/>
                    <a:p>
                      <a:endParaRPr lang="zh-CN" altLang="en-US"/>
                    </a:p>
                  </a:txBody>
                  <a:tcPr/>
                </a:tc>
                <a:tc>
                  <a:txBody>
                    <a:bodyPr/>
                    <a:lstStyle/>
                    <a:p>
                      <a:pPr indent="0">
                        <a:spcAft>
                          <a:spcPts val="0"/>
                        </a:spcAft>
                      </a:pPr>
                      <a:r>
                        <a:rPr lang="en-US" sz="900">
                          <a:effectLst/>
                        </a:rPr>
                        <a:t>I_BOUP7_BOUA5</a:t>
                      </a:r>
                      <a:endParaRPr lang="zh-CN" sz="900">
                        <a:effectLst/>
                        <a:latin typeface="宋体" panose="02010600030101010101" pitchFamily="2" charset="-122"/>
                        <a:ea typeface="宋体" panose="02010600030101010101" pitchFamily="2" charset="-122"/>
                        <a:cs typeface="Times New Roman" panose="02020603050405020304" pitchFamily="18" charset="0"/>
                      </a:endParaRPr>
                    </a:p>
                  </a:txBody>
                  <a:tcPr marL="58648" marR="58648" marT="0" marB="0" anchor="ctr"/>
                </a:tc>
                <a:tc vMerge="1">
                  <a:txBody>
                    <a:bodyPr/>
                    <a:lstStyle/>
                    <a:p>
                      <a:endParaRPr lang="zh-CN" altLang="en-US"/>
                    </a:p>
                  </a:txBody>
                  <a:tcPr/>
                </a:tc>
              </a:tr>
              <a:tr h="274586">
                <a:tc>
                  <a:txBody>
                    <a:bodyPr/>
                    <a:lstStyle/>
                    <a:p>
                      <a:pPr indent="0" algn="ctr">
                        <a:spcAft>
                          <a:spcPts val="0"/>
                        </a:spcAft>
                      </a:pPr>
                      <a:r>
                        <a:rPr lang="en-US" sz="900">
                          <a:effectLst/>
                        </a:rPr>
                        <a:t>14</a:t>
                      </a:r>
                      <a:endParaRPr lang="zh-CN" sz="900">
                        <a:effectLst/>
                        <a:latin typeface="宋体" panose="02010600030101010101" pitchFamily="2" charset="-122"/>
                        <a:ea typeface="宋体" panose="02010600030101010101" pitchFamily="2" charset="-122"/>
                        <a:cs typeface="Times New Roman" panose="02020603050405020304" pitchFamily="18" charset="0"/>
                      </a:endParaRPr>
                    </a:p>
                  </a:txBody>
                  <a:tcPr marL="58648" marR="58648" marT="0" marB="0" anchor="ctr"/>
                </a:tc>
                <a:tc vMerge="1">
                  <a:txBody>
                    <a:bodyPr/>
                    <a:lstStyle/>
                    <a:p>
                      <a:endParaRPr lang="zh-CN" altLang="en-US"/>
                    </a:p>
                  </a:txBody>
                  <a:tcPr/>
                </a:tc>
                <a:tc vMerge="1">
                  <a:txBody>
                    <a:bodyPr/>
                    <a:lstStyle/>
                    <a:p>
                      <a:endParaRPr lang="zh-CN" altLang="en-US"/>
                    </a:p>
                  </a:txBody>
                  <a:tcPr/>
                </a:tc>
                <a:tc vMerge="1">
                  <a:txBody>
                    <a:bodyPr/>
                    <a:lstStyle/>
                    <a:p>
                      <a:endParaRPr lang="zh-CN" altLang="en-US"/>
                    </a:p>
                  </a:txBody>
                  <a:tcPr/>
                </a:tc>
                <a:tc vMerge="1">
                  <a:txBody>
                    <a:bodyPr/>
                    <a:lstStyle/>
                    <a:p>
                      <a:endParaRPr lang="zh-CN" altLang="en-US"/>
                    </a:p>
                  </a:txBody>
                  <a:tcPr/>
                </a:tc>
                <a:tc rowSpan="2">
                  <a:txBody>
                    <a:bodyPr/>
                    <a:lstStyle/>
                    <a:p>
                      <a:pPr indent="0" algn="ctr">
                        <a:spcAft>
                          <a:spcPts val="0"/>
                        </a:spcAft>
                      </a:pPr>
                      <a:r>
                        <a:rPr lang="zh-CN" sz="900">
                          <a:effectLst/>
                        </a:rPr>
                        <a:t>社会经济区域单元</a:t>
                      </a:r>
                      <a:endParaRPr lang="zh-CN" sz="900">
                        <a:effectLst/>
                        <a:latin typeface="宋体" panose="02010600030101010101" pitchFamily="2" charset="-122"/>
                        <a:ea typeface="宋体" panose="02010600030101010101" pitchFamily="2" charset="-122"/>
                        <a:cs typeface="Times New Roman" panose="02020603050405020304" pitchFamily="18" charset="0"/>
                      </a:endParaRPr>
                    </a:p>
                  </a:txBody>
                  <a:tcPr marL="58648" marR="58648" marT="0" marB="0" anchor="ctr"/>
                </a:tc>
                <a:tc>
                  <a:txBody>
                    <a:bodyPr/>
                    <a:lstStyle/>
                    <a:p>
                      <a:pPr indent="0" algn="just">
                        <a:spcAft>
                          <a:spcPts val="0"/>
                        </a:spcAft>
                      </a:pPr>
                      <a:r>
                        <a:rPr lang="zh-CN" sz="900" dirty="0">
                          <a:effectLst/>
                        </a:rPr>
                        <a:t>主体功能区（</a:t>
                      </a:r>
                      <a:r>
                        <a:rPr lang="en-US" sz="900" dirty="0">
                          <a:effectLst/>
                        </a:rPr>
                        <a:t>BERA1</a:t>
                      </a:r>
                      <a:r>
                        <a:rPr lang="zh-CN" sz="900" dirty="0">
                          <a:effectLst/>
                        </a:rPr>
                        <a:t>）</a:t>
                      </a:r>
                      <a:endParaRPr lang="zh-CN" sz="900" dirty="0">
                        <a:effectLst/>
                        <a:latin typeface="宋体" panose="02010600030101010101" pitchFamily="2" charset="-122"/>
                        <a:ea typeface="宋体" panose="02010600030101010101" pitchFamily="2" charset="-122"/>
                        <a:cs typeface="Times New Roman" panose="02020603050405020304" pitchFamily="18" charset="0"/>
                      </a:endParaRPr>
                    </a:p>
                  </a:txBody>
                  <a:tcPr marL="58648" marR="58648" marT="0" marB="0" anchor="ctr"/>
                </a:tc>
                <a:tc>
                  <a:txBody>
                    <a:bodyPr/>
                    <a:lstStyle/>
                    <a:p>
                      <a:pPr indent="0">
                        <a:spcAft>
                          <a:spcPts val="0"/>
                        </a:spcAft>
                      </a:pPr>
                      <a:r>
                        <a:rPr lang="en-US" sz="900" dirty="0">
                          <a:effectLst/>
                        </a:rPr>
                        <a:t>I_BERA1_BOUA5</a:t>
                      </a:r>
                      <a:endParaRPr lang="zh-CN" sz="900" dirty="0">
                        <a:effectLst/>
                        <a:latin typeface="宋体" panose="02010600030101010101" pitchFamily="2" charset="-122"/>
                        <a:ea typeface="宋体" panose="02010600030101010101" pitchFamily="2" charset="-122"/>
                        <a:cs typeface="Times New Roman" panose="02020603050405020304" pitchFamily="18" charset="0"/>
                      </a:endParaRPr>
                    </a:p>
                  </a:txBody>
                  <a:tcPr marL="58648" marR="58648" marT="0" marB="0" anchor="ctr"/>
                </a:tc>
                <a:tc vMerge="1">
                  <a:txBody>
                    <a:bodyPr/>
                    <a:lstStyle/>
                    <a:p>
                      <a:endParaRPr lang="zh-CN" altLang="en-US"/>
                    </a:p>
                  </a:txBody>
                  <a:tcPr/>
                </a:tc>
              </a:tr>
              <a:tr h="274586">
                <a:tc>
                  <a:txBody>
                    <a:bodyPr/>
                    <a:lstStyle/>
                    <a:p>
                      <a:pPr indent="0" algn="ctr">
                        <a:spcAft>
                          <a:spcPts val="0"/>
                        </a:spcAft>
                      </a:pPr>
                      <a:r>
                        <a:rPr lang="en-US" sz="900">
                          <a:effectLst/>
                        </a:rPr>
                        <a:t>15</a:t>
                      </a:r>
                      <a:endParaRPr lang="zh-CN" sz="900">
                        <a:effectLst/>
                        <a:latin typeface="宋体" panose="02010600030101010101" pitchFamily="2" charset="-122"/>
                        <a:ea typeface="宋体" panose="02010600030101010101" pitchFamily="2" charset="-122"/>
                        <a:cs typeface="Times New Roman" panose="02020603050405020304" pitchFamily="18" charset="0"/>
                      </a:endParaRPr>
                    </a:p>
                  </a:txBody>
                  <a:tcPr marL="58648" marR="58648" marT="0" marB="0" anchor="ctr"/>
                </a:tc>
                <a:tc vMerge="1">
                  <a:txBody>
                    <a:bodyPr/>
                    <a:lstStyle/>
                    <a:p>
                      <a:endParaRPr lang="zh-CN" altLang="en-US"/>
                    </a:p>
                  </a:txBody>
                  <a:tcPr/>
                </a:tc>
                <a:tc vMerge="1">
                  <a:txBody>
                    <a:bodyPr/>
                    <a:lstStyle/>
                    <a:p>
                      <a:endParaRPr lang="zh-CN" altLang="en-US"/>
                    </a:p>
                  </a:txBody>
                  <a:tcPr/>
                </a:tc>
                <a:tc vMerge="1">
                  <a:txBody>
                    <a:bodyPr/>
                    <a:lstStyle/>
                    <a:p>
                      <a:endParaRPr lang="zh-CN" altLang="en-US"/>
                    </a:p>
                  </a:txBody>
                  <a:tcPr/>
                </a:tc>
                <a:tc vMerge="1">
                  <a:txBody>
                    <a:bodyPr/>
                    <a:lstStyle/>
                    <a:p>
                      <a:endParaRPr lang="zh-CN" altLang="en-US"/>
                    </a:p>
                  </a:txBody>
                  <a:tcPr/>
                </a:tc>
                <a:tc vMerge="1">
                  <a:txBody>
                    <a:bodyPr/>
                    <a:lstStyle/>
                    <a:p>
                      <a:endParaRPr lang="zh-CN" altLang="en-US"/>
                    </a:p>
                  </a:txBody>
                  <a:tcPr/>
                </a:tc>
                <a:tc>
                  <a:txBody>
                    <a:bodyPr/>
                    <a:lstStyle/>
                    <a:p>
                      <a:pPr indent="0" algn="just">
                        <a:spcAft>
                          <a:spcPts val="0"/>
                        </a:spcAft>
                      </a:pPr>
                      <a:r>
                        <a:rPr lang="zh-CN" sz="900">
                          <a:effectLst/>
                        </a:rPr>
                        <a:t>开发区、保税区（</a:t>
                      </a:r>
                      <a:r>
                        <a:rPr lang="en-US" sz="900">
                          <a:effectLst/>
                        </a:rPr>
                        <a:t>BERA2</a:t>
                      </a:r>
                      <a:r>
                        <a:rPr lang="zh-CN" sz="900">
                          <a:effectLst/>
                        </a:rPr>
                        <a:t>）</a:t>
                      </a:r>
                      <a:endParaRPr lang="zh-CN" sz="900">
                        <a:effectLst/>
                        <a:latin typeface="宋体" panose="02010600030101010101" pitchFamily="2" charset="-122"/>
                        <a:ea typeface="宋体" panose="02010600030101010101" pitchFamily="2" charset="-122"/>
                        <a:cs typeface="Times New Roman" panose="02020603050405020304" pitchFamily="18" charset="0"/>
                      </a:endParaRPr>
                    </a:p>
                  </a:txBody>
                  <a:tcPr marL="58648" marR="58648" marT="0" marB="0" anchor="ctr"/>
                </a:tc>
                <a:tc>
                  <a:txBody>
                    <a:bodyPr/>
                    <a:lstStyle/>
                    <a:p>
                      <a:pPr indent="0">
                        <a:spcAft>
                          <a:spcPts val="0"/>
                        </a:spcAft>
                      </a:pPr>
                      <a:r>
                        <a:rPr lang="en-US" sz="900" dirty="0">
                          <a:effectLst/>
                        </a:rPr>
                        <a:t>I_BERA2_BOUA5</a:t>
                      </a:r>
                      <a:endParaRPr lang="zh-CN" sz="900" dirty="0">
                        <a:effectLst/>
                        <a:latin typeface="宋体" panose="02010600030101010101" pitchFamily="2" charset="-122"/>
                        <a:ea typeface="宋体" panose="02010600030101010101" pitchFamily="2" charset="-122"/>
                        <a:cs typeface="Times New Roman" panose="02020603050405020304" pitchFamily="18" charset="0"/>
                      </a:endParaRPr>
                    </a:p>
                  </a:txBody>
                  <a:tcPr marL="58648" marR="58648" marT="0" marB="0" anchor="ctr"/>
                </a:tc>
                <a:tc vMerge="1">
                  <a:txBody>
                    <a:bodyPr/>
                    <a:lstStyle/>
                    <a:p>
                      <a:endParaRPr lang="zh-CN" altLang="en-US"/>
                    </a:p>
                  </a:txBody>
                  <a:tcPr/>
                </a:tc>
              </a:tr>
            </a:tbl>
          </a:graphicData>
        </a:graphic>
      </p:graphicFrame>
      <p:sp>
        <p:nvSpPr>
          <p:cNvPr id="6" name="灯片编号占位符 5"/>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108</a:t>
            </a:fld>
            <a:endParaRPr lang="zh-CN" altLang="en-US">
              <a:solidFill>
                <a:prstClr val="black">
                  <a:tint val="75000"/>
                </a:prstClr>
              </a:solidFill>
            </a:endParaRPr>
          </a:p>
        </p:txBody>
      </p:sp>
    </p:spTree>
    <p:extLst>
      <p:ext uri="{BB962C8B-B14F-4D97-AF65-F5344CB8AC3E}">
        <p14:creationId xmlns:p14="http://schemas.microsoft.com/office/powerpoint/2010/main" xmlns="" val="4134485146"/>
      </p:ext>
    </p:extLst>
  </p:cSld>
  <p:clrMapOvr>
    <a:masterClrMapping/>
  </p:clrMapOvr>
  <p:transition>
    <p:fade/>
  </p:transition>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24"/>
          <p:cNvGrpSpPr>
            <a:grpSpLocks/>
          </p:cNvGrpSpPr>
          <p:nvPr/>
        </p:nvGrpSpPr>
        <p:grpSpPr bwMode="auto">
          <a:xfrm>
            <a:off x="0" y="-71437"/>
            <a:ext cx="9144000" cy="1309688"/>
            <a:chOff x="0" y="-71462"/>
            <a:chExt cx="9144000" cy="1309218"/>
          </a:xfrm>
        </p:grpSpPr>
        <p:grpSp>
          <p:nvGrpSpPr>
            <p:cNvPr id="3" name="组合 21"/>
            <p:cNvGrpSpPr>
              <a:grpSpLocks/>
            </p:cNvGrpSpPr>
            <p:nvPr/>
          </p:nvGrpSpPr>
          <p:grpSpPr bwMode="auto">
            <a:xfrm>
              <a:off x="0" y="857232"/>
              <a:ext cx="9144000" cy="173037"/>
              <a:chOff x="0" y="827071"/>
              <a:chExt cx="9144000" cy="173037"/>
            </a:xfrm>
          </p:grpSpPr>
          <p:sp>
            <p:nvSpPr>
              <p:cNvPr id="21" name="矩形 20"/>
              <p:cNvSpPr/>
              <p:nvPr/>
            </p:nvSpPr>
            <p:spPr>
              <a:xfrm>
                <a:off x="0" y="920664"/>
                <a:ext cx="9144000" cy="45719"/>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3"/>
              </a:lnRef>
              <a:fillRef idx="2">
                <a:schemeClr val="accent3"/>
              </a:fillRef>
              <a:effectRef idx="1">
                <a:schemeClr val="accent3"/>
              </a:effectRef>
              <a:fontRef idx="minor">
                <a:schemeClr val="dk1"/>
              </a:fontRef>
            </p:style>
            <p:txBody>
              <a:bodyPr anchor="ctr"/>
              <a:lstStyle/>
              <a:p>
                <a:pPr algn="ctr" fontAlgn="auto">
                  <a:spcBef>
                    <a:spcPts val="0"/>
                  </a:spcBef>
                  <a:spcAft>
                    <a:spcPts val="0"/>
                  </a:spcAft>
                  <a:defRPr/>
                </a:pPr>
                <a:endParaRPr lang="zh-CN" altLang="en-US" kern="0">
                  <a:solidFill>
                    <a:sysClr val="window" lastClr="FFFFFF"/>
                  </a:solidFill>
                  <a:latin typeface="Constantia"/>
                  <a:ea typeface="微软雅黑"/>
                </a:endParaRPr>
              </a:p>
            </p:txBody>
          </p:sp>
          <p:grpSp>
            <p:nvGrpSpPr>
              <p:cNvPr id="4" name="组合 12"/>
              <p:cNvGrpSpPr>
                <a:grpSpLocks/>
              </p:cNvGrpSpPr>
              <p:nvPr/>
            </p:nvGrpSpPr>
            <p:grpSpPr bwMode="auto">
              <a:xfrm>
                <a:off x="8715404" y="827071"/>
                <a:ext cx="287337" cy="173037"/>
                <a:chOff x="8461697" y="933460"/>
                <a:chExt cx="358775" cy="244475"/>
              </a:xfrm>
            </p:grpSpPr>
            <p:sp>
              <p:nvSpPr>
                <p:cNvPr id="23" name="燕尾形 22"/>
                <p:cNvSpPr/>
                <p:nvPr/>
              </p:nvSpPr>
              <p:spPr>
                <a:xfrm>
                  <a:off x="8461661" y="932981"/>
                  <a:ext cx="180380" cy="244389"/>
                </a:xfrm>
                <a:prstGeom prst="chevron">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fontAlgn="auto">
                    <a:spcBef>
                      <a:spcPts val="0"/>
                    </a:spcBef>
                    <a:spcAft>
                      <a:spcPts val="0"/>
                    </a:spcAft>
                    <a:defRPr/>
                  </a:pPr>
                  <a:endParaRPr lang="zh-CN" altLang="en-US">
                    <a:solidFill>
                      <a:schemeClr val="tx1"/>
                    </a:solidFill>
                  </a:endParaRPr>
                </a:p>
              </p:txBody>
            </p:sp>
            <p:sp>
              <p:nvSpPr>
                <p:cNvPr id="24" name="燕尾形 23"/>
                <p:cNvSpPr/>
                <p:nvPr/>
              </p:nvSpPr>
              <p:spPr>
                <a:xfrm>
                  <a:off x="8642040" y="932981"/>
                  <a:ext cx="178397" cy="244389"/>
                </a:xfrm>
                <a:prstGeom prst="chevron">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fontAlgn="auto">
                    <a:spcBef>
                      <a:spcPts val="0"/>
                    </a:spcBef>
                    <a:spcAft>
                      <a:spcPts val="0"/>
                    </a:spcAft>
                    <a:defRPr/>
                  </a:pPr>
                  <a:endParaRPr lang="zh-CN" altLang="en-US">
                    <a:solidFill>
                      <a:schemeClr val="tx1"/>
                    </a:solidFill>
                  </a:endParaRPr>
                </a:p>
              </p:txBody>
            </p:sp>
          </p:grpSp>
        </p:grpSp>
        <p:pic>
          <p:nvPicPr>
            <p:cNvPr id="20" name="图片 19" descr="14-2.png"/>
            <p:cNvPicPr>
              <a:picLocks noChangeAspect="1"/>
            </p:cNvPicPr>
            <p:nvPr/>
          </p:nvPicPr>
          <p:blipFill>
            <a:blip r:embed="rId3" cstate="print">
              <a:lum bright="100000" contrast="12000"/>
              <a:extLst/>
            </a:blip>
            <a:srcRect l="38138" b="39864"/>
            <a:stretch>
              <a:fillRect/>
            </a:stretch>
          </p:blipFill>
          <p:spPr bwMode="auto">
            <a:xfrm>
              <a:off x="5786446" y="-71462"/>
              <a:ext cx="3044754" cy="1309218"/>
            </a:xfrm>
            <a:prstGeom prst="rect">
              <a:avLst/>
            </a:prstGeom>
            <a:noFill/>
            <a:ln>
              <a:noFill/>
            </a:ln>
            <a:effectLst>
              <a:outerShdw blurRad="190500" dist="228600" dir="2700000" algn="ctr">
                <a:srgbClr val="000000">
                  <a:alpha val="30000"/>
                </a:srgbClr>
              </a:outerShdw>
            </a:effectLst>
            <a:scene3d>
              <a:camera prst="perspectiveRelaxed"/>
              <a:lightRig rig="threePt" dir="t"/>
            </a:scene3d>
            <a:extLst/>
          </p:spPr>
        </p:pic>
      </p:grpSp>
      <p:pic>
        <p:nvPicPr>
          <p:cNvPr id="17" name="图片 16"/>
          <p:cNvPicPr>
            <a:picLocks noChangeAspect="1"/>
          </p:cNvPicPr>
          <p:nvPr/>
        </p:nvPicPr>
        <p:blipFill>
          <a:blip r:embed="rId4"/>
          <a:stretch>
            <a:fillRect/>
          </a:stretch>
        </p:blipFill>
        <p:spPr>
          <a:xfrm>
            <a:off x="1475656" y="1090918"/>
            <a:ext cx="6391515" cy="4680000"/>
          </a:xfrm>
          <a:prstGeom prst="rect">
            <a:avLst/>
          </a:prstGeom>
        </p:spPr>
      </p:pic>
      <p:sp>
        <p:nvSpPr>
          <p:cNvPr id="28" name="标题 1"/>
          <p:cNvSpPr txBox="1">
            <a:spLocks/>
          </p:cNvSpPr>
          <p:nvPr/>
        </p:nvSpPr>
        <p:spPr>
          <a:xfrm>
            <a:off x="71438" y="-27383"/>
            <a:ext cx="9072562" cy="884634"/>
          </a:xfrm>
          <a:prstGeom prst="rect">
            <a:avLst/>
          </a:prstGeom>
        </p:spPr>
        <p:txBody>
          <a:bodyPr vert="horz" lIns="91440" tIns="45720" rIns="91440" bIns="45720" rtlCol="0" anchor="b">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pPr fontAlgn="auto">
              <a:spcAft>
                <a:spcPts val="0"/>
              </a:spcAft>
            </a:pPr>
            <a:r>
              <a:rPr lang="zh-CN" altLang="en-US" sz="4400" b="1" spc="50" dirty="0" smtClean="0">
                <a:ln w="11430"/>
                <a:solidFill>
                  <a:srgbClr val="7030A0"/>
                </a:solidFill>
                <a:effectLst>
                  <a:outerShdw blurRad="76200" dist="50800" dir="5400000" algn="tl" rotWithShape="0">
                    <a:srgbClr val="000000">
                      <a:alpha val="65000"/>
                    </a:srgbClr>
                  </a:outerShdw>
                </a:effectLst>
                <a:latin typeface="微软雅黑" pitchFamily="34" charset="-122"/>
                <a:ea typeface="微软雅黑" pitchFamily="34" charset="-122"/>
              </a:rPr>
              <a:t>五、基本统计软件功能</a:t>
            </a:r>
            <a:r>
              <a:rPr lang="en-US" altLang="zh-CN" sz="4400" b="1" spc="50" dirty="0" smtClean="0">
                <a:ln w="11430"/>
                <a:solidFill>
                  <a:srgbClr val="7030A0"/>
                </a:solidFill>
                <a:effectLst>
                  <a:outerShdw blurRad="76200" dist="50800" dir="5400000" algn="tl" rotWithShape="0">
                    <a:srgbClr val="000000">
                      <a:alpha val="65000"/>
                    </a:srgbClr>
                  </a:outerShdw>
                </a:effectLst>
                <a:latin typeface="微软雅黑" pitchFamily="34" charset="-122"/>
                <a:ea typeface="微软雅黑" pitchFamily="34" charset="-122"/>
              </a:rPr>
              <a:t>—</a:t>
            </a:r>
            <a:r>
              <a:rPr lang="zh-CN" altLang="en-US" sz="3600" b="1" spc="50" dirty="0" smtClean="0">
                <a:ln w="11430"/>
                <a:solidFill>
                  <a:srgbClr val="7030A0"/>
                </a:solidFill>
                <a:effectLst>
                  <a:outerShdw blurRad="76200" dist="50800" dir="5400000" algn="tl" rotWithShape="0">
                    <a:srgbClr val="000000">
                      <a:alpha val="65000"/>
                    </a:srgbClr>
                  </a:outerShdw>
                </a:effectLst>
                <a:latin typeface="微软雅黑" pitchFamily="34" charset="-122"/>
                <a:ea typeface="微软雅黑" pitchFamily="34" charset="-122"/>
              </a:rPr>
              <a:t>数据预处理</a:t>
            </a:r>
            <a:endParaRPr lang="zh-CN" altLang="en-US" sz="3600" b="1" spc="50" dirty="0">
              <a:ln w="11430"/>
              <a:solidFill>
                <a:srgbClr val="7030A0"/>
              </a:solidFill>
              <a:effectLst>
                <a:outerShdw blurRad="76200" dist="50800" dir="5400000" algn="tl" rotWithShape="0">
                  <a:srgbClr val="000000">
                    <a:alpha val="65000"/>
                  </a:srgbClr>
                </a:outerShdw>
              </a:effectLst>
              <a:latin typeface="微软雅黑" pitchFamily="34" charset="-122"/>
              <a:ea typeface="微软雅黑" pitchFamily="34" charset="-122"/>
            </a:endParaRPr>
          </a:p>
        </p:txBody>
      </p:sp>
      <p:sp>
        <p:nvSpPr>
          <p:cNvPr id="29" name="AutoShape 4"/>
          <p:cNvSpPr>
            <a:spLocks noChangeArrowheads="1"/>
          </p:cNvSpPr>
          <p:nvPr>
            <p:custDataLst>
              <p:tags r:id="rId1"/>
            </p:custDataLst>
          </p:nvPr>
        </p:nvSpPr>
        <p:spPr bwMode="white">
          <a:xfrm>
            <a:off x="66924" y="6107134"/>
            <a:ext cx="8792914" cy="750866"/>
          </a:xfrm>
          <a:prstGeom prst="roundRect">
            <a:avLst>
              <a:gd name="adj" fmla="val 5655"/>
            </a:avLst>
          </a:prstGeom>
          <a:solidFill>
            <a:schemeClr val="accent2"/>
          </a:solidFill>
          <a:ln w="38100">
            <a:noFill/>
          </a:ln>
          <a:effectLst/>
          <a:scene3d>
            <a:camera prst="orthographicFront">
              <a:rot lat="0" lon="0" rev="0"/>
            </a:camera>
            <a:lightRig rig="chilly" dir="t">
              <a:rot lat="0" lon="0" rev="18480000"/>
            </a:lightRig>
          </a:scene3d>
          <a:sp3d prstMaterial="clear">
            <a:bevelT h="63500"/>
          </a:sp3d>
        </p:spPr>
        <p:style>
          <a:lnRef idx="1">
            <a:schemeClr val="accent2"/>
          </a:lnRef>
          <a:fillRef idx="3">
            <a:schemeClr val="accent2"/>
          </a:fillRef>
          <a:effectRef idx="2">
            <a:schemeClr val="accent2"/>
          </a:effectRef>
          <a:fontRef idx="minor">
            <a:schemeClr val="lt1"/>
          </a:fontRef>
        </p:style>
        <p:txBody>
          <a:bodyPr anchor="ctr">
            <a:sp3d/>
          </a:bodyPr>
          <a:lstStyle/>
          <a:p>
            <a:pPr algn="just">
              <a:lnSpc>
                <a:spcPct val="150000"/>
              </a:lnSpc>
              <a:spcBef>
                <a:spcPts val="1500"/>
              </a:spcBef>
              <a:buClr>
                <a:srgbClr val="FFC000"/>
              </a:buClr>
              <a:buFont typeface="Wingdings" pitchFamily="2" charset="2"/>
              <a:buChar char="u"/>
            </a:pPr>
            <a:r>
              <a:rPr lang="zh-CN" altLang="en-US" b="1" dirty="0" smtClean="0">
                <a:solidFill>
                  <a:schemeClr val="tx1"/>
                </a:solidFill>
                <a:latin typeface="微软雅黑" pitchFamily="34" charset="-122"/>
                <a:ea typeface="微软雅黑" pitchFamily="34" charset="-122"/>
              </a:rPr>
              <a:t>数据预处理</a:t>
            </a:r>
            <a:r>
              <a:rPr lang="zh-CN" altLang="en-US" b="1" dirty="0">
                <a:solidFill>
                  <a:schemeClr val="tx1"/>
                </a:solidFill>
                <a:latin typeface="微软雅黑" pitchFamily="34" charset="-122"/>
                <a:ea typeface="微软雅黑" pitchFamily="34" charset="-122"/>
              </a:rPr>
              <a:t>包括</a:t>
            </a:r>
            <a:r>
              <a:rPr lang="zh-CN" altLang="en-US" b="1" dirty="0">
                <a:solidFill>
                  <a:srgbClr val="FF0000"/>
                </a:solidFill>
                <a:latin typeface="微软雅黑" pitchFamily="34" charset="-122"/>
                <a:ea typeface="微软雅黑" pitchFamily="34" charset="-122"/>
              </a:rPr>
              <a:t>要素几何中心提取、要素完整化处理、</a:t>
            </a:r>
            <a:r>
              <a:rPr lang="en-US" altLang="zh-CN" b="1" dirty="0">
                <a:solidFill>
                  <a:srgbClr val="FF0000"/>
                </a:solidFill>
                <a:latin typeface="微软雅黑" pitchFamily="34" charset="-122"/>
                <a:ea typeface="微软雅黑" pitchFamily="34" charset="-122"/>
              </a:rPr>
              <a:t>DEM</a:t>
            </a:r>
            <a:r>
              <a:rPr lang="zh-CN" altLang="en-US" b="1" dirty="0">
                <a:solidFill>
                  <a:srgbClr val="FF0000"/>
                </a:solidFill>
                <a:latin typeface="微软雅黑" pitchFamily="34" charset="-122"/>
                <a:ea typeface="微软雅黑" pitchFamily="34" charset="-122"/>
              </a:rPr>
              <a:t>数据预处理</a:t>
            </a:r>
            <a:r>
              <a:rPr lang="zh-CN" altLang="en-US" b="1" dirty="0" smtClean="0">
                <a:solidFill>
                  <a:srgbClr val="FF0000"/>
                </a:solidFill>
                <a:latin typeface="微软雅黑" pitchFamily="34" charset="-122"/>
                <a:ea typeface="微软雅黑" pitchFamily="34" charset="-122"/>
              </a:rPr>
              <a:t>、图层自相交检查</a:t>
            </a:r>
            <a:r>
              <a:rPr lang="zh-CN" altLang="en-US" b="1" dirty="0">
                <a:solidFill>
                  <a:schemeClr val="tx1"/>
                </a:solidFill>
                <a:latin typeface="微软雅黑" pitchFamily="34" charset="-122"/>
                <a:ea typeface="微软雅黑" pitchFamily="34" charset="-122"/>
              </a:rPr>
              <a:t>等功能模块，为统计计算做好数据准备</a:t>
            </a:r>
            <a:r>
              <a:rPr lang="zh-CN" altLang="en-US" b="1" dirty="0" smtClean="0">
                <a:solidFill>
                  <a:schemeClr val="tx1"/>
                </a:solidFill>
                <a:latin typeface="微软雅黑" pitchFamily="34" charset="-122"/>
                <a:ea typeface="微软雅黑" pitchFamily="34" charset="-122"/>
              </a:rPr>
              <a:t>。</a:t>
            </a:r>
            <a:endParaRPr lang="en-US" altLang="zh-CN" b="1" dirty="0" smtClean="0">
              <a:solidFill>
                <a:schemeClr val="tx1"/>
              </a:solidFill>
              <a:latin typeface="微软雅黑" pitchFamily="34" charset="-122"/>
              <a:ea typeface="微软雅黑" pitchFamily="34" charset="-122"/>
            </a:endParaRPr>
          </a:p>
        </p:txBody>
      </p:sp>
      <p:sp>
        <p:nvSpPr>
          <p:cNvPr id="5" name="灯片编号占位符 4"/>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109</a:t>
            </a:fld>
            <a:endParaRPr lang="zh-CN" altLang="en-US">
              <a:solidFill>
                <a:prstClr val="black">
                  <a:tint val="75000"/>
                </a:prstClr>
              </a:solidFill>
            </a:endParaRPr>
          </a:p>
        </p:txBody>
      </p:sp>
    </p:spTree>
    <p:extLst>
      <p:ext uri="{BB962C8B-B14F-4D97-AF65-F5344CB8AC3E}">
        <p14:creationId xmlns:p14="http://schemas.microsoft.com/office/powerpoint/2010/main" xmlns="" val="2974433377"/>
      </p:ext>
    </p:extLst>
  </p:cSld>
  <p:clrMapOvr>
    <a:masterClrMapping/>
  </p:clrMapOvr>
  <p:transition>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Line 31"/>
          <p:cNvSpPr>
            <a:spLocks noChangeShapeType="1"/>
          </p:cNvSpPr>
          <p:nvPr/>
        </p:nvSpPr>
        <p:spPr bwMode="auto">
          <a:xfrm>
            <a:off x="1219873" y="1667668"/>
            <a:ext cx="3817581" cy="0"/>
          </a:xfrm>
          <a:prstGeom prst="line">
            <a:avLst/>
          </a:prstGeom>
          <a:noFill/>
          <a:ln w="9525">
            <a:solidFill>
              <a:schemeClr val="accent3">
                <a:lumMod val="75000"/>
              </a:schemeClr>
            </a:solidFill>
            <a:prstDash val="dash"/>
            <a:round/>
            <a:headEnd/>
            <a:tailEnd/>
          </a:ln>
          <a:effectLst/>
        </p:spPr>
        <p:txBody>
          <a:bodyPr/>
          <a:lstStyle/>
          <a:p>
            <a:pPr fontAlgn="auto">
              <a:spcBef>
                <a:spcPts val="0"/>
              </a:spcBef>
              <a:spcAft>
                <a:spcPts val="0"/>
              </a:spcAft>
              <a:defRPr/>
            </a:pPr>
            <a:endParaRPr lang="zh-CN" altLang="en-US" sz="2800">
              <a:solidFill>
                <a:prstClr val="black"/>
              </a:solidFill>
              <a:latin typeface="+mn-lt"/>
              <a:ea typeface="+mn-ea"/>
            </a:endParaRPr>
          </a:p>
        </p:txBody>
      </p:sp>
      <p:sp>
        <p:nvSpPr>
          <p:cNvPr id="15" name="Text Box 36"/>
          <p:cNvSpPr txBox="1">
            <a:spLocks noChangeArrowheads="1"/>
          </p:cNvSpPr>
          <p:nvPr/>
        </p:nvSpPr>
        <p:spPr bwMode="auto">
          <a:xfrm>
            <a:off x="1159469" y="1124744"/>
            <a:ext cx="3877985" cy="584775"/>
          </a:xfrm>
          <a:prstGeom prst="rect">
            <a:avLst/>
          </a:prstGeom>
          <a:noFill/>
          <a:ln w="9525">
            <a:noFill/>
            <a:miter lim="800000"/>
            <a:headEnd/>
            <a:tailEnd/>
          </a:ln>
          <a:effectLst/>
        </p:spPr>
        <p:txBody>
          <a:bodyPr wrap="none">
            <a:spAutoFit/>
          </a:bodyPr>
          <a:lstStyle/>
          <a:p>
            <a:pPr marL="571500" indent="-571500" fontAlgn="auto">
              <a:spcBef>
                <a:spcPts val="0"/>
              </a:spcBef>
              <a:spcAft>
                <a:spcPts val="0"/>
              </a:spcAft>
              <a:buFont typeface="+mj-ea"/>
              <a:buAutoNum type="ea1JpnChsDbPeriod" startAt="4"/>
              <a:defRPr/>
            </a:pPr>
            <a:r>
              <a:rPr lang="zh-CN" altLang="en-US" sz="3200" dirty="0" smtClean="0">
                <a:ln>
                  <a:solidFill>
                    <a:prstClr val="white">
                      <a:lumMod val="50000"/>
                    </a:prstClr>
                  </a:solidFill>
                </a:ln>
                <a:solidFill>
                  <a:prstClr val="black"/>
                </a:solidFill>
                <a:latin typeface="+mn-lt"/>
                <a:ea typeface="微软雅黑" pitchFamily="34" charset="-122"/>
              </a:rPr>
              <a:t>统计分析的</a:t>
            </a:r>
            <a:r>
              <a:rPr lang="zh-CN" altLang="en-US" sz="3200" dirty="0">
                <a:ln>
                  <a:solidFill>
                    <a:prstClr val="white">
                      <a:lumMod val="50000"/>
                    </a:prstClr>
                  </a:solidFill>
                </a:ln>
                <a:solidFill>
                  <a:prstClr val="black"/>
                </a:solidFill>
                <a:latin typeface="+mn-lt"/>
                <a:ea typeface="微软雅黑" pitchFamily="34" charset="-122"/>
              </a:rPr>
              <a:t>单元</a:t>
            </a:r>
            <a:endParaRPr lang="zh-CN" altLang="en-US" sz="2800" dirty="0">
              <a:ln>
                <a:solidFill>
                  <a:prstClr val="white">
                    <a:lumMod val="50000"/>
                  </a:prstClr>
                </a:solidFill>
              </a:ln>
              <a:solidFill>
                <a:srgbClr val="00B050"/>
              </a:solidFill>
              <a:latin typeface="+mn-lt"/>
              <a:ea typeface="微软雅黑" pitchFamily="34" charset="-122"/>
            </a:endParaRPr>
          </a:p>
        </p:txBody>
      </p:sp>
      <p:sp>
        <p:nvSpPr>
          <p:cNvPr id="11" name="AutoShape 5"/>
          <p:cNvSpPr>
            <a:spLocks noChangeArrowheads="1"/>
          </p:cNvSpPr>
          <p:nvPr/>
        </p:nvSpPr>
        <p:spPr bwMode="auto">
          <a:xfrm>
            <a:off x="1174257" y="2563195"/>
            <a:ext cx="4308868" cy="576064"/>
          </a:xfrm>
          <a:prstGeom prst="roundRect">
            <a:avLst>
              <a:gd name="adj" fmla="val 50000"/>
            </a:avLst>
          </a:prstGeom>
          <a:solidFill>
            <a:schemeClr val="accent4">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200" dirty="0">
                <a:solidFill>
                  <a:srgbClr val="FF0000"/>
                </a:solidFill>
                <a:latin typeface="微软雅黑" panose="020B0503020204020204" pitchFamily="34" charset="-122"/>
                <a:ea typeface="微软雅黑" panose="020B0503020204020204" pitchFamily="34" charset="-122"/>
              </a:rPr>
              <a:t>规则地理格网单元</a:t>
            </a:r>
          </a:p>
        </p:txBody>
      </p:sp>
      <p:sp>
        <p:nvSpPr>
          <p:cNvPr id="18" name="AutoShape 5"/>
          <p:cNvSpPr>
            <a:spLocks noChangeArrowheads="1"/>
          </p:cNvSpPr>
          <p:nvPr/>
        </p:nvSpPr>
        <p:spPr bwMode="auto">
          <a:xfrm>
            <a:off x="1159468" y="4507410"/>
            <a:ext cx="4323657" cy="653076"/>
          </a:xfrm>
          <a:prstGeom prst="roundRect">
            <a:avLst>
              <a:gd name="adj" fmla="val 50000"/>
            </a:avLst>
          </a:prstGeom>
          <a:solidFill>
            <a:schemeClr val="accent4">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200" dirty="0">
                <a:solidFill>
                  <a:srgbClr val="FF0000"/>
                </a:solidFill>
                <a:latin typeface="微软雅黑" panose="020B0503020204020204" pitchFamily="34" charset="-122"/>
                <a:ea typeface="微软雅黑" panose="020B0503020204020204" pitchFamily="34" charset="-122"/>
              </a:rPr>
              <a:t>行政区划与管理单元</a:t>
            </a:r>
          </a:p>
        </p:txBody>
      </p:sp>
      <p:sp>
        <p:nvSpPr>
          <p:cNvPr id="20" name="AutoShape 5"/>
          <p:cNvSpPr>
            <a:spLocks noChangeArrowheads="1"/>
          </p:cNvSpPr>
          <p:nvPr/>
        </p:nvSpPr>
        <p:spPr bwMode="auto">
          <a:xfrm>
            <a:off x="1159469" y="3503246"/>
            <a:ext cx="4323657" cy="571588"/>
          </a:xfrm>
          <a:prstGeom prst="roundRect">
            <a:avLst>
              <a:gd name="adj" fmla="val 50000"/>
            </a:avLst>
          </a:prstGeom>
          <a:solidFill>
            <a:schemeClr val="accent4">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200" dirty="0">
                <a:solidFill>
                  <a:srgbClr val="FF0000"/>
                </a:solidFill>
                <a:latin typeface="微软雅黑" panose="020B0503020204020204" pitchFamily="34" charset="-122"/>
                <a:ea typeface="微软雅黑" panose="020B0503020204020204" pitchFamily="34" charset="-122"/>
              </a:rPr>
              <a:t>自然地理单元</a:t>
            </a:r>
          </a:p>
        </p:txBody>
      </p:sp>
      <p:sp>
        <p:nvSpPr>
          <p:cNvPr id="2" name="页脚占位符 1"/>
          <p:cNvSpPr>
            <a:spLocks noGrp="1"/>
          </p:cNvSpPr>
          <p:nvPr>
            <p:ph type="ftr" sz="quarter" idx="10"/>
          </p:nvPr>
        </p:nvSpPr>
        <p:spPr/>
        <p:txBody>
          <a:bodyPr/>
          <a:lstStyle/>
          <a:p>
            <a:fld id="{373A75BB-9AA0-4BF4-8897-FF123DE217B8}" type="slidenum">
              <a:rPr lang="zh-CN" altLang="en-US" smtClean="0"/>
              <a:pPr/>
              <a:t>11</a:t>
            </a:fld>
            <a:endParaRPr lang="zh-CN" altLang="en-US" dirty="0"/>
          </a:p>
        </p:txBody>
      </p:sp>
    </p:spTree>
    <p:extLst>
      <p:ext uri="{BB962C8B-B14F-4D97-AF65-F5344CB8AC3E}">
        <p14:creationId xmlns:p14="http://schemas.microsoft.com/office/powerpoint/2010/main" xmlns="" val="1717812085"/>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图片 29"/>
          <p:cNvPicPr>
            <a:picLocks noChangeAspect="1"/>
          </p:cNvPicPr>
          <p:nvPr/>
        </p:nvPicPr>
        <p:blipFill>
          <a:blip r:embed="rId3"/>
          <a:stretch>
            <a:fillRect/>
          </a:stretch>
        </p:blipFill>
        <p:spPr>
          <a:xfrm>
            <a:off x="25092" y="1571612"/>
            <a:ext cx="5000625" cy="4705350"/>
          </a:xfrm>
          <a:prstGeom prst="rect">
            <a:avLst/>
          </a:prstGeom>
        </p:spPr>
      </p:pic>
      <p:grpSp>
        <p:nvGrpSpPr>
          <p:cNvPr id="2" name="组合 24"/>
          <p:cNvGrpSpPr>
            <a:grpSpLocks/>
          </p:cNvGrpSpPr>
          <p:nvPr/>
        </p:nvGrpSpPr>
        <p:grpSpPr bwMode="auto">
          <a:xfrm>
            <a:off x="0" y="-71437"/>
            <a:ext cx="9144000" cy="1309688"/>
            <a:chOff x="0" y="-71462"/>
            <a:chExt cx="9144000" cy="1309218"/>
          </a:xfrm>
        </p:grpSpPr>
        <p:grpSp>
          <p:nvGrpSpPr>
            <p:cNvPr id="3" name="组合 21"/>
            <p:cNvGrpSpPr>
              <a:grpSpLocks/>
            </p:cNvGrpSpPr>
            <p:nvPr/>
          </p:nvGrpSpPr>
          <p:grpSpPr bwMode="auto">
            <a:xfrm>
              <a:off x="0" y="857232"/>
              <a:ext cx="9144000" cy="173037"/>
              <a:chOff x="0" y="827071"/>
              <a:chExt cx="9144000" cy="173037"/>
            </a:xfrm>
          </p:grpSpPr>
          <p:sp>
            <p:nvSpPr>
              <p:cNvPr id="21" name="矩形 20"/>
              <p:cNvSpPr/>
              <p:nvPr/>
            </p:nvSpPr>
            <p:spPr>
              <a:xfrm>
                <a:off x="0" y="920664"/>
                <a:ext cx="9144000" cy="45719"/>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3"/>
              </a:lnRef>
              <a:fillRef idx="2">
                <a:schemeClr val="accent3"/>
              </a:fillRef>
              <a:effectRef idx="1">
                <a:schemeClr val="accent3"/>
              </a:effectRef>
              <a:fontRef idx="minor">
                <a:schemeClr val="dk1"/>
              </a:fontRef>
            </p:style>
            <p:txBody>
              <a:bodyPr anchor="ctr"/>
              <a:lstStyle/>
              <a:p>
                <a:pPr algn="ctr" fontAlgn="auto">
                  <a:spcBef>
                    <a:spcPts val="0"/>
                  </a:spcBef>
                  <a:spcAft>
                    <a:spcPts val="0"/>
                  </a:spcAft>
                  <a:defRPr/>
                </a:pPr>
                <a:endParaRPr lang="zh-CN" altLang="en-US" kern="0">
                  <a:solidFill>
                    <a:sysClr val="window" lastClr="FFFFFF"/>
                  </a:solidFill>
                  <a:latin typeface="Constantia"/>
                  <a:ea typeface="微软雅黑"/>
                </a:endParaRPr>
              </a:p>
            </p:txBody>
          </p:sp>
          <p:grpSp>
            <p:nvGrpSpPr>
              <p:cNvPr id="4" name="组合 12"/>
              <p:cNvGrpSpPr>
                <a:grpSpLocks/>
              </p:cNvGrpSpPr>
              <p:nvPr/>
            </p:nvGrpSpPr>
            <p:grpSpPr bwMode="auto">
              <a:xfrm>
                <a:off x="8715404" y="827071"/>
                <a:ext cx="287337" cy="173037"/>
                <a:chOff x="8461697" y="933460"/>
                <a:chExt cx="358775" cy="244475"/>
              </a:xfrm>
            </p:grpSpPr>
            <p:sp>
              <p:nvSpPr>
                <p:cNvPr id="23" name="燕尾形 22"/>
                <p:cNvSpPr/>
                <p:nvPr/>
              </p:nvSpPr>
              <p:spPr>
                <a:xfrm>
                  <a:off x="8461661" y="932981"/>
                  <a:ext cx="180380" cy="244389"/>
                </a:xfrm>
                <a:prstGeom prst="chevron">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fontAlgn="auto">
                    <a:spcBef>
                      <a:spcPts val="0"/>
                    </a:spcBef>
                    <a:spcAft>
                      <a:spcPts val="0"/>
                    </a:spcAft>
                    <a:defRPr/>
                  </a:pPr>
                  <a:endParaRPr lang="zh-CN" altLang="en-US">
                    <a:solidFill>
                      <a:schemeClr val="tx1"/>
                    </a:solidFill>
                  </a:endParaRPr>
                </a:p>
              </p:txBody>
            </p:sp>
            <p:sp>
              <p:nvSpPr>
                <p:cNvPr id="24" name="燕尾形 23"/>
                <p:cNvSpPr/>
                <p:nvPr/>
              </p:nvSpPr>
              <p:spPr>
                <a:xfrm>
                  <a:off x="8642040" y="932981"/>
                  <a:ext cx="178397" cy="244389"/>
                </a:xfrm>
                <a:prstGeom prst="chevron">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fontAlgn="auto">
                    <a:spcBef>
                      <a:spcPts val="0"/>
                    </a:spcBef>
                    <a:spcAft>
                      <a:spcPts val="0"/>
                    </a:spcAft>
                    <a:defRPr/>
                  </a:pPr>
                  <a:endParaRPr lang="zh-CN" altLang="en-US">
                    <a:solidFill>
                      <a:schemeClr val="tx1"/>
                    </a:solidFill>
                  </a:endParaRPr>
                </a:p>
              </p:txBody>
            </p:sp>
          </p:grpSp>
        </p:grpSp>
        <p:pic>
          <p:nvPicPr>
            <p:cNvPr id="20" name="图片 19" descr="14-2.png"/>
            <p:cNvPicPr>
              <a:picLocks noChangeAspect="1"/>
            </p:cNvPicPr>
            <p:nvPr/>
          </p:nvPicPr>
          <p:blipFill>
            <a:blip r:embed="rId4" cstate="print">
              <a:lum bright="100000" contrast="12000"/>
              <a:extLst/>
            </a:blip>
            <a:srcRect l="38138" b="39864"/>
            <a:stretch>
              <a:fillRect/>
            </a:stretch>
          </p:blipFill>
          <p:spPr bwMode="auto">
            <a:xfrm>
              <a:off x="5786446" y="-71462"/>
              <a:ext cx="3044754" cy="1309218"/>
            </a:xfrm>
            <a:prstGeom prst="rect">
              <a:avLst/>
            </a:prstGeom>
            <a:noFill/>
            <a:ln>
              <a:noFill/>
            </a:ln>
            <a:effectLst>
              <a:outerShdw blurRad="190500" dist="228600" dir="2700000" algn="ctr">
                <a:srgbClr val="000000">
                  <a:alpha val="30000"/>
                </a:srgbClr>
              </a:outerShdw>
            </a:effectLst>
            <a:scene3d>
              <a:camera prst="perspectiveRelaxed"/>
              <a:lightRig rig="threePt" dir="t"/>
            </a:scene3d>
            <a:extLst/>
          </p:spPr>
        </p:pic>
      </p:grpSp>
      <p:grpSp>
        <p:nvGrpSpPr>
          <p:cNvPr id="12" name="组合 25"/>
          <p:cNvGrpSpPr/>
          <p:nvPr/>
        </p:nvGrpSpPr>
        <p:grpSpPr>
          <a:xfrm>
            <a:off x="-30394" y="1071546"/>
            <a:ext cx="3143809" cy="521760"/>
            <a:chOff x="683954" y="1071546"/>
            <a:chExt cx="3143809" cy="521760"/>
          </a:xfrm>
        </p:grpSpPr>
        <p:sp>
          <p:nvSpPr>
            <p:cNvPr id="13" name="矩形 12"/>
            <p:cNvSpPr/>
            <p:nvPr/>
          </p:nvSpPr>
          <p:spPr>
            <a:xfrm>
              <a:off x="714348" y="1071546"/>
              <a:ext cx="500066" cy="500066"/>
            </a:xfrm>
            <a:prstGeom prst="rect">
              <a:avLst/>
            </a:prstGeom>
            <a:solidFill>
              <a:srgbClr val="C0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2"/>
            </a:lnRef>
            <a:fillRef idx="3">
              <a:schemeClr val="accent2"/>
            </a:fillRef>
            <a:effectRef idx="2">
              <a:schemeClr val="accent2"/>
            </a:effectRef>
            <a:fontRef idx="minor">
              <a:schemeClr val="lt1"/>
            </a:fontRef>
          </p:style>
          <p:txBody>
            <a:bodyPr rtlCol="0" anchor="ctr"/>
            <a:lstStyle/>
            <a:p>
              <a:pPr algn="ctr"/>
              <a:endParaRPr lang="zh-CN" altLang="en-US"/>
            </a:p>
          </p:txBody>
        </p:sp>
        <p:sp>
          <p:nvSpPr>
            <p:cNvPr id="14" name="矩形 13"/>
            <p:cNvSpPr/>
            <p:nvPr/>
          </p:nvSpPr>
          <p:spPr>
            <a:xfrm>
              <a:off x="1214413" y="1071546"/>
              <a:ext cx="2602475" cy="500066"/>
            </a:xfrm>
            <a:prstGeom prst="rect">
              <a:avLst/>
            </a:prstGeom>
            <a:solidFill>
              <a:schemeClr val="bg1">
                <a:lumMod val="8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dk1"/>
            </a:lnRef>
            <a:fillRef idx="3">
              <a:schemeClr val="dk1"/>
            </a:fillRef>
            <a:effectRef idx="2">
              <a:schemeClr val="dk1"/>
            </a:effectRef>
            <a:fontRef idx="minor">
              <a:schemeClr val="lt1"/>
            </a:fontRef>
          </p:style>
          <p:txBody>
            <a:bodyPr rtlCol="0" anchor="ctr"/>
            <a:lstStyle/>
            <a:p>
              <a:pPr algn="ctr"/>
              <a:endParaRPr lang="zh-CN" altLang="en-US"/>
            </a:p>
          </p:txBody>
        </p:sp>
        <p:sp>
          <p:nvSpPr>
            <p:cNvPr id="15" name="矩形 14"/>
            <p:cNvSpPr/>
            <p:nvPr/>
          </p:nvSpPr>
          <p:spPr>
            <a:xfrm>
              <a:off x="683954" y="1116252"/>
              <a:ext cx="3143809" cy="477054"/>
            </a:xfrm>
            <a:prstGeom prst="rect">
              <a:avLst/>
            </a:prstGeom>
          </p:spPr>
          <p:txBody>
            <a:bodyPr wrap="none">
              <a:spAutoFit/>
            </a:bodyPr>
            <a:lstStyle/>
            <a:p>
              <a:pPr>
                <a:lnSpc>
                  <a:spcPts val="3000"/>
                </a:lnSpc>
                <a:buClr>
                  <a:srgbClr val="FFC000"/>
                </a:buClr>
              </a:pPr>
              <a:r>
                <a:rPr lang="en-US" altLang="zh-CN" sz="2400" b="1" dirty="0">
                  <a:solidFill>
                    <a:schemeClr val="bg1"/>
                  </a:solidFill>
                  <a:latin typeface="微软雅黑" pitchFamily="34" charset="-122"/>
                  <a:ea typeface="微软雅黑" pitchFamily="34" charset="-122"/>
                </a:rPr>
                <a:t>1</a:t>
              </a:r>
              <a:r>
                <a:rPr lang="zh-CN" altLang="en-US" sz="2400" b="1" dirty="0" smtClean="0">
                  <a:solidFill>
                    <a:schemeClr val="bg1"/>
                  </a:solidFill>
                  <a:latin typeface="微软雅黑" pitchFamily="34" charset="-122"/>
                  <a:ea typeface="微软雅黑" pitchFamily="34" charset="-122"/>
                </a:rPr>
                <a:t>、要素几何中心提取</a:t>
              </a:r>
              <a:endParaRPr lang="zh-CN" altLang="en-US" sz="2400" b="1" dirty="0" smtClean="0">
                <a:solidFill>
                  <a:schemeClr val="tx1">
                    <a:lumMod val="65000"/>
                    <a:lumOff val="35000"/>
                  </a:schemeClr>
                </a:solidFill>
                <a:latin typeface="微软雅黑" pitchFamily="34" charset="-122"/>
                <a:ea typeface="微软雅黑" pitchFamily="34" charset="-122"/>
              </a:endParaRPr>
            </a:p>
          </p:txBody>
        </p:sp>
      </p:grpSp>
      <p:sp>
        <p:nvSpPr>
          <p:cNvPr id="39" name="标题 1"/>
          <p:cNvSpPr txBox="1">
            <a:spLocks/>
          </p:cNvSpPr>
          <p:nvPr/>
        </p:nvSpPr>
        <p:spPr>
          <a:xfrm>
            <a:off x="71438" y="-27383"/>
            <a:ext cx="9072562" cy="884634"/>
          </a:xfrm>
          <a:prstGeom prst="rect">
            <a:avLst/>
          </a:prstGeom>
        </p:spPr>
        <p:txBody>
          <a:bodyPr vert="horz" lIns="91440" tIns="45720" rIns="91440" bIns="45720" rtlCol="0" anchor="b">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pPr fontAlgn="auto">
              <a:spcAft>
                <a:spcPts val="0"/>
              </a:spcAft>
            </a:pPr>
            <a:r>
              <a:rPr lang="zh-CN" altLang="en-US" sz="4400" b="1" spc="50" dirty="0" smtClean="0">
                <a:ln w="11430"/>
                <a:solidFill>
                  <a:srgbClr val="7030A0"/>
                </a:solidFill>
                <a:effectLst>
                  <a:outerShdw blurRad="76200" dist="50800" dir="5400000" algn="tl" rotWithShape="0">
                    <a:srgbClr val="000000">
                      <a:alpha val="65000"/>
                    </a:srgbClr>
                  </a:outerShdw>
                </a:effectLst>
                <a:latin typeface="微软雅黑" pitchFamily="34" charset="-122"/>
                <a:ea typeface="微软雅黑" pitchFamily="34" charset="-122"/>
              </a:rPr>
              <a:t>五、基本统计软件功能</a:t>
            </a:r>
            <a:r>
              <a:rPr lang="en-US" altLang="zh-CN" sz="4400" b="1" spc="50" dirty="0" smtClean="0">
                <a:ln w="11430"/>
                <a:solidFill>
                  <a:srgbClr val="7030A0"/>
                </a:solidFill>
                <a:effectLst>
                  <a:outerShdw blurRad="76200" dist="50800" dir="5400000" algn="tl" rotWithShape="0">
                    <a:srgbClr val="000000">
                      <a:alpha val="65000"/>
                    </a:srgbClr>
                  </a:outerShdw>
                </a:effectLst>
                <a:latin typeface="微软雅黑" pitchFamily="34" charset="-122"/>
                <a:ea typeface="微软雅黑" pitchFamily="34" charset="-122"/>
              </a:rPr>
              <a:t>—</a:t>
            </a:r>
            <a:r>
              <a:rPr lang="zh-CN" altLang="en-US" sz="3600" b="1" spc="50" dirty="0" smtClean="0">
                <a:ln w="11430"/>
                <a:solidFill>
                  <a:srgbClr val="7030A0"/>
                </a:solidFill>
                <a:effectLst>
                  <a:outerShdw blurRad="76200" dist="50800" dir="5400000" algn="tl" rotWithShape="0">
                    <a:srgbClr val="000000">
                      <a:alpha val="65000"/>
                    </a:srgbClr>
                  </a:outerShdw>
                </a:effectLst>
                <a:latin typeface="微软雅黑" pitchFamily="34" charset="-122"/>
                <a:ea typeface="微软雅黑" pitchFamily="34" charset="-122"/>
              </a:rPr>
              <a:t>数据预处理</a:t>
            </a:r>
            <a:endParaRPr lang="zh-CN" altLang="en-US" sz="3600" b="1" spc="50" dirty="0">
              <a:ln w="11430"/>
              <a:solidFill>
                <a:srgbClr val="7030A0"/>
              </a:solidFill>
              <a:effectLst>
                <a:outerShdw blurRad="76200" dist="50800" dir="5400000" algn="tl" rotWithShape="0">
                  <a:srgbClr val="000000">
                    <a:alpha val="65000"/>
                  </a:srgbClr>
                </a:outerShdw>
              </a:effectLst>
              <a:latin typeface="微软雅黑" pitchFamily="34" charset="-122"/>
              <a:ea typeface="微软雅黑" pitchFamily="34" charset="-122"/>
            </a:endParaRPr>
          </a:p>
        </p:txBody>
      </p:sp>
      <p:pic>
        <p:nvPicPr>
          <p:cNvPr id="31" name="图片 30"/>
          <p:cNvPicPr>
            <a:picLocks noChangeAspect="1"/>
          </p:cNvPicPr>
          <p:nvPr/>
        </p:nvPicPr>
        <p:blipFill>
          <a:blip r:embed="rId5"/>
          <a:stretch>
            <a:fillRect/>
          </a:stretch>
        </p:blipFill>
        <p:spPr>
          <a:xfrm>
            <a:off x="4166845" y="1561298"/>
            <a:ext cx="5000625" cy="4705350"/>
          </a:xfrm>
          <a:prstGeom prst="rect">
            <a:avLst/>
          </a:prstGeom>
        </p:spPr>
      </p:pic>
      <p:sp>
        <p:nvSpPr>
          <p:cNvPr id="29" name="Rectangle 48"/>
          <p:cNvSpPr/>
          <p:nvPr/>
        </p:nvSpPr>
        <p:spPr bwMode="auto">
          <a:xfrm>
            <a:off x="107143" y="5661249"/>
            <a:ext cx="9001156" cy="1151290"/>
          </a:xfrm>
          <a:prstGeom prst="roundRect">
            <a:avLst>
              <a:gd name="adj" fmla="val 4477"/>
            </a:avLst>
          </a:prstGeom>
          <a:gradFill>
            <a:gsLst>
              <a:gs pos="95000">
                <a:srgbClr val="FFFFFF"/>
              </a:gs>
              <a:gs pos="100000">
                <a:srgbClr val="FFDD71"/>
              </a:gs>
            </a:gsLst>
            <a:lin ang="5400000" scaled="0"/>
          </a:gradFill>
          <a:ln w="38100">
            <a:gradFill>
              <a:gsLst>
                <a:gs pos="50000">
                  <a:srgbClr val="BC6200"/>
                </a:gs>
                <a:gs pos="100000">
                  <a:srgbClr val="DA5D00"/>
                </a:gs>
              </a:gsLst>
              <a:lin ang="5400000" scaled="0"/>
            </a:gradFill>
          </a:ln>
          <a:effectLst/>
          <a:scene3d>
            <a:camera prst="orthographicFront"/>
            <a:lightRig rig="flat" dir="t"/>
          </a:scene3d>
          <a:sp3d contourW="19050">
            <a:bevelT w="101600" prst="divot"/>
            <a:bevelB w="0" h="0"/>
            <a:contourClr>
              <a:schemeClr val="bg1"/>
            </a:contourClr>
          </a:sp3d>
        </p:spPr>
        <p:style>
          <a:lnRef idx="1">
            <a:schemeClr val="accent2"/>
          </a:lnRef>
          <a:fillRef idx="3">
            <a:schemeClr val="accent2"/>
          </a:fillRef>
          <a:effectRef idx="2">
            <a:schemeClr val="accent2"/>
          </a:effectRef>
          <a:fontRef idx="minor">
            <a:schemeClr val="lt1"/>
          </a:fontRef>
        </p:style>
        <p:txBody>
          <a:bodyPr anchor="ctr">
            <a:sp3d/>
          </a:bodyPr>
          <a:lstStyle/>
          <a:p>
            <a:pPr marL="285750" indent="-285750" algn="just">
              <a:lnSpc>
                <a:spcPct val="150000"/>
              </a:lnSpc>
              <a:spcBef>
                <a:spcPts val="1500"/>
              </a:spcBef>
              <a:buClr>
                <a:srgbClr val="FFC000"/>
              </a:buClr>
              <a:buFont typeface="Wingdings" pitchFamily="2" charset="2"/>
              <a:buChar char="u"/>
            </a:pPr>
            <a:r>
              <a:rPr lang="zh-CN" altLang="en-US" b="1" dirty="0">
                <a:solidFill>
                  <a:schemeClr val="tx1"/>
                </a:solidFill>
                <a:latin typeface="微软雅黑" pitchFamily="34" charset="-122"/>
                <a:ea typeface="微软雅黑" pitchFamily="34" charset="-122"/>
              </a:rPr>
              <a:t>对于同时有面、点几何类型数据的要素，主要是城镇综合功能单元（点、面），根据有关采集精度的规定得到面、点两种类型的图层数据后，需要对其中的面状要素图层提取质心，生成点数据，并与点层合并</a:t>
            </a:r>
          </a:p>
        </p:txBody>
      </p:sp>
      <p:sp>
        <p:nvSpPr>
          <p:cNvPr id="5" name="灯片编号占位符 4"/>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110</a:t>
            </a:fld>
            <a:endParaRPr lang="zh-CN" altLang="en-US">
              <a:solidFill>
                <a:prstClr val="black">
                  <a:tint val="75000"/>
                </a:prstClr>
              </a:solidFill>
            </a:endParaRPr>
          </a:p>
        </p:txBody>
      </p:sp>
    </p:spTree>
    <p:extLst>
      <p:ext uri="{BB962C8B-B14F-4D97-AF65-F5344CB8AC3E}">
        <p14:creationId xmlns:p14="http://schemas.microsoft.com/office/powerpoint/2010/main" xmlns="" val="367848211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ppt_x"/>
                                          </p:val>
                                        </p:tav>
                                        <p:tav tm="100000">
                                          <p:val>
                                            <p:strVal val="#ppt_x"/>
                                          </p:val>
                                        </p:tav>
                                      </p:tavLst>
                                    </p:anim>
                                    <p:anim calcmode="lin" valueType="num">
                                      <p:cBhvr additive="base">
                                        <p:cTn id="8"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24"/>
          <p:cNvGrpSpPr>
            <a:grpSpLocks/>
          </p:cNvGrpSpPr>
          <p:nvPr/>
        </p:nvGrpSpPr>
        <p:grpSpPr bwMode="auto">
          <a:xfrm>
            <a:off x="0" y="-71437"/>
            <a:ext cx="9144000" cy="1309688"/>
            <a:chOff x="0" y="-71462"/>
            <a:chExt cx="9144000" cy="1309218"/>
          </a:xfrm>
        </p:grpSpPr>
        <p:grpSp>
          <p:nvGrpSpPr>
            <p:cNvPr id="3" name="组合 21"/>
            <p:cNvGrpSpPr>
              <a:grpSpLocks/>
            </p:cNvGrpSpPr>
            <p:nvPr/>
          </p:nvGrpSpPr>
          <p:grpSpPr bwMode="auto">
            <a:xfrm>
              <a:off x="0" y="857232"/>
              <a:ext cx="9144000" cy="173037"/>
              <a:chOff x="0" y="827071"/>
              <a:chExt cx="9144000" cy="173037"/>
            </a:xfrm>
          </p:grpSpPr>
          <p:sp>
            <p:nvSpPr>
              <p:cNvPr id="21" name="矩形 20"/>
              <p:cNvSpPr/>
              <p:nvPr/>
            </p:nvSpPr>
            <p:spPr>
              <a:xfrm>
                <a:off x="0" y="920664"/>
                <a:ext cx="9144000" cy="45719"/>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3"/>
              </a:lnRef>
              <a:fillRef idx="2">
                <a:schemeClr val="accent3"/>
              </a:fillRef>
              <a:effectRef idx="1">
                <a:schemeClr val="accent3"/>
              </a:effectRef>
              <a:fontRef idx="minor">
                <a:schemeClr val="dk1"/>
              </a:fontRef>
            </p:style>
            <p:txBody>
              <a:bodyPr anchor="ctr"/>
              <a:lstStyle/>
              <a:p>
                <a:pPr algn="ctr" fontAlgn="auto">
                  <a:spcBef>
                    <a:spcPts val="0"/>
                  </a:spcBef>
                  <a:spcAft>
                    <a:spcPts val="0"/>
                  </a:spcAft>
                  <a:defRPr/>
                </a:pPr>
                <a:endParaRPr lang="zh-CN" altLang="en-US" kern="0">
                  <a:solidFill>
                    <a:sysClr val="window" lastClr="FFFFFF"/>
                  </a:solidFill>
                  <a:latin typeface="Constantia"/>
                  <a:ea typeface="微软雅黑"/>
                </a:endParaRPr>
              </a:p>
            </p:txBody>
          </p:sp>
          <p:grpSp>
            <p:nvGrpSpPr>
              <p:cNvPr id="4" name="组合 12"/>
              <p:cNvGrpSpPr>
                <a:grpSpLocks/>
              </p:cNvGrpSpPr>
              <p:nvPr/>
            </p:nvGrpSpPr>
            <p:grpSpPr bwMode="auto">
              <a:xfrm>
                <a:off x="8715404" y="827071"/>
                <a:ext cx="287337" cy="173037"/>
                <a:chOff x="8461697" y="933460"/>
                <a:chExt cx="358775" cy="244475"/>
              </a:xfrm>
            </p:grpSpPr>
            <p:sp>
              <p:nvSpPr>
                <p:cNvPr id="23" name="燕尾形 22"/>
                <p:cNvSpPr/>
                <p:nvPr/>
              </p:nvSpPr>
              <p:spPr>
                <a:xfrm>
                  <a:off x="8461661" y="932981"/>
                  <a:ext cx="180380" cy="244389"/>
                </a:xfrm>
                <a:prstGeom prst="chevron">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fontAlgn="auto">
                    <a:spcBef>
                      <a:spcPts val="0"/>
                    </a:spcBef>
                    <a:spcAft>
                      <a:spcPts val="0"/>
                    </a:spcAft>
                    <a:defRPr/>
                  </a:pPr>
                  <a:endParaRPr lang="zh-CN" altLang="en-US">
                    <a:solidFill>
                      <a:schemeClr val="tx1"/>
                    </a:solidFill>
                  </a:endParaRPr>
                </a:p>
              </p:txBody>
            </p:sp>
            <p:sp>
              <p:nvSpPr>
                <p:cNvPr id="24" name="燕尾形 23"/>
                <p:cNvSpPr/>
                <p:nvPr/>
              </p:nvSpPr>
              <p:spPr>
                <a:xfrm>
                  <a:off x="8642040" y="932981"/>
                  <a:ext cx="178397" cy="244389"/>
                </a:xfrm>
                <a:prstGeom prst="chevron">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fontAlgn="auto">
                    <a:spcBef>
                      <a:spcPts val="0"/>
                    </a:spcBef>
                    <a:spcAft>
                      <a:spcPts val="0"/>
                    </a:spcAft>
                    <a:defRPr/>
                  </a:pPr>
                  <a:endParaRPr lang="zh-CN" altLang="en-US">
                    <a:solidFill>
                      <a:schemeClr val="tx1"/>
                    </a:solidFill>
                  </a:endParaRPr>
                </a:p>
              </p:txBody>
            </p:sp>
          </p:grpSp>
        </p:grpSp>
        <p:pic>
          <p:nvPicPr>
            <p:cNvPr id="20" name="图片 19" descr="14-2.png"/>
            <p:cNvPicPr>
              <a:picLocks noChangeAspect="1"/>
            </p:cNvPicPr>
            <p:nvPr/>
          </p:nvPicPr>
          <p:blipFill>
            <a:blip r:embed="rId3" cstate="print">
              <a:lum bright="100000" contrast="12000"/>
              <a:extLst/>
            </a:blip>
            <a:srcRect l="38138" b="39864"/>
            <a:stretch>
              <a:fillRect/>
            </a:stretch>
          </p:blipFill>
          <p:spPr bwMode="auto">
            <a:xfrm>
              <a:off x="5786446" y="-71462"/>
              <a:ext cx="3044754" cy="1309218"/>
            </a:xfrm>
            <a:prstGeom prst="rect">
              <a:avLst/>
            </a:prstGeom>
            <a:noFill/>
            <a:ln>
              <a:noFill/>
            </a:ln>
            <a:effectLst>
              <a:outerShdw blurRad="190500" dist="228600" dir="2700000" algn="ctr">
                <a:srgbClr val="000000">
                  <a:alpha val="30000"/>
                </a:srgbClr>
              </a:outerShdw>
            </a:effectLst>
            <a:scene3d>
              <a:camera prst="perspectiveRelaxed"/>
              <a:lightRig rig="threePt" dir="t"/>
            </a:scene3d>
            <a:extLst/>
          </p:spPr>
        </p:pic>
      </p:grpSp>
      <p:grpSp>
        <p:nvGrpSpPr>
          <p:cNvPr id="12" name="组合 25"/>
          <p:cNvGrpSpPr/>
          <p:nvPr/>
        </p:nvGrpSpPr>
        <p:grpSpPr>
          <a:xfrm>
            <a:off x="-30394" y="1071546"/>
            <a:ext cx="2836034" cy="521760"/>
            <a:chOff x="683954" y="1071546"/>
            <a:chExt cx="2836034" cy="521760"/>
          </a:xfrm>
        </p:grpSpPr>
        <p:sp>
          <p:nvSpPr>
            <p:cNvPr id="13" name="矩形 12"/>
            <p:cNvSpPr/>
            <p:nvPr/>
          </p:nvSpPr>
          <p:spPr>
            <a:xfrm>
              <a:off x="714348" y="1071546"/>
              <a:ext cx="500066" cy="500066"/>
            </a:xfrm>
            <a:prstGeom prst="rect">
              <a:avLst/>
            </a:prstGeom>
            <a:solidFill>
              <a:srgbClr val="C0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2"/>
            </a:lnRef>
            <a:fillRef idx="3">
              <a:schemeClr val="accent2"/>
            </a:fillRef>
            <a:effectRef idx="2">
              <a:schemeClr val="accent2"/>
            </a:effectRef>
            <a:fontRef idx="minor">
              <a:schemeClr val="lt1"/>
            </a:fontRef>
          </p:style>
          <p:txBody>
            <a:bodyPr rtlCol="0" anchor="ctr"/>
            <a:lstStyle/>
            <a:p>
              <a:pPr algn="ctr"/>
              <a:endParaRPr lang="zh-CN" altLang="en-US"/>
            </a:p>
          </p:txBody>
        </p:sp>
        <p:sp>
          <p:nvSpPr>
            <p:cNvPr id="14" name="矩形 13"/>
            <p:cNvSpPr/>
            <p:nvPr/>
          </p:nvSpPr>
          <p:spPr>
            <a:xfrm>
              <a:off x="1214414" y="1071546"/>
              <a:ext cx="2305574" cy="500066"/>
            </a:xfrm>
            <a:prstGeom prst="rect">
              <a:avLst/>
            </a:prstGeom>
            <a:solidFill>
              <a:schemeClr val="bg1">
                <a:lumMod val="8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dk1"/>
            </a:lnRef>
            <a:fillRef idx="3">
              <a:schemeClr val="dk1"/>
            </a:fillRef>
            <a:effectRef idx="2">
              <a:schemeClr val="dk1"/>
            </a:effectRef>
            <a:fontRef idx="minor">
              <a:schemeClr val="lt1"/>
            </a:fontRef>
          </p:style>
          <p:txBody>
            <a:bodyPr rtlCol="0" anchor="ctr"/>
            <a:lstStyle/>
            <a:p>
              <a:pPr algn="ctr"/>
              <a:endParaRPr lang="zh-CN" altLang="en-US"/>
            </a:p>
          </p:txBody>
        </p:sp>
        <p:sp>
          <p:nvSpPr>
            <p:cNvPr id="15" name="矩形 14"/>
            <p:cNvSpPr/>
            <p:nvPr/>
          </p:nvSpPr>
          <p:spPr>
            <a:xfrm>
              <a:off x="683954" y="1116252"/>
              <a:ext cx="2836033" cy="477054"/>
            </a:xfrm>
            <a:prstGeom prst="rect">
              <a:avLst/>
            </a:prstGeom>
          </p:spPr>
          <p:txBody>
            <a:bodyPr wrap="none">
              <a:spAutoFit/>
            </a:bodyPr>
            <a:lstStyle/>
            <a:p>
              <a:pPr>
                <a:lnSpc>
                  <a:spcPts val="3000"/>
                </a:lnSpc>
                <a:buClr>
                  <a:srgbClr val="FFC000"/>
                </a:buClr>
              </a:pPr>
              <a:r>
                <a:rPr lang="en-US" altLang="zh-CN" sz="2400" b="1" dirty="0" smtClean="0">
                  <a:solidFill>
                    <a:schemeClr val="bg1"/>
                  </a:solidFill>
                  <a:latin typeface="微软雅黑" pitchFamily="34" charset="-122"/>
                  <a:ea typeface="微软雅黑" pitchFamily="34" charset="-122"/>
                </a:rPr>
                <a:t>2</a:t>
              </a:r>
              <a:r>
                <a:rPr lang="zh-CN" altLang="en-US" sz="2400" b="1" dirty="0" smtClean="0">
                  <a:solidFill>
                    <a:schemeClr val="bg1"/>
                  </a:solidFill>
                  <a:latin typeface="微软雅黑" pitchFamily="34" charset="-122"/>
                  <a:ea typeface="微软雅黑" pitchFamily="34" charset="-122"/>
                </a:rPr>
                <a:t>、要素完整化处理</a:t>
              </a:r>
              <a:endParaRPr lang="zh-CN" altLang="en-US" sz="2400" b="1" dirty="0" smtClean="0">
                <a:solidFill>
                  <a:schemeClr val="tx1">
                    <a:lumMod val="65000"/>
                    <a:lumOff val="35000"/>
                  </a:schemeClr>
                </a:solidFill>
                <a:latin typeface="微软雅黑" pitchFamily="34" charset="-122"/>
                <a:ea typeface="微软雅黑" pitchFamily="34" charset="-122"/>
              </a:endParaRPr>
            </a:p>
          </p:txBody>
        </p:sp>
      </p:grpSp>
      <p:sp>
        <p:nvSpPr>
          <p:cNvPr id="39" name="标题 1"/>
          <p:cNvSpPr txBox="1">
            <a:spLocks/>
          </p:cNvSpPr>
          <p:nvPr/>
        </p:nvSpPr>
        <p:spPr>
          <a:xfrm>
            <a:off x="71438" y="-27383"/>
            <a:ext cx="9072562" cy="884634"/>
          </a:xfrm>
          <a:prstGeom prst="rect">
            <a:avLst/>
          </a:prstGeom>
        </p:spPr>
        <p:txBody>
          <a:bodyPr vert="horz" lIns="91440" tIns="45720" rIns="91440" bIns="45720" rtlCol="0" anchor="b">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pPr fontAlgn="auto">
              <a:spcAft>
                <a:spcPts val="0"/>
              </a:spcAft>
            </a:pPr>
            <a:r>
              <a:rPr lang="zh-CN" altLang="en-US" sz="4400" b="1" spc="50" dirty="0" smtClean="0">
                <a:ln w="11430"/>
                <a:solidFill>
                  <a:srgbClr val="7030A0"/>
                </a:solidFill>
                <a:effectLst>
                  <a:outerShdw blurRad="76200" dist="50800" dir="5400000" algn="tl" rotWithShape="0">
                    <a:srgbClr val="000000">
                      <a:alpha val="65000"/>
                    </a:srgbClr>
                  </a:outerShdw>
                </a:effectLst>
                <a:latin typeface="微软雅黑" pitchFamily="34" charset="-122"/>
                <a:ea typeface="微软雅黑" pitchFamily="34" charset="-122"/>
              </a:rPr>
              <a:t>五、基本统计软件功能</a:t>
            </a:r>
            <a:r>
              <a:rPr lang="en-US" altLang="zh-CN" sz="4400" b="1" spc="50" dirty="0" smtClean="0">
                <a:ln w="11430"/>
                <a:solidFill>
                  <a:srgbClr val="7030A0"/>
                </a:solidFill>
                <a:effectLst>
                  <a:outerShdw blurRad="76200" dist="50800" dir="5400000" algn="tl" rotWithShape="0">
                    <a:srgbClr val="000000">
                      <a:alpha val="65000"/>
                    </a:srgbClr>
                  </a:outerShdw>
                </a:effectLst>
                <a:latin typeface="微软雅黑" pitchFamily="34" charset="-122"/>
                <a:ea typeface="微软雅黑" pitchFamily="34" charset="-122"/>
              </a:rPr>
              <a:t>—</a:t>
            </a:r>
            <a:r>
              <a:rPr lang="zh-CN" altLang="en-US" sz="3600" b="1" spc="50" dirty="0" smtClean="0">
                <a:ln w="11430"/>
                <a:solidFill>
                  <a:srgbClr val="7030A0"/>
                </a:solidFill>
                <a:effectLst>
                  <a:outerShdw blurRad="76200" dist="50800" dir="5400000" algn="tl" rotWithShape="0">
                    <a:srgbClr val="000000">
                      <a:alpha val="65000"/>
                    </a:srgbClr>
                  </a:outerShdw>
                </a:effectLst>
                <a:latin typeface="微软雅黑" pitchFamily="34" charset="-122"/>
                <a:ea typeface="微软雅黑" pitchFamily="34" charset="-122"/>
              </a:rPr>
              <a:t>数据预处理</a:t>
            </a:r>
            <a:endParaRPr lang="zh-CN" altLang="en-US" sz="3600" b="1" spc="50" dirty="0">
              <a:ln w="11430"/>
              <a:solidFill>
                <a:srgbClr val="7030A0"/>
              </a:solidFill>
              <a:effectLst>
                <a:outerShdw blurRad="76200" dist="50800" dir="5400000" algn="tl" rotWithShape="0">
                  <a:srgbClr val="000000">
                    <a:alpha val="65000"/>
                  </a:srgbClr>
                </a:outerShdw>
              </a:effectLst>
              <a:latin typeface="微软雅黑" pitchFamily="34" charset="-122"/>
              <a:ea typeface="微软雅黑" pitchFamily="34" charset="-122"/>
            </a:endParaRPr>
          </a:p>
        </p:txBody>
      </p:sp>
      <p:sp>
        <p:nvSpPr>
          <p:cNvPr id="17" name="Rectangle 48"/>
          <p:cNvSpPr/>
          <p:nvPr/>
        </p:nvSpPr>
        <p:spPr bwMode="auto">
          <a:xfrm>
            <a:off x="222629" y="2204864"/>
            <a:ext cx="3600400" cy="3715635"/>
          </a:xfrm>
          <a:prstGeom prst="roundRect">
            <a:avLst>
              <a:gd name="adj" fmla="val 4477"/>
            </a:avLst>
          </a:prstGeom>
          <a:gradFill>
            <a:gsLst>
              <a:gs pos="95000">
                <a:srgbClr val="FFFFFF"/>
              </a:gs>
              <a:gs pos="100000">
                <a:srgbClr val="FFDD71"/>
              </a:gs>
            </a:gsLst>
            <a:lin ang="5400000" scaled="0"/>
          </a:gradFill>
          <a:ln w="38100">
            <a:gradFill>
              <a:gsLst>
                <a:gs pos="50000">
                  <a:srgbClr val="BC6200"/>
                </a:gs>
                <a:gs pos="100000">
                  <a:srgbClr val="DA5D00"/>
                </a:gs>
              </a:gsLst>
              <a:lin ang="5400000" scaled="0"/>
            </a:gradFill>
          </a:ln>
          <a:effectLst/>
          <a:scene3d>
            <a:camera prst="orthographicFront"/>
            <a:lightRig rig="flat" dir="t"/>
          </a:scene3d>
          <a:sp3d contourW="19050">
            <a:bevelT w="101600" prst="divot"/>
            <a:bevelB w="0" h="0"/>
            <a:contourClr>
              <a:schemeClr val="bg1"/>
            </a:contourClr>
          </a:sp3d>
        </p:spPr>
        <p:style>
          <a:lnRef idx="1">
            <a:schemeClr val="accent2"/>
          </a:lnRef>
          <a:fillRef idx="3">
            <a:schemeClr val="accent2"/>
          </a:fillRef>
          <a:effectRef idx="2">
            <a:schemeClr val="accent2"/>
          </a:effectRef>
          <a:fontRef idx="minor">
            <a:schemeClr val="lt1"/>
          </a:fontRef>
        </p:style>
        <p:txBody>
          <a:bodyPr anchor="ctr">
            <a:sp3d/>
          </a:bodyPr>
          <a:lstStyle/>
          <a:p>
            <a:pPr defTabSz="685666">
              <a:lnSpc>
                <a:spcPts val="3000"/>
              </a:lnSpc>
              <a:spcBef>
                <a:spcPts val="1000"/>
              </a:spcBef>
              <a:buFont typeface="Wingdings" pitchFamily="2" charset="2"/>
              <a:buChar char="u"/>
            </a:pPr>
            <a:r>
              <a:rPr lang="zh-CN" altLang="en-US" b="1" dirty="0">
                <a:solidFill>
                  <a:srgbClr val="3C2924"/>
                </a:solidFill>
                <a:latin typeface="微软雅黑" pitchFamily="34" charset="-122"/>
                <a:ea typeface="微软雅黑" pitchFamily="34" charset="-122"/>
              </a:rPr>
              <a:t>对于同时有</a:t>
            </a:r>
            <a:r>
              <a:rPr lang="zh-CN" altLang="en-US" b="1" dirty="0">
                <a:solidFill>
                  <a:srgbClr val="FF0000"/>
                </a:solidFill>
                <a:latin typeface="微软雅黑" pitchFamily="34" charset="-122"/>
                <a:ea typeface="微软雅黑" pitchFamily="34" charset="-122"/>
              </a:rPr>
              <a:t>面、线、点</a:t>
            </a:r>
            <a:r>
              <a:rPr lang="zh-CN" altLang="en-US" b="1" dirty="0">
                <a:solidFill>
                  <a:srgbClr val="3C2924"/>
                </a:solidFill>
                <a:latin typeface="微软雅黑" pitchFamily="34" charset="-122"/>
                <a:ea typeface="微软雅黑" pitchFamily="34" charset="-122"/>
              </a:rPr>
              <a:t>几何类型数据的要素，主要包括构筑物要素中</a:t>
            </a:r>
            <a:r>
              <a:rPr lang="zh-CN" altLang="en-US" b="1" dirty="0">
                <a:solidFill>
                  <a:srgbClr val="FF0000"/>
                </a:solidFill>
                <a:latin typeface="微软雅黑" pitchFamily="34" charset="-122"/>
                <a:ea typeface="微软雅黑" pitchFamily="34" charset="-122"/>
              </a:rPr>
              <a:t>闸（点、线、面）、码头（线、面）</a:t>
            </a:r>
            <a:r>
              <a:rPr lang="zh-CN" altLang="en-US" b="1" dirty="0">
                <a:solidFill>
                  <a:srgbClr val="3C2924"/>
                </a:solidFill>
                <a:latin typeface="微软雅黑" pitchFamily="34" charset="-122"/>
                <a:ea typeface="微软雅黑" pitchFamily="34" charset="-122"/>
              </a:rPr>
              <a:t>，根据技术规定的要求对其中的面状要素图层提取质心，线状要素图层提取中心，生成点数据，并携带面、线要素分类属性，合并到点状数据图层，最终形成完整的要素点层数据</a:t>
            </a:r>
            <a:r>
              <a:rPr lang="zh-CN" altLang="en-US" b="1" dirty="0" smtClean="0">
                <a:solidFill>
                  <a:srgbClr val="3C2924"/>
                </a:solidFill>
                <a:latin typeface="微软雅黑" pitchFamily="34" charset="-122"/>
                <a:ea typeface="微软雅黑" pitchFamily="34" charset="-122"/>
              </a:rPr>
              <a:t>。</a:t>
            </a:r>
            <a:endParaRPr lang="en-US" altLang="en-US" dirty="0" smtClean="0">
              <a:solidFill>
                <a:srgbClr val="3C2924"/>
              </a:solidFill>
              <a:latin typeface="微软雅黑" pitchFamily="34" charset="-122"/>
              <a:ea typeface="微软雅黑" pitchFamily="34" charset="-122"/>
            </a:endParaRPr>
          </a:p>
        </p:txBody>
      </p:sp>
      <p:pic>
        <p:nvPicPr>
          <p:cNvPr id="18" name="图片 17"/>
          <p:cNvPicPr>
            <a:picLocks noChangeAspect="1"/>
          </p:cNvPicPr>
          <p:nvPr/>
        </p:nvPicPr>
        <p:blipFill>
          <a:blip r:embed="rId4"/>
          <a:stretch>
            <a:fillRect/>
          </a:stretch>
        </p:blipFill>
        <p:spPr>
          <a:xfrm>
            <a:off x="3924944" y="1771601"/>
            <a:ext cx="5000625" cy="4705350"/>
          </a:xfrm>
          <a:prstGeom prst="rect">
            <a:avLst/>
          </a:prstGeom>
        </p:spPr>
      </p:pic>
      <p:sp>
        <p:nvSpPr>
          <p:cNvPr id="5" name="灯片编号占位符 4"/>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111</a:t>
            </a:fld>
            <a:endParaRPr lang="zh-CN" altLang="en-US">
              <a:solidFill>
                <a:prstClr val="black">
                  <a:tint val="75000"/>
                </a:prstClr>
              </a:solidFill>
            </a:endParaRPr>
          </a:p>
        </p:txBody>
      </p:sp>
    </p:spTree>
    <p:extLst>
      <p:ext uri="{BB962C8B-B14F-4D97-AF65-F5344CB8AC3E}">
        <p14:creationId xmlns:p14="http://schemas.microsoft.com/office/powerpoint/2010/main" xmlns="" val="2053853569"/>
      </p:ext>
    </p:extLst>
  </p:cSld>
  <p:clrMapOvr>
    <a:masterClrMapping/>
  </p:clrMapOvr>
  <p:transition>
    <p:fade/>
  </p:transition>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24"/>
          <p:cNvGrpSpPr>
            <a:grpSpLocks/>
          </p:cNvGrpSpPr>
          <p:nvPr/>
        </p:nvGrpSpPr>
        <p:grpSpPr bwMode="auto">
          <a:xfrm>
            <a:off x="0" y="-71437"/>
            <a:ext cx="9144000" cy="1309688"/>
            <a:chOff x="0" y="-71462"/>
            <a:chExt cx="9144000" cy="1309218"/>
          </a:xfrm>
        </p:grpSpPr>
        <p:grpSp>
          <p:nvGrpSpPr>
            <p:cNvPr id="3" name="组合 21"/>
            <p:cNvGrpSpPr>
              <a:grpSpLocks/>
            </p:cNvGrpSpPr>
            <p:nvPr/>
          </p:nvGrpSpPr>
          <p:grpSpPr bwMode="auto">
            <a:xfrm>
              <a:off x="0" y="857232"/>
              <a:ext cx="9144000" cy="173037"/>
              <a:chOff x="0" y="827071"/>
              <a:chExt cx="9144000" cy="173037"/>
            </a:xfrm>
          </p:grpSpPr>
          <p:sp>
            <p:nvSpPr>
              <p:cNvPr id="21" name="矩形 20"/>
              <p:cNvSpPr/>
              <p:nvPr/>
            </p:nvSpPr>
            <p:spPr>
              <a:xfrm>
                <a:off x="0" y="920664"/>
                <a:ext cx="9144000" cy="45719"/>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3"/>
              </a:lnRef>
              <a:fillRef idx="2">
                <a:schemeClr val="accent3"/>
              </a:fillRef>
              <a:effectRef idx="1">
                <a:schemeClr val="accent3"/>
              </a:effectRef>
              <a:fontRef idx="minor">
                <a:schemeClr val="dk1"/>
              </a:fontRef>
            </p:style>
            <p:txBody>
              <a:bodyPr anchor="ctr"/>
              <a:lstStyle/>
              <a:p>
                <a:pPr algn="ctr" fontAlgn="auto">
                  <a:spcBef>
                    <a:spcPts val="0"/>
                  </a:spcBef>
                  <a:spcAft>
                    <a:spcPts val="0"/>
                  </a:spcAft>
                  <a:defRPr/>
                </a:pPr>
                <a:endParaRPr lang="zh-CN" altLang="en-US" kern="0">
                  <a:solidFill>
                    <a:sysClr val="window" lastClr="FFFFFF"/>
                  </a:solidFill>
                  <a:latin typeface="Constantia"/>
                  <a:ea typeface="微软雅黑"/>
                </a:endParaRPr>
              </a:p>
            </p:txBody>
          </p:sp>
          <p:grpSp>
            <p:nvGrpSpPr>
              <p:cNvPr id="4" name="组合 12"/>
              <p:cNvGrpSpPr>
                <a:grpSpLocks/>
              </p:cNvGrpSpPr>
              <p:nvPr/>
            </p:nvGrpSpPr>
            <p:grpSpPr bwMode="auto">
              <a:xfrm>
                <a:off x="8715404" y="827071"/>
                <a:ext cx="287337" cy="173037"/>
                <a:chOff x="8461697" y="933460"/>
                <a:chExt cx="358775" cy="244475"/>
              </a:xfrm>
            </p:grpSpPr>
            <p:sp>
              <p:nvSpPr>
                <p:cNvPr id="23" name="燕尾形 22"/>
                <p:cNvSpPr/>
                <p:nvPr/>
              </p:nvSpPr>
              <p:spPr>
                <a:xfrm>
                  <a:off x="8461661" y="932981"/>
                  <a:ext cx="180380" cy="244389"/>
                </a:xfrm>
                <a:prstGeom prst="chevron">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fontAlgn="auto">
                    <a:spcBef>
                      <a:spcPts val="0"/>
                    </a:spcBef>
                    <a:spcAft>
                      <a:spcPts val="0"/>
                    </a:spcAft>
                    <a:defRPr/>
                  </a:pPr>
                  <a:endParaRPr lang="zh-CN" altLang="en-US">
                    <a:solidFill>
                      <a:schemeClr val="tx1"/>
                    </a:solidFill>
                  </a:endParaRPr>
                </a:p>
              </p:txBody>
            </p:sp>
            <p:sp>
              <p:nvSpPr>
                <p:cNvPr id="24" name="燕尾形 23"/>
                <p:cNvSpPr/>
                <p:nvPr/>
              </p:nvSpPr>
              <p:spPr>
                <a:xfrm>
                  <a:off x="8642040" y="932981"/>
                  <a:ext cx="178397" cy="244389"/>
                </a:xfrm>
                <a:prstGeom prst="chevron">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fontAlgn="auto">
                    <a:spcBef>
                      <a:spcPts val="0"/>
                    </a:spcBef>
                    <a:spcAft>
                      <a:spcPts val="0"/>
                    </a:spcAft>
                    <a:defRPr/>
                  </a:pPr>
                  <a:endParaRPr lang="zh-CN" altLang="en-US">
                    <a:solidFill>
                      <a:schemeClr val="tx1"/>
                    </a:solidFill>
                  </a:endParaRPr>
                </a:p>
              </p:txBody>
            </p:sp>
          </p:grpSp>
        </p:grpSp>
        <p:pic>
          <p:nvPicPr>
            <p:cNvPr id="20" name="图片 19" descr="14-2.png"/>
            <p:cNvPicPr>
              <a:picLocks noChangeAspect="1"/>
            </p:cNvPicPr>
            <p:nvPr/>
          </p:nvPicPr>
          <p:blipFill>
            <a:blip r:embed="rId3" cstate="print">
              <a:lum bright="100000" contrast="12000"/>
              <a:extLst/>
            </a:blip>
            <a:srcRect l="38138" b="39864"/>
            <a:stretch>
              <a:fillRect/>
            </a:stretch>
          </p:blipFill>
          <p:spPr bwMode="auto">
            <a:xfrm>
              <a:off x="5786446" y="-71462"/>
              <a:ext cx="3044754" cy="1309218"/>
            </a:xfrm>
            <a:prstGeom prst="rect">
              <a:avLst/>
            </a:prstGeom>
            <a:noFill/>
            <a:ln>
              <a:noFill/>
            </a:ln>
            <a:effectLst>
              <a:outerShdw blurRad="190500" dist="228600" dir="2700000" algn="ctr">
                <a:srgbClr val="000000">
                  <a:alpha val="30000"/>
                </a:srgbClr>
              </a:outerShdw>
            </a:effectLst>
            <a:scene3d>
              <a:camera prst="perspectiveRelaxed"/>
              <a:lightRig rig="threePt" dir="t"/>
            </a:scene3d>
            <a:extLst/>
          </p:spPr>
        </p:pic>
      </p:grpSp>
      <p:grpSp>
        <p:nvGrpSpPr>
          <p:cNvPr id="12" name="组合 25"/>
          <p:cNvGrpSpPr/>
          <p:nvPr/>
        </p:nvGrpSpPr>
        <p:grpSpPr>
          <a:xfrm>
            <a:off x="-30394" y="1071546"/>
            <a:ext cx="2956259" cy="521760"/>
            <a:chOff x="683954" y="1071546"/>
            <a:chExt cx="2956259" cy="521760"/>
          </a:xfrm>
        </p:grpSpPr>
        <p:sp>
          <p:nvSpPr>
            <p:cNvPr id="13" name="矩形 12"/>
            <p:cNvSpPr/>
            <p:nvPr/>
          </p:nvSpPr>
          <p:spPr>
            <a:xfrm>
              <a:off x="714348" y="1071546"/>
              <a:ext cx="500066" cy="500066"/>
            </a:xfrm>
            <a:prstGeom prst="rect">
              <a:avLst/>
            </a:prstGeom>
            <a:solidFill>
              <a:srgbClr val="C0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2"/>
            </a:lnRef>
            <a:fillRef idx="3">
              <a:schemeClr val="accent2"/>
            </a:fillRef>
            <a:effectRef idx="2">
              <a:schemeClr val="accent2"/>
            </a:effectRef>
            <a:fontRef idx="minor">
              <a:schemeClr val="lt1"/>
            </a:fontRef>
          </p:style>
          <p:txBody>
            <a:bodyPr rtlCol="0" anchor="ctr"/>
            <a:lstStyle/>
            <a:p>
              <a:pPr algn="ctr"/>
              <a:endParaRPr lang="zh-CN" altLang="en-US"/>
            </a:p>
          </p:txBody>
        </p:sp>
        <p:sp>
          <p:nvSpPr>
            <p:cNvPr id="14" name="矩形 13"/>
            <p:cNvSpPr/>
            <p:nvPr/>
          </p:nvSpPr>
          <p:spPr>
            <a:xfrm>
              <a:off x="1214414" y="1071546"/>
              <a:ext cx="2305574" cy="500066"/>
            </a:xfrm>
            <a:prstGeom prst="rect">
              <a:avLst/>
            </a:prstGeom>
            <a:solidFill>
              <a:schemeClr val="bg1">
                <a:lumMod val="8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dk1"/>
            </a:lnRef>
            <a:fillRef idx="3">
              <a:schemeClr val="dk1"/>
            </a:fillRef>
            <a:effectRef idx="2">
              <a:schemeClr val="dk1"/>
            </a:effectRef>
            <a:fontRef idx="minor">
              <a:schemeClr val="lt1"/>
            </a:fontRef>
          </p:style>
          <p:txBody>
            <a:bodyPr rtlCol="0" anchor="ctr"/>
            <a:lstStyle/>
            <a:p>
              <a:pPr algn="ctr"/>
              <a:endParaRPr lang="zh-CN" altLang="en-US"/>
            </a:p>
          </p:txBody>
        </p:sp>
        <p:sp>
          <p:nvSpPr>
            <p:cNvPr id="15" name="矩形 14"/>
            <p:cNvSpPr/>
            <p:nvPr/>
          </p:nvSpPr>
          <p:spPr>
            <a:xfrm>
              <a:off x="683954" y="1116252"/>
              <a:ext cx="2956259" cy="477054"/>
            </a:xfrm>
            <a:prstGeom prst="rect">
              <a:avLst/>
            </a:prstGeom>
          </p:spPr>
          <p:txBody>
            <a:bodyPr wrap="none">
              <a:spAutoFit/>
            </a:bodyPr>
            <a:lstStyle/>
            <a:p>
              <a:pPr>
                <a:lnSpc>
                  <a:spcPts val="3000"/>
                </a:lnSpc>
                <a:buClr>
                  <a:srgbClr val="FFC000"/>
                </a:buClr>
              </a:pPr>
              <a:r>
                <a:rPr lang="en-US" altLang="zh-CN" sz="2400" b="1" dirty="0">
                  <a:solidFill>
                    <a:schemeClr val="bg1"/>
                  </a:solidFill>
                  <a:latin typeface="微软雅黑" pitchFamily="34" charset="-122"/>
                  <a:ea typeface="微软雅黑" pitchFamily="34" charset="-122"/>
                </a:rPr>
                <a:t>3</a:t>
              </a:r>
              <a:r>
                <a:rPr lang="zh-CN" altLang="en-US" sz="2400" b="1" dirty="0" smtClean="0">
                  <a:solidFill>
                    <a:schemeClr val="bg1"/>
                  </a:solidFill>
                  <a:latin typeface="微软雅黑" pitchFamily="34" charset="-122"/>
                  <a:ea typeface="微软雅黑" pitchFamily="34" charset="-122"/>
                </a:rPr>
                <a:t>、</a:t>
              </a:r>
              <a:r>
                <a:rPr lang="en-US" altLang="zh-CN" sz="2400" b="1" dirty="0" smtClean="0">
                  <a:solidFill>
                    <a:schemeClr val="bg1"/>
                  </a:solidFill>
                  <a:latin typeface="微软雅黑" pitchFamily="34" charset="-122"/>
                  <a:ea typeface="微软雅黑" pitchFamily="34" charset="-122"/>
                </a:rPr>
                <a:t>DEM</a:t>
              </a:r>
              <a:r>
                <a:rPr lang="zh-CN" altLang="en-US" sz="2400" b="1" dirty="0" smtClean="0">
                  <a:solidFill>
                    <a:schemeClr val="bg1"/>
                  </a:solidFill>
                  <a:latin typeface="微软雅黑" pitchFamily="34" charset="-122"/>
                  <a:ea typeface="微软雅黑" pitchFamily="34" charset="-122"/>
                </a:rPr>
                <a:t>数据预处理</a:t>
              </a:r>
              <a:endParaRPr lang="zh-CN" altLang="en-US" sz="2400" b="1" dirty="0" smtClean="0">
                <a:solidFill>
                  <a:schemeClr val="tx1">
                    <a:lumMod val="65000"/>
                    <a:lumOff val="35000"/>
                  </a:schemeClr>
                </a:solidFill>
                <a:latin typeface="微软雅黑" pitchFamily="34" charset="-122"/>
                <a:ea typeface="微软雅黑" pitchFamily="34" charset="-122"/>
              </a:endParaRPr>
            </a:p>
          </p:txBody>
        </p:sp>
      </p:grpSp>
      <p:sp>
        <p:nvSpPr>
          <p:cNvPr id="39" name="标题 1"/>
          <p:cNvSpPr txBox="1">
            <a:spLocks/>
          </p:cNvSpPr>
          <p:nvPr/>
        </p:nvSpPr>
        <p:spPr>
          <a:xfrm>
            <a:off x="71438" y="-27383"/>
            <a:ext cx="9072562" cy="884634"/>
          </a:xfrm>
          <a:prstGeom prst="rect">
            <a:avLst/>
          </a:prstGeom>
        </p:spPr>
        <p:txBody>
          <a:bodyPr vert="horz" lIns="91440" tIns="45720" rIns="91440" bIns="45720" rtlCol="0" anchor="b">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pPr fontAlgn="auto">
              <a:spcAft>
                <a:spcPts val="0"/>
              </a:spcAft>
            </a:pPr>
            <a:r>
              <a:rPr lang="zh-CN" altLang="en-US" sz="4400" b="1" spc="50" dirty="0" smtClean="0">
                <a:ln w="11430"/>
                <a:solidFill>
                  <a:srgbClr val="7030A0"/>
                </a:solidFill>
                <a:effectLst>
                  <a:outerShdw blurRad="76200" dist="50800" dir="5400000" algn="tl" rotWithShape="0">
                    <a:srgbClr val="000000">
                      <a:alpha val="65000"/>
                    </a:srgbClr>
                  </a:outerShdw>
                </a:effectLst>
                <a:latin typeface="微软雅黑" pitchFamily="34" charset="-122"/>
                <a:ea typeface="微软雅黑" pitchFamily="34" charset="-122"/>
              </a:rPr>
              <a:t>五、基本统计软件功能</a:t>
            </a:r>
            <a:r>
              <a:rPr lang="en-US" altLang="zh-CN" sz="4400" b="1" spc="50" dirty="0" smtClean="0">
                <a:ln w="11430"/>
                <a:solidFill>
                  <a:srgbClr val="7030A0"/>
                </a:solidFill>
                <a:effectLst>
                  <a:outerShdw blurRad="76200" dist="50800" dir="5400000" algn="tl" rotWithShape="0">
                    <a:srgbClr val="000000">
                      <a:alpha val="65000"/>
                    </a:srgbClr>
                  </a:outerShdw>
                </a:effectLst>
                <a:latin typeface="微软雅黑" pitchFamily="34" charset="-122"/>
                <a:ea typeface="微软雅黑" pitchFamily="34" charset="-122"/>
              </a:rPr>
              <a:t>—</a:t>
            </a:r>
            <a:r>
              <a:rPr lang="zh-CN" altLang="en-US" sz="3600" b="1" spc="50" dirty="0" smtClean="0">
                <a:ln w="11430"/>
                <a:solidFill>
                  <a:srgbClr val="7030A0"/>
                </a:solidFill>
                <a:effectLst>
                  <a:outerShdw blurRad="76200" dist="50800" dir="5400000" algn="tl" rotWithShape="0">
                    <a:srgbClr val="000000">
                      <a:alpha val="65000"/>
                    </a:srgbClr>
                  </a:outerShdw>
                </a:effectLst>
                <a:latin typeface="微软雅黑" pitchFamily="34" charset="-122"/>
                <a:ea typeface="微软雅黑" pitchFamily="34" charset="-122"/>
              </a:rPr>
              <a:t>数据预处理</a:t>
            </a:r>
            <a:endParaRPr lang="zh-CN" altLang="en-US" sz="3600" b="1" spc="50" dirty="0">
              <a:ln w="11430"/>
              <a:solidFill>
                <a:srgbClr val="7030A0"/>
              </a:solidFill>
              <a:effectLst>
                <a:outerShdw blurRad="76200" dist="50800" dir="5400000" algn="tl" rotWithShape="0">
                  <a:srgbClr val="000000">
                    <a:alpha val="65000"/>
                  </a:srgbClr>
                </a:outerShdw>
              </a:effectLst>
              <a:latin typeface="微软雅黑" pitchFamily="34" charset="-122"/>
              <a:ea typeface="微软雅黑" pitchFamily="34" charset="-122"/>
            </a:endParaRPr>
          </a:p>
        </p:txBody>
      </p:sp>
      <p:sp>
        <p:nvSpPr>
          <p:cNvPr id="16" name="Rectangle 48"/>
          <p:cNvSpPr/>
          <p:nvPr/>
        </p:nvSpPr>
        <p:spPr bwMode="auto">
          <a:xfrm>
            <a:off x="1277603" y="5085184"/>
            <a:ext cx="6588794" cy="1141232"/>
          </a:xfrm>
          <a:prstGeom prst="roundRect">
            <a:avLst>
              <a:gd name="adj" fmla="val 4477"/>
            </a:avLst>
          </a:prstGeom>
          <a:gradFill>
            <a:gsLst>
              <a:gs pos="95000">
                <a:srgbClr val="FFFFFF"/>
              </a:gs>
              <a:gs pos="100000">
                <a:srgbClr val="FFDD71"/>
              </a:gs>
            </a:gsLst>
            <a:lin ang="5400000" scaled="0"/>
          </a:gradFill>
          <a:ln w="38100">
            <a:gradFill>
              <a:gsLst>
                <a:gs pos="50000">
                  <a:srgbClr val="BC6200"/>
                </a:gs>
                <a:gs pos="100000">
                  <a:srgbClr val="DA5D00"/>
                </a:gs>
              </a:gsLst>
              <a:lin ang="5400000" scaled="0"/>
            </a:gradFill>
          </a:ln>
          <a:effectLst/>
          <a:scene3d>
            <a:camera prst="orthographicFront"/>
            <a:lightRig rig="flat" dir="t"/>
          </a:scene3d>
          <a:sp3d contourW="19050">
            <a:bevelT w="101600" prst="divot"/>
            <a:bevelB w="0" h="0"/>
            <a:contourClr>
              <a:schemeClr val="bg1"/>
            </a:contourClr>
          </a:sp3d>
        </p:spPr>
        <p:style>
          <a:lnRef idx="1">
            <a:schemeClr val="accent2"/>
          </a:lnRef>
          <a:fillRef idx="3">
            <a:schemeClr val="accent2"/>
          </a:fillRef>
          <a:effectRef idx="2">
            <a:schemeClr val="accent2"/>
          </a:effectRef>
          <a:fontRef idx="minor">
            <a:schemeClr val="lt1"/>
          </a:fontRef>
        </p:style>
        <p:txBody>
          <a:bodyPr anchor="ctr">
            <a:sp3d/>
          </a:bodyPr>
          <a:lstStyle/>
          <a:p>
            <a:pPr defTabSz="685666">
              <a:spcBef>
                <a:spcPts val="1000"/>
              </a:spcBef>
              <a:buFont typeface="Wingdings" pitchFamily="2" charset="2"/>
              <a:buChar char="u"/>
            </a:pPr>
            <a:r>
              <a:rPr lang="zh-CN" altLang="en-US" b="1" dirty="0">
                <a:solidFill>
                  <a:srgbClr val="3C2924"/>
                </a:solidFill>
                <a:latin typeface="微软雅黑" pitchFamily="34" charset="-122"/>
                <a:ea typeface="微软雅黑" pitchFamily="34" charset="-122"/>
              </a:rPr>
              <a:t>使用高程异常补偿对参与计算的</a:t>
            </a:r>
            <a:r>
              <a:rPr lang="en-US" altLang="zh-CN" b="1" dirty="0">
                <a:solidFill>
                  <a:srgbClr val="3C2924"/>
                </a:solidFill>
                <a:latin typeface="微软雅黑" pitchFamily="34" charset="-122"/>
                <a:ea typeface="微软雅黑" pitchFamily="34" charset="-122"/>
              </a:rPr>
              <a:t>DEM</a:t>
            </a:r>
            <a:r>
              <a:rPr lang="zh-CN" altLang="en-US" b="1" dirty="0">
                <a:solidFill>
                  <a:srgbClr val="3C2924"/>
                </a:solidFill>
                <a:latin typeface="微软雅黑" pitchFamily="34" charset="-122"/>
                <a:ea typeface="微软雅黑" pitchFamily="34" charset="-122"/>
              </a:rPr>
              <a:t>进行</a:t>
            </a:r>
            <a:r>
              <a:rPr lang="zh-CN" altLang="en-US" b="1" dirty="0" smtClean="0">
                <a:solidFill>
                  <a:srgbClr val="3C2924"/>
                </a:solidFill>
                <a:latin typeface="微软雅黑" pitchFamily="34" charset="-122"/>
                <a:ea typeface="微软雅黑" pitchFamily="34" charset="-122"/>
              </a:rPr>
              <a:t>纠正。</a:t>
            </a:r>
            <a:endParaRPr lang="en-US" altLang="zh-CN" b="1" dirty="0" smtClean="0">
              <a:solidFill>
                <a:srgbClr val="3C2924"/>
              </a:solidFill>
              <a:latin typeface="微软雅黑" pitchFamily="34" charset="-122"/>
              <a:ea typeface="微软雅黑" pitchFamily="34" charset="-122"/>
            </a:endParaRPr>
          </a:p>
          <a:p>
            <a:pPr defTabSz="685666">
              <a:spcBef>
                <a:spcPts val="1000"/>
              </a:spcBef>
              <a:buFont typeface="Wingdings" pitchFamily="2" charset="2"/>
              <a:buChar char="u"/>
            </a:pPr>
            <a:r>
              <a:rPr lang="zh-CN" altLang="en-US" b="1" dirty="0" smtClean="0">
                <a:solidFill>
                  <a:srgbClr val="3C2924"/>
                </a:solidFill>
                <a:latin typeface="微软雅黑" pitchFamily="34" charset="-122"/>
                <a:ea typeface="微软雅黑" pitchFamily="34" charset="-122"/>
              </a:rPr>
              <a:t>高程异常</a:t>
            </a:r>
            <a:r>
              <a:rPr lang="zh-CN" altLang="en-US" b="1" dirty="0">
                <a:solidFill>
                  <a:srgbClr val="3C2924"/>
                </a:solidFill>
                <a:latin typeface="微软雅黑" pitchFamily="34" charset="-122"/>
                <a:ea typeface="微软雅黑" pitchFamily="34" charset="-122"/>
              </a:rPr>
              <a:t>数据</a:t>
            </a:r>
            <a:r>
              <a:rPr lang="zh-CN" altLang="en-US" b="1" dirty="0" smtClean="0">
                <a:solidFill>
                  <a:srgbClr val="3C2924"/>
                </a:solidFill>
                <a:latin typeface="微软雅黑" pitchFamily="34" charset="-122"/>
                <a:ea typeface="微软雅黑" pitchFamily="34" charset="-122"/>
              </a:rPr>
              <a:t>包括</a:t>
            </a:r>
            <a:r>
              <a:rPr lang="en-US" altLang="zh-CN" b="1" dirty="0" smtClean="0">
                <a:solidFill>
                  <a:srgbClr val="3C2924"/>
                </a:solidFill>
                <a:latin typeface="微软雅黑" pitchFamily="34" charset="-122"/>
                <a:ea typeface="微软雅黑" pitchFamily="34" charset="-122"/>
              </a:rPr>
              <a:t>CQG2000(txt</a:t>
            </a:r>
            <a:r>
              <a:rPr lang="zh-CN" altLang="en-US" b="1" dirty="0" smtClean="0">
                <a:solidFill>
                  <a:srgbClr val="3C2924"/>
                </a:solidFill>
                <a:latin typeface="微软雅黑" pitchFamily="34" charset="-122"/>
                <a:ea typeface="微软雅黑" pitchFamily="34" charset="-122"/>
              </a:rPr>
              <a:t>格式</a:t>
            </a:r>
            <a:r>
              <a:rPr lang="en-US" altLang="zh-CN" b="1" dirty="0" smtClean="0">
                <a:solidFill>
                  <a:srgbClr val="3C2924"/>
                </a:solidFill>
                <a:latin typeface="微软雅黑" pitchFamily="34" charset="-122"/>
                <a:ea typeface="微软雅黑" pitchFamily="34" charset="-122"/>
              </a:rPr>
              <a:t>)</a:t>
            </a:r>
            <a:r>
              <a:rPr lang="zh-CN" altLang="en-US" b="1" dirty="0" smtClean="0">
                <a:solidFill>
                  <a:srgbClr val="3C2924"/>
                </a:solidFill>
                <a:latin typeface="微软雅黑" pitchFamily="34" charset="-122"/>
                <a:ea typeface="微软雅黑" pitchFamily="34" charset="-122"/>
              </a:rPr>
              <a:t>或</a:t>
            </a:r>
            <a:r>
              <a:rPr lang="en-US" altLang="zh-CN" b="1" dirty="0" smtClean="0">
                <a:solidFill>
                  <a:srgbClr val="3C2924"/>
                </a:solidFill>
                <a:latin typeface="微软雅黑" pitchFamily="34" charset="-122"/>
                <a:ea typeface="微软雅黑" pitchFamily="34" charset="-122"/>
              </a:rPr>
              <a:t>EGM2008(res</a:t>
            </a:r>
            <a:r>
              <a:rPr lang="zh-CN" altLang="en-US" b="1" dirty="0">
                <a:solidFill>
                  <a:srgbClr val="3C2924"/>
                </a:solidFill>
                <a:latin typeface="微软雅黑" pitchFamily="34" charset="-122"/>
                <a:ea typeface="微软雅黑" pitchFamily="34" charset="-122"/>
              </a:rPr>
              <a:t>格式</a:t>
            </a:r>
            <a:r>
              <a:rPr lang="en-US" altLang="zh-CN" b="1" dirty="0" smtClean="0">
                <a:solidFill>
                  <a:srgbClr val="3C2924"/>
                </a:solidFill>
                <a:latin typeface="微软雅黑" pitchFamily="34" charset="-122"/>
                <a:ea typeface="微软雅黑" pitchFamily="34" charset="-122"/>
              </a:rPr>
              <a:t>)</a:t>
            </a:r>
            <a:r>
              <a:rPr lang="zh-CN" altLang="en-US" b="1" dirty="0" smtClean="0">
                <a:solidFill>
                  <a:srgbClr val="3C2924"/>
                </a:solidFill>
                <a:latin typeface="微软雅黑" pitchFamily="34" charset="-122"/>
                <a:ea typeface="微软雅黑" pitchFamily="34" charset="-122"/>
              </a:rPr>
              <a:t> </a:t>
            </a:r>
            <a:endParaRPr lang="en-US" altLang="en-US" dirty="0" smtClean="0">
              <a:solidFill>
                <a:srgbClr val="3C2924"/>
              </a:solidFill>
              <a:latin typeface="微软雅黑" pitchFamily="34" charset="-122"/>
              <a:ea typeface="微软雅黑" pitchFamily="34" charset="-122"/>
            </a:endParaRPr>
          </a:p>
        </p:txBody>
      </p:sp>
      <p:pic>
        <p:nvPicPr>
          <p:cNvPr id="19" name="Picture 2" descr="dem修正之前"/>
          <p:cNvPicPr>
            <a:picLocks noChangeAspect="1" noChangeArrowheads="1"/>
          </p:cNvPicPr>
          <p:nvPr/>
        </p:nvPicPr>
        <p:blipFill>
          <a:blip r:embed="rId4">
            <a:extLst>
              <a:ext uri="{28A0092B-C50C-407E-A947-70E740481C1C}">
                <a14:useLocalDpi xmlns:a14="http://schemas.microsoft.com/office/drawing/2010/main" xmlns="" val="0"/>
              </a:ext>
            </a:extLst>
          </a:blip>
          <a:srcRect l="905" t="569" r="2341" b="3941"/>
          <a:stretch>
            <a:fillRect/>
          </a:stretch>
        </p:blipFill>
        <p:spPr bwMode="auto">
          <a:xfrm>
            <a:off x="2555776" y="2469784"/>
            <a:ext cx="3631860" cy="1860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灯片编号占位符 4"/>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112</a:t>
            </a:fld>
            <a:endParaRPr lang="zh-CN" altLang="en-US">
              <a:solidFill>
                <a:prstClr val="black">
                  <a:tint val="75000"/>
                </a:prstClr>
              </a:solidFill>
            </a:endParaRPr>
          </a:p>
        </p:txBody>
      </p:sp>
    </p:spTree>
    <p:extLst>
      <p:ext uri="{BB962C8B-B14F-4D97-AF65-F5344CB8AC3E}">
        <p14:creationId xmlns:p14="http://schemas.microsoft.com/office/powerpoint/2010/main" xmlns="" val="189055619"/>
      </p:ext>
    </p:extLst>
  </p:cSld>
  <p:clrMapOvr>
    <a:masterClrMapping/>
  </p:clrMapOvr>
  <p:transition>
    <p:fade/>
  </p:transition>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24"/>
          <p:cNvGrpSpPr>
            <a:grpSpLocks/>
          </p:cNvGrpSpPr>
          <p:nvPr/>
        </p:nvGrpSpPr>
        <p:grpSpPr bwMode="auto">
          <a:xfrm>
            <a:off x="0" y="-71437"/>
            <a:ext cx="9144000" cy="1309688"/>
            <a:chOff x="0" y="-71462"/>
            <a:chExt cx="9144000" cy="1309218"/>
          </a:xfrm>
        </p:grpSpPr>
        <p:grpSp>
          <p:nvGrpSpPr>
            <p:cNvPr id="3" name="组合 21"/>
            <p:cNvGrpSpPr>
              <a:grpSpLocks/>
            </p:cNvGrpSpPr>
            <p:nvPr/>
          </p:nvGrpSpPr>
          <p:grpSpPr bwMode="auto">
            <a:xfrm>
              <a:off x="0" y="857232"/>
              <a:ext cx="9144000" cy="173037"/>
              <a:chOff x="0" y="827071"/>
              <a:chExt cx="9144000" cy="173037"/>
            </a:xfrm>
          </p:grpSpPr>
          <p:sp>
            <p:nvSpPr>
              <p:cNvPr id="21" name="矩形 20"/>
              <p:cNvSpPr/>
              <p:nvPr/>
            </p:nvSpPr>
            <p:spPr>
              <a:xfrm>
                <a:off x="0" y="920664"/>
                <a:ext cx="9144000" cy="45719"/>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3"/>
              </a:lnRef>
              <a:fillRef idx="2">
                <a:schemeClr val="accent3"/>
              </a:fillRef>
              <a:effectRef idx="1">
                <a:schemeClr val="accent3"/>
              </a:effectRef>
              <a:fontRef idx="minor">
                <a:schemeClr val="dk1"/>
              </a:fontRef>
            </p:style>
            <p:txBody>
              <a:bodyPr anchor="ctr"/>
              <a:lstStyle/>
              <a:p>
                <a:pPr algn="ctr" fontAlgn="auto">
                  <a:spcBef>
                    <a:spcPts val="0"/>
                  </a:spcBef>
                  <a:spcAft>
                    <a:spcPts val="0"/>
                  </a:spcAft>
                  <a:defRPr/>
                </a:pPr>
                <a:endParaRPr lang="zh-CN" altLang="en-US" kern="0">
                  <a:solidFill>
                    <a:sysClr val="window" lastClr="FFFFFF"/>
                  </a:solidFill>
                  <a:latin typeface="Constantia"/>
                  <a:ea typeface="微软雅黑"/>
                </a:endParaRPr>
              </a:p>
            </p:txBody>
          </p:sp>
          <p:grpSp>
            <p:nvGrpSpPr>
              <p:cNvPr id="4" name="组合 12"/>
              <p:cNvGrpSpPr>
                <a:grpSpLocks/>
              </p:cNvGrpSpPr>
              <p:nvPr/>
            </p:nvGrpSpPr>
            <p:grpSpPr bwMode="auto">
              <a:xfrm>
                <a:off x="8715404" y="827071"/>
                <a:ext cx="287337" cy="173037"/>
                <a:chOff x="8461697" y="933460"/>
                <a:chExt cx="358775" cy="244475"/>
              </a:xfrm>
            </p:grpSpPr>
            <p:sp>
              <p:nvSpPr>
                <p:cNvPr id="23" name="燕尾形 22"/>
                <p:cNvSpPr/>
                <p:nvPr/>
              </p:nvSpPr>
              <p:spPr>
                <a:xfrm>
                  <a:off x="8461661" y="932981"/>
                  <a:ext cx="180380" cy="244389"/>
                </a:xfrm>
                <a:prstGeom prst="chevron">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fontAlgn="auto">
                    <a:spcBef>
                      <a:spcPts val="0"/>
                    </a:spcBef>
                    <a:spcAft>
                      <a:spcPts val="0"/>
                    </a:spcAft>
                    <a:defRPr/>
                  </a:pPr>
                  <a:endParaRPr lang="zh-CN" altLang="en-US">
                    <a:solidFill>
                      <a:schemeClr val="tx1"/>
                    </a:solidFill>
                  </a:endParaRPr>
                </a:p>
              </p:txBody>
            </p:sp>
            <p:sp>
              <p:nvSpPr>
                <p:cNvPr id="24" name="燕尾形 23"/>
                <p:cNvSpPr/>
                <p:nvPr/>
              </p:nvSpPr>
              <p:spPr>
                <a:xfrm>
                  <a:off x="8642040" y="932981"/>
                  <a:ext cx="178397" cy="244389"/>
                </a:xfrm>
                <a:prstGeom prst="chevron">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fontAlgn="auto">
                    <a:spcBef>
                      <a:spcPts val="0"/>
                    </a:spcBef>
                    <a:spcAft>
                      <a:spcPts val="0"/>
                    </a:spcAft>
                    <a:defRPr/>
                  </a:pPr>
                  <a:endParaRPr lang="zh-CN" altLang="en-US">
                    <a:solidFill>
                      <a:schemeClr val="tx1"/>
                    </a:solidFill>
                  </a:endParaRPr>
                </a:p>
              </p:txBody>
            </p:sp>
          </p:grpSp>
        </p:grpSp>
        <p:pic>
          <p:nvPicPr>
            <p:cNvPr id="20" name="图片 19" descr="14-2.png"/>
            <p:cNvPicPr>
              <a:picLocks noChangeAspect="1"/>
            </p:cNvPicPr>
            <p:nvPr/>
          </p:nvPicPr>
          <p:blipFill>
            <a:blip r:embed="rId3" cstate="print">
              <a:lum bright="100000" contrast="12000"/>
              <a:extLst/>
            </a:blip>
            <a:srcRect l="38138" b="39864"/>
            <a:stretch>
              <a:fillRect/>
            </a:stretch>
          </p:blipFill>
          <p:spPr bwMode="auto">
            <a:xfrm>
              <a:off x="5786446" y="-71462"/>
              <a:ext cx="3044754" cy="1309218"/>
            </a:xfrm>
            <a:prstGeom prst="rect">
              <a:avLst/>
            </a:prstGeom>
            <a:noFill/>
            <a:ln>
              <a:noFill/>
            </a:ln>
            <a:effectLst>
              <a:outerShdw blurRad="190500" dist="228600" dir="2700000" algn="ctr">
                <a:srgbClr val="000000">
                  <a:alpha val="30000"/>
                </a:srgbClr>
              </a:outerShdw>
            </a:effectLst>
            <a:scene3d>
              <a:camera prst="perspectiveRelaxed"/>
              <a:lightRig rig="threePt" dir="t"/>
            </a:scene3d>
            <a:extLst/>
          </p:spPr>
        </p:pic>
      </p:grpSp>
      <p:grpSp>
        <p:nvGrpSpPr>
          <p:cNvPr id="12" name="组合 25"/>
          <p:cNvGrpSpPr/>
          <p:nvPr/>
        </p:nvGrpSpPr>
        <p:grpSpPr>
          <a:xfrm>
            <a:off x="-36512" y="1071546"/>
            <a:ext cx="8896350" cy="530252"/>
            <a:chOff x="677836" y="1071546"/>
            <a:chExt cx="8896350" cy="530252"/>
          </a:xfrm>
        </p:grpSpPr>
        <p:sp>
          <p:nvSpPr>
            <p:cNvPr id="13" name="矩形 12"/>
            <p:cNvSpPr/>
            <p:nvPr/>
          </p:nvSpPr>
          <p:spPr>
            <a:xfrm>
              <a:off x="714348" y="1071546"/>
              <a:ext cx="500066" cy="500066"/>
            </a:xfrm>
            <a:prstGeom prst="rect">
              <a:avLst/>
            </a:prstGeom>
            <a:solidFill>
              <a:srgbClr val="C0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2"/>
            </a:lnRef>
            <a:fillRef idx="3">
              <a:schemeClr val="accent2"/>
            </a:fillRef>
            <a:effectRef idx="2">
              <a:schemeClr val="accent2"/>
            </a:effectRef>
            <a:fontRef idx="minor">
              <a:schemeClr val="lt1"/>
            </a:fontRef>
          </p:style>
          <p:txBody>
            <a:bodyPr rtlCol="0" anchor="ctr"/>
            <a:lstStyle/>
            <a:p>
              <a:pPr algn="ctr"/>
              <a:endParaRPr lang="zh-CN" altLang="en-US"/>
            </a:p>
          </p:txBody>
        </p:sp>
        <p:sp>
          <p:nvSpPr>
            <p:cNvPr id="14" name="矩形 13"/>
            <p:cNvSpPr/>
            <p:nvPr/>
          </p:nvSpPr>
          <p:spPr>
            <a:xfrm>
              <a:off x="1214414" y="1071546"/>
              <a:ext cx="8359772" cy="500066"/>
            </a:xfrm>
            <a:prstGeom prst="rect">
              <a:avLst/>
            </a:prstGeom>
            <a:solidFill>
              <a:schemeClr val="bg1">
                <a:lumMod val="8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dk1"/>
            </a:lnRef>
            <a:fillRef idx="3">
              <a:schemeClr val="dk1"/>
            </a:fillRef>
            <a:effectRef idx="2">
              <a:schemeClr val="dk1"/>
            </a:effectRef>
            <a:fontRef idx="minor">
              <a:schemeClr val="lt1"/>
            </a:fontRef>
          </p:style>
          <p:txBody>
            <a:bodyPr rtlCol="0" anchor="ctr"/>
            <a:lstStyle/>
            <a:p>
              <a:pPr algn="ctr"/>
              <a:endParaRPr lang="zh-CN" altLang="en-US"/>
            </a:p>
          </p:txBody>
        </p:sp>
        <p:sp>
          <p:nvSpPr>
            <p:cNvPr id="15" name="矩形 14"/>
            <p:cNvSpPr/>
            <p:nvPr/>
          </p:nvSpPr>
          <p:spPr>
            <a:xfrm>
              <a:off x="677836" y="1124744"/>
              <a:ext cx="7260834" cy="477054"/>
            </a:xfrm>
            <a:prstGeom prst="rect">
              <a:avLst/>
            </a:prstGeom>
          </p:spPr>
          <p:txBody>
            <a:bodyPr wrap="none">
              <a:spAutoFit/>
            </a:bodyPr>
            <a:lstStyle/>
            <a:p>
              <a:pPr>
                <a:lnSpc>
                  <a:spcPts val="3000"/>
                </a:lnSpc>
                <a:buClr>
                  <a:srgbClr val="FFC000"/>
                </a:buClr>
              </a:pPr>
              <a:r>
                <a:rPr lang="en-US" altLang="zh-CN" sz="2400" b="1" dirty="0">
                  <a:solidFill>
                    <a:schemeClr val="bg1"/>
                  </a:solidFill>
                  <a:latin typeface="微软雅黑" pitchFamily="34" charset="-122"/>
                  <a:ea typeface="微软雅黑" pitchFamily="34" charset="-122"/>
                </a:rPr>
                <a:t>3</a:t>
              </a:r>
              <a:r>
                <a:rPr lang="zh-CN" altLang="en-US" sz="2400" b="1" dirty="0" smtClean="0">
                  <a:solidFill>
                    <a:schemeClr val="bg1"/>
                  </a:solidFill>
                  <a:latin typeface="微软雅黑" pitchFamily="34" charset="-122"/>
                  <a:ea typeface="微软雅黑" pitchFamily="34" charset="-122"/>
                </a:rPr>
                <a:t>、</a:t>
              </a:r>
              <a:r>
                <a:rPr lang="en-US" altLang="zh-CN" sz="2400" b="1" dirty="0" smtClean="0">
                  <a:solidFill>
                    <a:schemeClr val="bg1"/>
                  </a:solidFill>
                  <a:latin typeface="微软雅黑" pitchFamily="34" charset="-122"/>
                  <a:ea typeface="微软雅黑" pitchFamily="34" charset="-122"/>
                </a:rPr>
                <a:t>DEM</a:t>
              </a:r>
              <a:r>
                <a:rPr lang="zh-CN" altLang="en-US" sz="2400" b="1" dirty="0" smtClean="0">
                  <a:solidFill>
                    <a:schemeClr val="bg1"/>
                  </a:solidFill>
                  <a:latin typeface="微软雅黑" pitchFamily="34" charset="-122"/>
                  <a:ea typeface="微软雅黑" pitchFamily="34" charset="-122"/>
                </a:rPr>
                <a:t>数据预处理：</a:t>
              </a:r>
              <a:r>
                <a:rPr lang="en-US" altLang="zh-CN" sz="2400" b="1" dirty="0">
                  <a:solidFill>
                    <a:schemeClr val="bg1"/>
                  </a:solidFill>
                  <a:latin typeface="微软雅黑" pitchFamily="34" charset="-122"/>
                  <a:ea typeface="微软雅黑" pitchFamily="34" charset="-122"/>
                </a:rPr>
                <a:t>CQG2000 </a:t>
              </a:r>
              <a:r>
                <a:rPr lang="zh-CN" altLang="en-US" sz="2400" b="1" dirty="0">
                  <a:solidFill>
                    <a:schemeClr val="bg1"/>
                  </a:solidFill>
                  <a:latin typeface="微软雅黑" pitchFamily="34" charset="-122"/>
                  <a:ea typeface="微软雅黑" pitchFamily="34" charset="-122"/>
                </a:rPr>
                <a:t>高程异常数据格式</a:t>
              </a:r>
              <a:endParaRPr lang="zh-CN" altLang="en-US" sz="2400" b="1" dirty="0" smtClean="0">
                <a:solidFill>
                  <a:schemeClr val="tx1">
                    <a:lumMod val="65000"/>
                    <a:lumOff val="35000"/>
                  </a:schemeClr>
                </a:solidFill>
                <a:latin typeface="微软雅黑" pitchFamily="34" charset="-122"/>
                <a:ea typeface="微软雅黑" pitchFamily="34" charset="-122"/>
              </a:endParaRPr>
            </a:p>
          </p:txBody>
        </p:sp>
      </p:grpSp>
      <p:sp>
        <p:nvSpPr>
          <p:cNvPr id="39" name="标题 1"/>
          <p:cNvSpPr txBox="1">
            <a:spLocks/>
          </p:cNvSpPr>
          <p:nvPr/>
        </p:nvSpPr>
        <p:spPr>
          <a:xfrm>
            <a:off x="71438" y="-27383"/>
            <a:ext cx="9072562" cy="884634"/>
          </a:xfrm>
          <a:prstGeom prst="rect">
            <a:avLst/>
          </a:prstGeom>
        </p:spPr>
        <p:txBody>
          <a:bodyPr vert="horz" lIns="91440" tIns="45720" rIns="91440" bIns="45720" rtlCol="0" anchor="b">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pPr fontAlgn="auto">
              <a:spcAft>
                <a:spcPts val="0"/>
              </a:spcAft>
            </a:pPr>
            <a:r>
              <a:rPr lang="zh-CN" altLang="en-US" sz="4400" b="1" spc="50" dirty="0" smtClean="0">
                <a:ln w="11430"/>
                <a:solidFill>
                  <a:srgbClr val="7030A0"/>
                </a:solidFill>
                <a:effectLst>
                  <a:outerShdw blurRad="76200" dist="50800" dir="5400000" algn="tl" rotWithShape="0">
                    <a:srgbClr val="000000">
                      <a:alpha val="65000"/>
                    </a:srgbClr>
                  </a:outerShdw>
                </a:effectLst>
                <a:latin typeface="微软雅黑" pitchFamily="34" charset="-122"/>
                <a:ea typeface="微软雅黑" pitchFamily="34" charset="-122"/>
              </a:rPr>
              <a:t>五、基本统计软件功能</a:t>
            </a:r>
            <a:r>
              <a:rPr lang="en-US" altLang="zh-CN" sz="4400" b="1" spc="50" dirty="0" smtClean="0">
                <a:ln w="11430"/>
                <a:solidFill>
                  <a:srgbClr val="7030A0"/>
                </a:solidFill>
                <a:effectLst>
                  <a:outerShdw blurRad="76200" dist="50800" dir="5400000" algn="tl" rotWithShape="0">
                    <a:srgbClr val="000000">
                      <a:alpha val="65000"/>
                    </a:srgbClr>
                  </a:outerShdw>
                </a:effectLst>
                <a:latin typeface="微软雅黑" pitchFamily="34" charset="-122"/>
                <a:ea typeface="微软雅黑" pitchFamily="34" charset="-122"/>
              </a:rPr>
              <a:t>—</a:t>
            </a:r>
            <a:r>
              <a:rPr lang="zh-CN" altLang="en-US" sz="3600" b="1" spc="50" dirty="0" smtClean="0">
                <a:ln w="11430"/>
                <a:solidFill>
                  <a:srgbClr val="7030A0"/>
                </a:solidFill>
                <a:effectLst>
                  <a:outerShdw blurRad="76200" dist="50800" dir="5400000" algn="tl" rotWithShape="0">
                    <a:srgbClr val="000000">
                      <a:alpha val="65000"/>
                    </a:srgbClr>
                  </a:outerShdw>
                </a:effectLst>
                <a:latin typeface="微软雅黑" pitchFamily="34" charset="-122"/>
                <a:ea typeface="微软雅黑" pitchFamily="34" charset="-122"/>
              </a:rPr>
              <a:t>数据预处理</a:t>
            </a:r>
            <a:endParaRPr lang="zh-CN" altLang="en-US" sz="3600" b="1" spc="50" dirty="0">
              <a:ln w="11430"/>
              <a:solidFill>
                <a:srgbClr val="7030A0"/>
              </a:solidFill>
              <a:effectLst>
                <a:outerShdw blurRad="76200" dist="50800" dir="5400000" algn="tl" rotWithShape="0">
                  <a:srgbClr val="000000">
                    <a:alpha val="65000"/>
                  </a:srgbClr>
                </a:outerShdw>
              </a:effectLst>
              <a:latin typeface="微软雅黑" pitchFamily="34" charset="-122"/>
              <a:ea typeface="微软雅黑" pitchFamily="34" charset="-122"/>
            </a:endParaRPr>
          </a:p>
        </p:txBody>
      </p:sp>
      <p:pic>
        <p:nvPicPr>
          <p:cNvPr id="22" name="图片 21"/>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382533" y="1658863"/>
            <a:ext cx="8324850" cy="2562225"/>
          </a:xfrm>
          <a:prstGeom prst="rect">
            <a:avLst/>
          </a:prstGeom>
        </p:spPr>
      </p:pic>
      <p:sp>
        <p:nvSpPr>
          <p:cNvPr id="25" name="矩形 24"/>
          <p:cNvSpPr/>
          <p:nvPr/>
        </p:nvSpPr>
        <p:spPr>
          <a:xfrm>
            <a:off x="144464" y="3964900"/>
            <a:ext cx="8686736" cy="2893100"/>
          </a:xfrm>
          <a:prstGeom prst="rect">
            <a:avLst/>
          </a:prstGeom>
        </p:spPr>
        <p:txBody>
          <a:bodyPr wrap="square">
            <a:spAutoFit/>
          </a:bodyPr>
          <a:lstStyle/>
          <a:p>
            <a:r>
              <a:rPr lang="zh-CN" altLang="en-US" sz="1400" dirty="0">
                <a:solidFill>
                  <a:schemeClr val="bg2"/>
                </a:solidFill>
              </a:rPr>
              <a:t> </a:t>
            </a:r>
            <a:r>
              <a:rPr lang="zh-CN" altLang="en-US" sz="1400" dirty="0"/>
              <a:t>119  30</a:t>
            </a:r>
          </a:p>
          <a:p>
            <a:r>
              <a:rPr lang="zh-CN" altLang="en-US" sz="1400" dirty="0"/>
              <a:t>  -23.232  -23.232  -23.237  -22.322  -22.722  -26.220  -26.322  -26.222  -27.272  -27.662  -22.037  -22.332</a:t>
            </a:r>
          </a:p>
          <a:p>
            <a:r>
              <a:rPr lang="zh-CN" altLang="en-US" sz="1400" dirty="0"/>
              <a:t>  -23.322  -23.322  -23.272  -22.262  -22.660  -26.020  -26.332  -26.222  -27.223  -27.602  -27.223  -22.362</a:t>
            </a:r>
          </a:p>
          <a:p>
            <a:r>
              <a:rPr lang="zh-CN" altLang="en-US" sz="1400" dirty="0"/>
              <a:t>  -23.332  -23.332  -23.222  -22.222  -22.620  -26.002  -26.322  -26.772  -27.266  -27.222  -27.232  -22.326</a:t>
            </a:r>
          </a:p>
          <a:p>
            <a:r>
              <a:rPr lang="zh-CN" altLang="en-US" sz="1400" dirty="0"/>
              <a:t>  -23.323  -23.323  -23.722  -22.222  -22.272  -22.262  -26.326  -26.732  -27.232  -27.223  -27.227  -22.272</a:t>
            </a:r>
          </a:p>
          <a:p>
            <a:r>
              <a:rPr lang="zh-CN" altLang="en-US" sz="1400" dirty="0"/>
              <a:t>  -23.322  -23.322  -23.722  -22.237  -22.232  -22.230  -26.320  -26.707  -27.022  -27.377  -27.227  -22.236</a:t>
            </a:r>
          </a:p>
          <a:p>
            <a:r>
              <a:rPr lang="zh-CN" altLang="en-US" sz="1400" dirty="0"/>
              <a:t>  -23.322  -23.322  -23.722  -22.223  -22.202  -22.222  -26.223  -26.672  -27.026  -27.332  -27.227  -22.223</a:t>
            </a:r>
          </a:p>
          <a:p>
            <a:r>
              <a:rPr lang="zh-CN" altLang="en-US" sz="1400" dirty="0"/>
              <a:t>  -23.302  -23.302  -23.622  -22.022  -22.372  -22.260  -26.232  -26.633  -27.026  -27.327  -27.776  -22.220</a:t>
            </a:r>
          </a:p>
          <a:p>
            <a:r>
              <a:rPr lang="zh-CN" altLang="en-US" sz="1400" dirty="0"/>
              <a:t>  -23.276  -23.276  -23.663  -22.022  -22.332  -22.223  -26.220  -26.223  -26.272  -27.323  -27.730  -22.203</a:t>
            </a:r>
          </a:p>
          <a:p>
            <a:r>
              <a:rPr lang="zh-CN" altLang="en-US" sz="1400" dirty="0"/>
              <a:t>  -23.223  -23.223  -23.632  -22.022  -22.306  -22.722  -26.272  -26.222  -26.232  -27.302  -27.623  -22.026</a:t>
            </a:r>
          </a:p>
          <a:p>
            <a:r>
              <a:rPr lang="zh-CN" altLang="en-US" sz="1400" dirty="0"/>
              <a:t>  -23.233  -23.233  -23.622  -23.222  -22.372  -22.723  -26.232  -26.222  -26.227  -27.263  -27.636  -22.007</a:t>
            </a:r>
          </a:p>
          <a:p>
            <a:r>
              <a:rPr lang="zh-CN" altLang="en-US" sz="1400" dirty="0"/>
              <a:t>  -23.222  -23.222  -23.222  -23.262  -22.332  -22.722  -26.022  -26.372  -26.232  -27.222  -27.220  -27.260</a:t>
            </a:r>
          </a:p>
          <a:p>
            <a:r>
              <a:rPr lang="zh-CN" altLang="en-US" sz="1400" dirty="0"/>
              <a:t>  -23.222  -23.222  -23.220  -23.222  -22.322  -22.622  -26.063  -26.333  -26.206  -27.277  -27.232  -27.227</a:t>
            </a:r>
          </a:p>
        </p:txBody>
      </p:sp>
      <p:sp>
        <p:nvSpPr>
          <p:cNvPr id="5" name="灯片编号占位符 4"/>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113</a:t>
            </a:fld>
            <a:endParaRPr lang="zh-CN" altLang="en-US">
              <a:solidFill>
                <a:prstClr val="black">
                  <a:tint val="75000"/>
                </a:prstClr>
              </a:solidFill>
            </a:endParaRPr>
          </a:p>
        </p:txBody>
      </p:sp>
    </p:spTree>
    <p:extLst>
      <p:ext uri="{BB962C8B-B14F-4D97-AF65-F5344CB8AC3E}">
        <p14:creationId xmlns:p14="http://schemas.microsoft.com/office/powerpoint/2010/main" xmlns="" val="3739507981"/>
      </p:ext>
    </p:extLst>
  </p:cSld>
  <p:clrMapOvr>
    <a:masterClrMapping/>
  </p:clrMapOvr>
  <p:transition>
    <p:fade/>
  </p:transition>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24"/>
          <p:cNvGrpSpPr>
            <a:grpSpLocks/>
          </p:cNvGrpSpPr>
          <p:nvPr/>
        </p:nvGrpSpPr>
        <p:grpSpPr bwMode="auto">
          <a:xfrm>
            <a:off x="0" y="-71437"/>
            <a:ext cx="9144000" cy="1309688"/>
            <a:chOff x="0" y="-71462"/>
            <a:chExt cx="9144000" cy="1309218"/>
          </a:xfrm>
        </p:grpSpPr>
        <p:grpSp>
          <p:nvGrpSpPr>
            <p:cNvPr id="3" name="组合 21"/>
            <p:cNvGrpSpPr>
              <a:grpSpLocks/>
            </p:cNvGrpSpPr>
            <p:nvPr/>
          </p:nvGrpSpPr>
          <p:grpSpPr bwMode="auto">
            <a:xfrm>
              <a:off x="0" y="857232"/>
              <a:ext cx="9144000" cy="173037"/>
              <a:chOff x="0" y="827071"/>
              <a:chExt cx="9144000" cy="173037"/>
            </a:xfrm>
          </p:grpSpPr>
          <p:sp>
            <p:nvSpPr>
              <p:cNvPr id="21" name="矩形 20"/>
              <p:cNvSpPr/>
              <p:nvPr/>
            </p:nvSpPr>
            <p:spPr>
              <a:xfrm>
                <a:off x="0" y="920664"/>
                <a:ext cx="9144000" cy="45719"/>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3"/>
              </a:lnRef>
              <a:fillRef idx="2">
                <a:schemeClr val="accent3"/>
              </a:fillRef>
              <a:effectRef idx="1">
                <a:schemeClr val="accent3"/>
              </a:effectRef>
              <a:fontRef idx="minor">
                <a:schemeClr val="dk1"/>
              </a:fontRef>
            </p:style>
            <p:txBody>
              <a:bodyPr anchor="ctr"/>
              <a:lstStyle/>
              <a:p>
                <a:pPr algn="ctr" fontAlgn="auto">
                  <a:spcBef>
                    <a:spcPts val="0"/>
                  </a:spcBef>
                  <a:spcAft>
                    <a:spcPts val="0"/>
                  </a:spcAft>
                  <a:defRPr/>
                </a:pPr>
                <a:endParaRPr lang="zh-CN" altLang="en-US" kern="0">
                  <a:solidFill>
                    <a:sysClr val="window" lastClr="FFFFFF"/>
                  </a:solidFill>
                  <a:latin typeface="Constantia"/>
                  <a:ea typeface="微软雅黑"/>
                </a:endParaRPr>
              </a:p>
            </p:txBody>
          </p:sp>
          <p:grpSp>
            <p:nvGrpSpPr>
              <p:cNvPr id="4" name="组合 12"/>
              <p:cNvGrpSpPr>
                <a:grpSpLocks/>
              </p:cNvGrpSpPr>
              <p:nvPr/>
            </p:nvGrpSpPr>
            <p:grpSpPr bwMode="auto">
              <a:xfrm>
                <a:off x="8715404" y="827071"/>
                <a:ext cx="287337" cy="173037"/>
                <a:chOff x="8461697" y="933460"/>
                <a:chExt cx="358775" cy="244475"/>
              </a:xfrm>
            </p:grpSpPr>
            <p:sp>
              <p:nvSpPr>
                <p:cNvPr id="23" name="燕尾形 22"/>
                <p:cNvSpPr/>
                <p:nvPr/>
              </p:nvSpPr>
              <p:spPr>
                <a:xfrm>
                  <a:off x="8461661" y="932981"/>
                  <a:ext cx="180380" cy="244389"/>
                </a:xfrm>
                <a:prstGeom prst="chevron">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fontAlgn="auto">
                    <a:spcBef>
                      <a:spcPts val="0"/>
                    </a:spcBef>
                    <a:spcAft>
                      <a:spcPts val="0"/>
                    </a:spcAft>
                    <a:defRPr/>
                  </a:pPr>
                  <a:endParaRPr lang="zh-CN" altLang="en-US">
                    <a:solidFill>
                      <a:schemeClr val="tx1"/>
                    </a:solidFill>
                  </a:endParaRPr>
                </a:p>
              </p:txBody>
            </p:sp>
            <p:sp>
              <p:nvSpPr>
                <p:cNvPr id="24" name="燕尾形 23"/>
                <p:cNvSpPr/>
                <p:nvPr/>
              </p:nvSpPr>
              <p:spPr>
                <a:xfrm>
                  <a:off x="8642040" y="932981"/>
                  <a:ext cx="178397" cy="244389"/>
                </a:xfrm>
                <a:prstGeom prst="chevron">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fontAlgn="auto">
                    <a:spcBef>
                      <a:spcPts val="0"/>
                    </a:spcBef>
                    <a:spcAft>
                      <a:spcPts val="0"/>
                    </a:spcAft>
                    <a:defRPr/>
                  </a:pPr>
                  <a:endParaRPr lang="zh-CN" altLang="en-US">
                    <a:solidFill>
                      <a:schemeClr val="tx1"/>
                    </a:solidFill>
                  </a:endParaRPr>
                </a:p>
              </p:txBody>
            </p:sp>
          </p:grpSp>
        </p:grpSp>
        <p:pic>
          <p:nvPicPr>
            <p:cNvPr id="20" name="图片 19" descr="14-2.png"/>
            <p:cNvPicPr>
              <a:picLocks noChangeAspect="1"/>
            </p:cNvPicPr>
            <p:nvPr/>
          </p:nvPicPr>
          <p:blipFill>
            <a:blip r:embed="rId3" cstate="print">
              <a:lum bright="100000" contrast="12000"/>
              <a:extLst/>
            </a:blip>
            <a:srcRect l="38138" b="39864"/>
            <a:stretch>
              <a:fillRect/>
            </a:stretch>
          </p:blipFill>
          <p:spPr bwMode="auto">
            <a:xfrm>
              <a:off x="5786446" y="-71462"/>
              <a:ext cx="3044754" cy="1309218"/>
            </a:xfrm>
            <a:prstGeom prst="rect">
              <a:avLst/>
            </a:prstGeom>
            <a:noFill/>
            <a:ln>
              <a:noFill/>
            </a:ln>
            <a:effectLst>
              <a:outerShdw blurRad="190500" dist="228600" dir="2700000" algn="ctr">
                <a:srgbClr val="000000">
                  <a:alpha val="30000"/>
                </a:srgbClr>
              </a:outerShdw>
            </a:effectLst>
            <a:scene3d>
              <a:camera prst="perspectiveRelaxed"/>
              <a:lightRig rig="threePt" dir="t"/>
            </a:scene3d>
            <a:extLst/>
          </p:spPr>
        </p:pic>
      </p:grpSp>
      <p:grpSp>
        <p:nvGrpSpPr>
          <p:cNvPr id="12" name="组合 25"/>
          <p:cNvGrpSpPr/>
          <p:nvPr/>
        </p:nvGrpSpPr>
        <p:grpSpPr>
          <a:xfrm>
            <a:off x="-36512" y="1071546"/>
            <a:ext cx="8896350" cy="530252"/>
            <a:chOff x="677836" y="1071546"/>
            <a:chExt cx="8896350" cy="530252"/>
          </a:xfrm>
        </p:grpSpPr>
        <p:sp>
          <p:nvSpPr>
            <p:cNvPr id="13" name="矩形 12"/>
            <p:cNvSpPr/>
            <p:nvPr/>
          </p:nvSpPr>
          <p:spPr>
            <a:xfrm>
              <a:off x="714348" y="1071546"/>
              <a:ext cx="500066" cy="500066"/>
            </a:xfrm>
            <a:prstGeom prst="rect">
              <a:avLst/>
            </a:prstGeom>
            <a:solidFill>
              <a:srgbClr val="C0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2"/>
            </a:lnRef>
            <a:fillRef idx="3">
              <a:schemeClr val="accent2"/>
            </a:fillRef>
            <a:effectRef idx="2">
              <a:schemeClr val="accent2"/>
            </a:effectRef>
            <a:fontRef idx="minor">
              <a:schemeClr val="lt1"/>
            </a:fontRef>
          </p:style>
          <p:txBody>
            <a:bodyPr rtlCol="0" anchor="ctr"/>
            <a:lstStyle/>
            <a:p>
              <a:pPr algn="ctr"/>
              <a:endParaRPr lang="zh-CN" altLang="en-US"/>
            </a:p>
          </p:txBody>
        </p:sp>
        <p:sp>
          <p:nvSpPr>
            <p:cNvPr id="14" name="矩形 13"/>
            <p:cNvSpPr/>
            <p:nvPr/>
          </p:nvSpPr>
          <p:spPr>
            <a:xfrm>
              <a:off x="1214414" y="1071546"/>
              <a:ext cx="8359772" cy="500066"/>
            </a:xfrm>
            <a:prstGeom prst="rect">
              <a:avLst/>
            </a:prstGeom>
            <a:solidFill>
              <a:schemeClr val="bg1">
                <a:lumMod val="8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dk1"/>
            </a:lnRef>
            <a:fillRef idx="3">
              <a:schemeClr val="dk1"/>
            </a:fillRef>
            <a:effectRef idx="2">
              <a:schemeClr val="dk1"/>
            </a:effectRef>
            <a:fontRef idx="minor">
              <a:schemeClr val="lt1"/>
            </a:fontRef>
          </p:style>
          <p:txBody>
            <a:bodyPr rtlCol="0" anchor="ctr"/>
            <a:lstStyle/>
            <a:p>
              <a:pPr algn="ctr"/>
              <a:endParaRPr lang="zh-CN" altLang="en-US"/>
            </a:p>
          </p:txBody>
        </p:sp>
        <p:sp>
          <p:nvSpPr>
            <p:cNvPr id="15" name="矩形 14"/>
            <p:cNvSpPr/>
            <p:nvPr/>
          </p:nvSpPr>
          <p:spPr>
            <a:xfrm>
              <a:off x="677836" y="1124744"/>
              <a:ext cx="7260834" cy="477054"/>
            </a:xfrm>
            <a:prstGeom prst="rect">
              <a:avLst/>
            </a:prstGeom>
          </p:spPr>
          <p:txBody>
            <a:bodyPr wrap="none">
              <a:spAutoFit/>
            </a:bodyPr>
            <a:lstStyle/>
            <a:p>
              <a:pPr>
                <a:lnSpc>
                  <a:spcPts val="3000"/>
                </a:lnSpc>
                <a:buClr>
                  <a:srgbClr val="FFC000"/>
                </a:buClr>
              </a:pPr>
              <a:r>
                <a:rPr lang="en-US" altLang="zh-CN" sz="2400" b="1" dirty="0">
                  <a:solidFill>
                    <a:schemeClr val="bg1"/>
                  </a:solidFill>
                  <a:latin typeface="微软雅黑" pitchFamily="34" charset="-122"/>
                  <a:ea typeface="微软雅黑" pitchFamily="34" charset="-122"/>
                </a:rPr>
                <a:t>3</a:t>
              </a:r>
              <a:r>
                <a:rPr lang="zh-CN" altLang="en-US" sz="2400" b="1" dirty="0" smtClean="0">
                  <a:solidFill>
                    <a:schemeClr val="bg1"/>
                  </a:solidFill>
                  <a:latin typeface="微软雅黑" pitchFamily="34" charset="-122"/>
                  <a:ea typeface="微软雅黑" pitchFamily="34" charset="-122"/>
                </a:rPr>
                <a:t>、</a:t>
              </a:r>
              <a:r>
                <a:rPr lang="en-US" altLang="zh-CN" sz="2400" b="1" dirty="0" smtClean="0">
                  <a:solidFill>
                    <a:schemeClr val="bg1"/>
                  </a:solidFill>
                  <a:latin typeface="微软雅黑" pitchFamily="34" charset="-122"/>
                  <a:ea typeface="微软雅黑" pitchFamily="34" charset="-122"/>
                </a:rPr>
                <a:t>DEM</a:t>
              </a:r>
              <a:r>
                <a:rPr lang="zh-CN" altLang="en-US" sz="2400" b="1" dirty="0" smtClean="0">
                  <a:solidFill>
                    <a:schemeClr val="bg1"/>
                  </a:solidFill>
                  <a:latin typeface="微软雅黑" pitchFamily="34" charset="-122"/>
                  <a:ea typeface="微软雅黑" pitchFamily="34" charset="-122"/>
                </a:rPr>
                <a:t>数据预处理：</a:t>
              </a:r>
              <a:r>
                <a:rPr lang="en-US" altLang="zh-CN" sz="2400" b="1" dirty="0">
                  <a:solidFill>
                    <a:schemeClr val="bg1"/>
                  </a:solidFill>
                  <a:latin typeface="微软雅黑" pitchFamily="34" charset="-122"/>
                  <a:ea typeface="微软雅黑" pitchFamily="34" charset="-122"/>
                </a:rPr>
                <a:t>EGM2008 </a:t>
              </a:r>
              <a:r>
                <a:rPr lang="zh-CN" altLang="en-US" sz="2400" b="1" dirty="0">
                  <a:solidFill>
                    <a:schemeClr val="bg1"/>
                  </a:solidFill>
                  <a:latin typeface="微软雅黑" pitchFamily="34" charset="-122"/>
                  <a:ea typeface="微软雅黑" pitchFamily="34" charset="-122"/>
                </a:rPr>
                <a:t>高程异常数据格式</a:t>
              </a:r>
              <a:endParaRPr lang="zh-CN" altLang="en-US" sz="2400" b="1" dirty="0" smtClean="0">
                <a:solidFill>
                  <a:schemeClr val="tx1">
                    <a:lumMod val="65000"/>
                    <a:lumOff val="35000"/>
                  </a:schemeClr>
                </a:solidFill>
                <a:latin typeface="微软雅黑" pitchFamily="34" charset="-122"/>
                <a:ea typeface="微软雅黑" pitchFamily="34" charset="-122"/>
              </a:endParaRPr>
            </a:p>
          </p:txBody>
        </p:sp>
      </p:grpSp>
      <p:sp>
        <p:nvSpPr>
          <p:cNvPr id="39" name="标题 1"/>
          <p:cNvSpPr txBox="1">
            <a:spLocks/>
          </p:cNvSpPr>
          <p:nvPr/>
        </p:nvSpPr>
        <p:spPr>
          <a:xfrm>
            <a:off x="71438" y="-27383"/>
            <a:ext cx="9072562" cy="884634"/>
          </a:xfrm>
          <a:prstGeom prst="rect">
            <a:avLst/>
          </a:prstGeom>
        </p:spPr>
        <p:txBody>
          <a:bodyPr vert="horz" lIns="91440" tIns="45720" rIns="91440" bIns="45720" rtlCol="0" anchor="b">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pPr fontAlgn="auto">
              <a:spcAft>
                <a:spcPts val="0"/>
              </a:spcAft>
            </a:pPr>
            <a:r>
              <a:rPr lang="zh-CN" altLang="en-US" sz="4400" b="1" spc="50" dirty="0" smtClean="0">
                <a:ln w="11430"/>
                <a:solidFill>
                  <a:srgbClr val="7030A0"/>
                </a:solidFill>
                <a:effectLst>
                  <a:outerShdw blurRad="76200" dist="50800" dir="5400000" algn="tl" rotWithShape="0">
                    <a:srgbClr val="000000">
                      <a:alpha val="65000"/>
                    </a:srgbClr>
                  </a:outerShdw>
                </a:effectLst>
                <a:latin typeface="微软雅黑" pitchFamily="34" charset="-122"/>
                <a:ea typeface="微软雅黑" pitchFamily="34" charset="-122"/>
              </a:rPr>
              <a:t>五、基本统计软件功能</a:t>
            </a:r>
            <a:r>
              <a:rPr lang="en-US" altLang="zh-CN" sz="4400" b="1" spc="50" dirty="0" smtClean="0">
                <a:ln w="11430"/>
                <a:solidFill>
                  <a:srgbClr val="7030A0"/>
                </a:solidFill>
                <a:effectLst>
                  <a:outerShdw blurRad="76200" dist="50800" dir="5400000" algn="tl" rotWithShape="0">
                    <a:srgbClr val="000000">
                      <a:alpha val="65000"/>
                    </a:srgbClr>
                  </a:outerShdw>
                </a:effectLst>
                <a:latin typeface="微软雅黑" pitchFamily="34" charset="-122"/>
                <a:ea typeface="微软雅黑" pitchFamily="34" charset="-122"/>
              </a:rPr>
              <a:t>—</a:t>
            </a:r>
            <a:r>
              <a:rPr lang="zh-CN" altLang="en-US" sz="3600" b="1" spc="50" dirty="0" smtClean="0">
                <a:ln w="11430"/>
                <a:solidFill>
                  <a:srgbClr val="7030A0"/>
                </a:solidFill>
                <a:effectLst>
                  <a:outerShdw blurRad="76200" dist="50800" dir="5400000" algn="tl" rotWithShape="0">
                    <a:srgbClr val="000000">
                      <a:alpha val="65000"/>
                    </a:srgbClr>
                  </a:outerShdw>
                </a:effectLst>
                <a:latin typeface="微软雅黑" pitchFamily="34" charset="-122"/>
                <a:ea typeface="微软雅黑" pitchFamily="34" charset="-122"/>
              </a:rPr>
              <a:t>数据预处理</a:t>
            </a:r>
            <a:endParaRPr lang="zh-CN" altLang="en-US" sz="3600" b="1" spc="50" dirty="0">
              <a:ln w="11430"/>
              <a:solidFill>
                <a:srgbClr val="7030A0"/>
              </a:solidFill>
              <a:effectLst>
                <a:outerShdw blurRad="76200" dist="50800" dir="5400000" algn="tl" rotWithShape="0">
                  <a:srgbClr val="000000">
                    <a:alpha val="65000"/>
                  </a:srgbClr>
                </a:outerShdw>
              </a:effectLst>
              <a:latin typeface="微软雅黑" pitchFamily="34" charset="-122"/>
              <a:ea typeface="微软雅黑" pitchFamily="34" charset="-122"/>
            </a:endParaRPr>
          </a:p>
        </p:txBody>
      </p:sp>
      <p:sp>
        <p:nvSpPr>
          <p:cNvPr id="16" name="矩形 15"/>
          <p:cNvSpPr/>
          <p:nvPr/>
        </p:nvSpPr>
        <p:spPr>
          <a:xfrm>
            <a:off x="321766" y="5097357"/>
            <a:ext cx="6696744" cy="2246769"/>
          </a:xfrm>
          <a:prstGeom prst="rect">
            <a:avLst/>
          </a:prstGeom>
        </p:spPr>
        <p:txBody>
          <a:bodyPr wrap="square">
            <a:spAutoFit/>
          </a:bodyPr>
          <a:lstStyle/>
          <a:p>
            <a:r>
              <a:rPr lang="zh-CN" altLang="en-US" sz="1400" dirty="0"/>
              <a:t>  </a:t>
            </a:r>
            <a:r>
              <a:rPr lang="en-US" altLang="zh-CN" sz="1400" dirty="0"/>
              <a:t>37.45  ------  37.75   2.50</a:t>
            </a:r>
          </a:p>
          <a:p>
            <a:r>
              <a:rPr lang="en-US" altLang="zh-CN" sz="1400" dirty="0"/>
              <a:t> 110.30  ------ 110.64   2.50</a:t>
            </a:r>
          </a:p>
          <a:p>
            <a:r>
              <a:rPr lang="en-US" altLang="zh-CN" sz="1400" dirty="0"/>
              <a:t>  -27.725  -27.613  -27.488  -27.382  -27.199  -26.226  -26.666  -26.353</a:t>
            </a:r>
          </a:p>
          <a:p>
            <a:r>
              <a:rPr lang="en-US" altLang="zh-CN" sz="1400" dirty="0"/>
              <a:t>  -27.750  -27.580  -27.440  -27.801  -27.187  -26.914  -26.651  -26.355</a:t>
            </a:r>
          </a:p>
          <a:p>
            <a:r>
              <a:rPr lang="en-US" altLang="zh-CN" sz="1400" dirty="0"/>
              <a:t>  -27.819  -27.860  -27.408  -27.286  -27.172  -26.921  -26.607  -26.377</a:t>
            </a:r>
          </a:p>
          <a:p>
            <a:r>
              <a:rPr lang="en-US" altLang="zh-CN" sz="1400" dirty="0"/>
              <a:t>  -27.909  -27.060  -27.885  -27.244  -27.161  -26.834  -26.692  -26.384</a:t>
            </a:r>
          </a:p>
          <a:p>
            <a:r>
              <a:rPr lang="en-US" altLang="zh-CN" sz="1400" dirty="0"/>
              <a:t>  -27.535  -27.553  -27.489  -27.270  -27.053  -26.838  -26.689  -26.395</a:t>
            </a:r>
          </a:p>
          <a:p>
            <a:r>
              <a:rPr lang="en-US" altLang="zh-CN" sz="1400" dirty="0"/>
              <a:t>  -27.459  -27.605  -27.469  -27.340  -27.149  -26.900  -26.633  -26.307</a:t>
            </a:r>
          </a:p>
          <a:p>
            <a:r>
              <a:rPr lang="en-US" altLang="zh-CN" sz="1400" dirty="0"/>
              <a:t>  -27.324  -27.641  -27.580  -27.325  -27.173  -26.943  -26.642  -26.333</a:t>
            </a:r>
          </a:p>
          <a:p>
            <a:r>
              <a:rPr lang="en-US" altLang="zh-CN" sz="1400" dirty="0"/>
              <a:t>  -27.362  -27.711  -27.880  -27.417  -27.192  -26.962  -26.625  -26.226</a:t>
            </a:r>
            <a:endParaRPr lang="zh-CN" altLang="en-US" sz="1400" dirty="0"/>
          </a:p>
        </p:txBody>
      </p:sp>
      <p:pic>
        <p:nvPicPr>
          <p:cNvPr id="17" name="图片 16"/>
          <p:cNvPicPr>
            <a:picLocks noChangeAspect="1"/>
          </p:cNvPicPr>
          <p:nvPr/>
        </p:nvPicPr>
        <p:blipFill>
          <a:blip r:embed="rId4"/>
          <a:stretch>
            <a:fillRect/>
          </a:stretch>
        </p:blipFill>
        <p:spPr>
          <a:xfrm>
            <a:off x="296654" y="1612869"/>
            <a:ext cx="8607177" cy="3476405"/>
          </a:xfrm>
          <a:prstGeom prst="rect">
            <a:avLst/>
          </a:prstGeom>
        </p:spPr>
      </p:pic>
      <p:sp>
        <p:nvSpPr>
          <p:cNvPr id="5" name="灯片编号占位符 4"/>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114</a:t>
            </a:fld>
            <a:endParaRPr lang="zh-CN" altLang="en-US">
              <a:solidFill>
                <a:prstClr val="black">
                  <a:tint val="75000"/>
                </a:prstClr>
              </a:solidFill>
            </a:endParaRPr>
          </a:p>
        </p:txBody>
      </p:sp>
    </p:spTree>
    <p:extLst>
      <p:ext uri="{BB962C8B-B14F-4D97-AF65-F5344CB8AC3E}">
        <p14:creationId xmlns:p14="http://schemas.microsoft.com/office/powerpoint/2010/main" xmlns="" val="1697686746"/>
      </p:ext>
    </p:extLst>
  </p:cSld>
  <p:clrMapOvr>
    <a:masterClrMapping/>
  </p:clrMapOvr>
  <p:transition>
    <p:fade/>
  </p:transition>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24"/>
          <p:cNvGrpSpPr>
            <a:grpSpLocks/>
          </p:cNvGrpSpPr>
          <p:nvPr/>
        </p:nvGrpSpPr>
        <p:grpSpPr bwMode="auto">
          <a:xfrm>
            <a:off x="0" y="-71437"/>
            <a:ext cx="9144000" cy="1309688"/>
            <a:chOff x="0" y="-71462"/>
            <a:chExt cx="9144000" cy="1309218"/>
          </a:xfrm>
        </p:grpSpPr>
        <p:grpSp>
          <p:nvGrpSpPr>
            <p:cNvPr id="3" name="组合 21"/>
            <p:cNvGrpSpPr>
              <a:grpSpLocks/>
            </p:cNvGrpSpPr>
            <p:nvPr/>
          </p:nvGrpSpPr>
          <p:grpSpPr bwMode="auto">
            <a:xfrm>
              <a:off x="0" y="857232"/>
              <a:ext cx="9144000" cy="173037"/>
              <a:chOff x="0" y="827071"/>
              <a:chExt cx="9144000" cy="173037"/>
            </a:xfrm>
          </p:grpSpPr>
          <p:sp>
            <p:nvSpPr>
              <p:cNvPr id="21" name="矩形 20"/>
              <p:cNvSpPr/>
              <p:nvPr/>
            </p:nvSpPr>
            <p:spPr>
              <a:xfrm>
                <a:off x="0" y="920664"/>
                <a:ext cx="9144000" cy="45719"/>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3"/>
              </a:lnRef>
              <a:fillRef idx="2">
                <a:schemeClr val="accent3"/>
              </a:fillRef>
              <a:effectRef idx="1">
                <a:schemeClr val="accent3"/>
              </a:effectRef>
              <a:fontRef idx="minor">
                <a:schemeClr val="dk1"/>
              </a:fontRef>
            </p:style>
            <p:txBody>
              <a:bodyPr anchor="ctr"/>
              <a:lstStyle/>
              <a:p>
                <a:pPr algn="ctr" fontAlgn="auto">
                  <a:spcBef>
                    <a:spcPts val="0"/>
                  </a:spcBef>
                  <a:spcAft>
                    <a:spcPts val="0"/>
                  </a:spcAft>
                  <a:defRPr/>
                </a:pPr>
                <a:endParaRPr lang="zh-CN" altLang="en-US" kern="0">
                  <a:solidFill>
                    <a:sysClr val="window" lastClr="FFFFFF"/>
                  </a:solidFill>
                  <a:latin typeface="Constantia"/>
                  <a:ea typeface="微软雅黑"/>
                </a:endParaRPr>
              </a:p>
            </p:txBody>
          </p:sp>
          <p:grpSp>
            <p:nvGrpSpPr>
              <p:cNvPr id="4" name="组合 12"/>
              <p:cNvGrpSpPr>
                <a:grpSpLocks/>
              </p:cNvGrpSpPr>
              <p:nvPr/>
            </p:nvGrpSpPr>
            <p:grpSpPr bwMode="auto">
              <a:xfrm>
                <a:off x="8715404" y="827071"/>
                <a:ext cx="287337" cy="173037"/>
                <a:chOff x="8461697" y="933460"/>
                <a:chExt cx="358775" cy="244475"/>
              </a:xfrm>
            </p:grpSpPr>
            <p:sp>
              <p:nvSpPr>
                <p:cNvPr id="23" name="燕尾形 22"/>
                <p:cNvSpPr/>
                <p:nvPr/>
              </p:nvSpPr>
              <p:spPr>
                <a:xfrm>
                  <a:off x="8461661" y="932981"/>
                  <a:ext cx="180380" cy="244389"/>
                </a:xfrm>
                <a:prstGeom prst="chevron">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fontAlgn="auto">
                    <a:spcBef>
                      <a:spcPts val="0"/>
                    </a:spcBef>
                    <a:spcAft>
                      <a:spcPts val="0"/>
                    </a:spcAft>
                    <a:defRPr/>
                  </a:pPr>
                  <a:endParaRPr lang="zh-CN" altLang="en-US">
                    <a:solidFill>
                      <a:schemeClr val="tx1"/>
                    </a:solidFill>
                  </a:endParaRPr>
                </a:p>
              </p:txBody>
            </p:sp>
            <p:sp>
              <p:nvSpPr>
                <p:cNvPr id="24" name="燕尾形 23"/>
                <p:cNvSpPr/>
                <p:nvPr/>
              </p:nvSpPr>
              <p:spPr>
                <a:xfrm>
                  <a:off x="8642040" y="932981"/>
                  <a:ext cx="178397" cy="244389"/>
                </a:xfrm>
                <a:prstGeom prst="chevron">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fontAlgn="auto">
                    <a:spcBef>
                      <a:spcPts val="0"/>
                    </a:spcBef>
                    <a:spcAft>
                      <a:spcPts val="0"/>
                    </a:spcAft>
                    <a:defRPr/>
                  </a:pPr>
                  <a:endParaRPr lang="zh-CN" altLang="en-US">
                    <a:solidFill>
                      <a:schemeClr val="tx1"/>
                    </a:solidFill>
                  </a:endParaRPr>
                </a:p>
              </p:txBody>
            </p:sp>
          </p:grpSp>
        </p:grpSp>
        <p:pic>
          <p:nvPicPr>
            <p:cNvPr id="20" name="图片 19" descr="14-2.png"/>
            <p:cNvPicPr>
              <a:picLocks noChangeAspect="1"/>
            </p:cNvPicPr>
            <p:nvPr/>
          </p:nvPicPr>
          <p:blipFill>
            <a:blip r:embed="rId3" cstate="print">
              <a:lum bright="100000" contrast="12000"/>
              <a:extLst/>
            </a:blip>
            <a:srcRect l="38138" b="39864"/>
            <a:stretch>
              <a:fillRect/>
            </a:stretch>
          </p:blipFill>
          <p:spPr bwMode="auto">
            <a:xfrm>
              <a:off x="5786446" y="-71462"/>
              <a:ext cx="3044754" cy="1309218"/>
            </a:xfrm>
            <a:prstGeom prst="rect">
              <a:avLst/>
            </a:prstGeom>
            <a:noFill/>
            <a:ln>
              <a:noFill/>
            </a:ln>
            <a:effectLst>
              <a:outerShdw blurRad="190500" dist="228600" dir="2700000" algn="ctr">
                <a:srgbClr val="000000">
                  <a:alpha val="30000"/>
                </a:srgbClr>
              </a:outerShdw>
            </a:effectLst>
            <a:scene3d>
              <a:camera prst="perspectiveRelaxed"/>
              <a:lightRig rig="threePt" dir="t"/>
            </a:scene3d>
            <a:extLst/>
          </p:spPr>
        </p:pic>
      </p:grpSp>
      <p:grpSp>
        <p:nvGrpSpPr>
          <p:cNvPr id="12" name="组合 25"/>
          <p:cNvGrpSpPr/>
          <p:nvPr/>
        </p:nvGrpSpPr>
        <p:grpSpPr>
          <a:xfrm>
            <a:off x="-30394" y="1071546"/>
            <a:ext cx="2836034" cy="521760"/>
            <a:chOff x="683954" y="1071546"/>
            <a:chExt cx="2836034" cy="521760"/>
          </a:xfrm>
        </p:grpSpPr>
        <p:sp>
          <p:nvSpPr>
            <p:cNvPr id="13" name="矩形 12"/>
            <p:cNvSpPr/>
            <p:nvPr/>
          </p:nvSpPr>
          <p:spPr>
            <a:xfrm>
              <a:off x="714348" y="1071546"/>
              <a:ext cx="500066" cy="500066"/>
            </a:xfrm>
            <a:prstGeom prst="rect">
              <a:avLst/>
            </a:prstGeom>
            <a:solidFill>
              <a:srgbClr val="C0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2"/>
            </a:lnRef>
            <a:fillRef idx="3">
              <a:schemeClr val="accent2"/>
            </a:fillRef>
            <a:effectRef idx="2">
              <a:schemeClr val="accent2"/>
            </a:effectRef>
            <a:fontRef idx="minor">
              <a:schemeClr val="lt1"/>
            </a:fontRef>
          </p:style>
          <p:txBody>
            <a:bodyPr rtlCol="0" anchor="ctr"/>
            <a:lstStyle/>
            <a:p>
              <a:pPr algn="ctr"/>
              <a:endParaRPr lang="zh-CN" altLang="en-US"/>
            </a:p>
          </p:txBody>
        </p:sp>
        <p:sp>
          <p:nvSpPr>
            <p:cNvPr id="14" name="矩形 13"/>
            <p:cNvSpPr/>
            <p:nvPr/>
          </p:nvSpPr>
          <p:spPr>
            <a:xfrm>
              <a:off x="1214414" y="1071546"/>
              <a:ext cx="2305574" cy="500066"/>
            </a:xfrm>
            <a:prstGeom prst="rect">
              <a:avLst/>
            </a:prstGeom>
            <a:solidFill>
              <a:schemeClr val="bg1">
                <a:lumMod val="8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dk1"/>
            </a:lnRef>
            <a:fillRef idx="3">
              <a:schemeClr val="dk1"/>
            </a:fillRef>
            <a:effectRef idx="2">
              <a:schemeClr val="dk1"/>
            </a:effectRef>
            <a:fontRef idx="minor">
              <a:schemeClr val="lt1"/>
            </a:fontRef>
          </p:style>
          <p:txBody>
            <a:bodyPr rtlCol="0" anchor="ctr"/>
            <a:lstStyle/>
            <a:p>
              <a:pPr algn="ctr"/>
              <a:endParaRPr lang="zh-CN" altLang="en-US"/>
            </a:p>
          </p:txBody>
        </p:sp>
        <p:sp>
          <p:nvSpPr>
            <p:cNvPr id="15" name="矩形 14"/>
            <p:cNvSpPr/>
            <p:nvPr/>
          </p:nvSpPr>
          <p:spPr>
            <a:xfrm>
              <a:off x="683954" y="1116252"/>
              <a:ext cx="2836033" cy="477054"/>
            </a:xfrm>
            <a:prstGeom prst="rect">
              <a:avLst/>
            </a:prstGeom>
          </p:spPr>
          <p:txBody>
            <a:bodyPr wrap="none">
              <a:spAutoFit/>
            </a:bodyPr>
            <a:lstStyle/>
            <a:p>
              <a:pPr>
                <a:lnSpc>
                  <a:spcPts val="3000"/>
                </a:lnSpc>
                <a:buClr>
                  <a:srgbClr val="FFC000"/>
                </a:buClr>
              </a:pPr>
              <a:r>
                <a:rPr lang="en-US" altLang="zh-CN" sz="2400" b="1" dirty="0">
                  <a:solidFill>
                    <a:schemeClr val="bg1"/>
                  </a:solidFill>
                  <a:latin typeface="微软雅黑" pitchFamily="34" charset="-122"/>
                  <a:ea typeface="微软雅黑" pitchFamily="34" charset="-122"/>
                </a:rPr>
                <a:t>4</a:t>
              </a:r>
              <a:r>
                <a:rPr lang="zh-CN" altLang="en-US" sz="2400" b="1" dirty="0" smtClean="0">
                  <a:solidFill>
                    <a:schemeClr val="bg1"/>
                  </a:solidFill>
                  <a:latin typeface="微软雅黑" pitchFamily="34" charset="-122"/>
                  <a:ea typeface="微软雅黑" pitchFamily="34" charset="-122"/>
                </a:rPr>
                <a:t>、图层自相交检查</a:t>
              </a:r>
              <a:endParaRPr lang="zh-CN" altLang="en-US" sz="2400" b="1" dirty="0" smtClean="0">
                <a:solidFill>
                  <a:schemeClr val="tx1">
                    <a:lumMod val="65000"/>
                    <a:lumOff val="35000"/>
                  </a:schemeClr>
                </a:solidFill>
                <a:latin typeface="微软雅黑" pitchFamily="34" charset="-122"/>
                <a:ea typeface="微软雅黑" pitchFamily="34" charset="-122"/>
              </a:endParaRPr>
            </a:p>
          </p:txBody>
        </p:sp>
      </p:grpSp>
      <p:sp>
        <p:nvSpPr>
          <p:cNvPr id="39" name="标题 1"/>
          <p:cNvSpPr txBox="1">
            <a:spLocks/>
          </p:cNvSpPr>
          <p:nvPr/>
        </p:nvSpPr>
        <p:spPr>
          <a:xfrm>
            <a:off x="71438" y="-27383"/>
            <a:ext cx="9072562" cy="884634"/>
          </a:xfrm>
          <a:prstGeom prst="rect">
            <a:avLst/>
          </a:prstGeom>
        </p:spPr>
        <p:txBody>
          <a:bodyPr vert="horz" lIns="91440" tIns="45720" rIns="91440" bIns="45720" rtlCol="0" anchor="b">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pPr fontAlgn="auto">
              <a:spcAft>
                <a:spcPts val="0"/>
              </a:spcAft>
            </a:pPr>
            <a:r>
              <a:rPr lang="zh-CN" altLang="en-US" sz="4400" b="1" spc="50" dirty="0" smtClean="0">
                <a:ln w="11430"/>
                <a:solidFill>
                  <a:srgbClr val="7030A0"/>
                </a:solidFill>
                <a:effectLst>
                  <a:outerShdw blurRad="76200" dist="50800" dir="5400000" algn="tl" rotWithShape="0">
                    <a:srgbClr val="000000">
                      <a:alpha val="65000"/>
                    </a:srgbClr>
                  </a:outerShdw>
                </a:effectLst>
                <a:latin typeface="微软雅黑" pitchFamily="34" charset="-122"/>
                <a:ea typeface="微软雅黑" pitchFamily="34" charset="-122"/>
              </a:rPr>
              <a:t>五、基本统计软件功能</a:t>
            </a:r>
            <a:r>
              <a:rPr lang="en-US" altLang="zh-CN" sz="4400" b="1" spc="50" dirty="0" smtClean="0">
                <a:ln w="11430"/>
                <a:solidFill>
                  <a:srgbClr val="7030A0"/>
                </a:solidFill>
                <a:effectLst>
                  <a:outerShdw blurRad="76200" dist="50800" dir="5400000" algn="tl" rotWithShape="0">
                    <a:srgbClr val="000000">
                      <a:alpha val="65000"/>
                    </a:srgbClr>
                  </a:outerShdw>
                </a:effectLst>
                <a:latin typeface="微软雅黑" pitchFamily="34" charset="-122"/>
                <a:ea typeface="微软雅黑" pitchFamily="34" charset="-122"/>
              </a:rPr>
              <a:t>—</a:t>
            </a:r>
            <a:r>
              <a:rPr lang="zh-CN" altLang="en-US" sz="3600" b="1" spc="50" dirty="0" smtClean="0">
                <a:ln w="11430"/>
                <a:solidFill>
                  <a:srgbClr val="7030A0"/>
                </a:solidFill>
                <a:effectLst>
                  <a:outerShdw blurRad="76200" dist="50800" dir="5400000" algn="tl" rotWithShape="0">
                    <a:srgbClr val="000000">
                      <a:alpha val="65000"/>
                    </a:srgbClr>
                  </a:outerShdw>
                </a:effectLst>
                <a:latin typeface="微软雅黑" pitchFamily="34" charset="-122"/>
                <a:ea typeface="微软雅黑" pitchFamily="34" charset="-122"/>
              </a:rPr>
              <a:t>数据预处理</a:t>
            </a:r>
            <a:endParaRPr lang="zh-CN" altLang="en-US" sz="3600" b="1" spc="50" dirty="0">
              <a:ln w="11430"/>
              <a:solidFill>
                <a:srgbClr val="7030A0"/>
              </a:solidFill>
              <a:effectLst>
                <a:outerShdw blurRad="76200" dist="50800" dir="5400000" algn="tl" rotWithShape="0">
                  <a:srgbClr val="000000">
                    <a:alpha val="65000"/>
                  </a:srgbClr>
                </a:outerShdw>
              </a:effectLst>
              <a:latin typeface="微软雅黑" pitchFamily="34" charset="-122"/>
              <a:ea typeface="微软雅黑" pitchFamily="34" charset="-122"/>
            </a:endParaRPr>
          </a:p>
        </p:txBody>
      </p:sp>
      <p:pic>
        <p:nvPicPr>
          <p:cNvPr id="17" name="图片 16"/>
          <p:cNvPicPr>
            <a:picLocks noChangeAspect="1"/>
          </p:cNvPicPr>
          <p:nvPr/>
        </p:nvPicPr>
        <p:blipFill>
          <a:blip r:embed="rId4"/>
          <a:stretch>
            <a:fillRect/>
          </a:stretch>
        </p:blipFill>
        <p:spPr>
          <a:xfrm>
            <a:off x="2796481" y="1784997"/>
            <a:ext cx="3286125" cy="3209925"/>
          </a:xfrm>
          <a:prstGeom prst="rect">
            <a:avLst/>
          </a:prstGeom>
        </p:spPr>
      </p:pic>
      <p:sp>
        <p:nvSpPr>
          <p:cNvPr id="18" name="Rectangle 48"/>
          <p:cNvSpPr/>
          <p:nvPr/>
        </p:nvSpPr>
        <p:spPr bwMode="auto">
          <a:xfrm>
            <a:off x="2627784" y="5541668"/>
            <a:ext cx="3600400" cy="937179"/>
          </a:xfrm>
          <a:prstGeom prst="roundRect">
            <a:avLst>
              <a:gd name="adj" fmla="val 4477"/>
            </a:avLst>
          </a:prstGeom>
          <a:gradFill>
            <a:gsLst>
              <a:gs pos="95000">
                <a:srgbClr val="FFFFFF"/>
              </a:gs>
              <a:gs pos="100000">
                <a:srgbClr val="FFDD71"/>
              </a:gs>
            </a:gsLst>
            <a:lin ang="5400000" scaled="0"/>
          </a:gradFill>
          <a:ln w="38100">
            <a:gradFill>
              <a:gsLst>
                <a:gs pos="50000">
                  <a:srgbClr val="BC6200"/>
                </a:gs>
                <a:gs pos="100000">
                  <a:srgbClr val="DA5D00"/>
                </a:gs>
              </a:gsLst>
              <a:lin ang="5400000" scaled="0"/>
            </a:gradFill>
          </a:ln>
          <a:effectLst/>
          <a:scene3d>
            <a:camera prst="orthographicFront"/>
            <a:lightRig rig="flat" dir="t"/>
          </a:scene3d>
          <a:sp3d contourW="19050">
            <a:bevelT w="101600" prst="divot"/>
            <a:bevelB w="0" h="0"/>
            <a:contourClr>
              <a:schemeClr val="bg1"/>
            </a:contourClr>
          </a:sp3d>
        </p:spPr>
        <p:style>
          <a:lnRef idx="1">
            <a:schemeClr val="accent2"/>
          </a:lnRef>
          <a:fillRef idx="3">
            <a:schemeClr val="accent2"/>
          </a:fillRef>
          <a:effectRef idx="2">
            <a:schemeClr val="accent2"/>
          </a:effectRef>
          <a:fontRef idx="minor">
            <a:schemeClr val="lt1"/>
          </a:fontRef>
        </p:style>
        <p:txBody>
          <a:bodyPr anchor="ctr">
            <a:sp3d/>
          </a:bodyPr>
          <a:lstStyle/>
          <a:p>
            <a:pPr defTabSz="685666">
              <a:lnSpc>
                <a:spcPts val="3000"/>
              </a:lnSpc>
              <a:spcBef>
                <a:spcPts val="1000"/>
              </a:spcBef>
              <a:buFont typeface="Wingdings" pitchFamily="2" charset="2"/>
              <a:buChar char="u"/>
            </a:pPr>
            <a:r>
              <a:rPr lang="zh-CN" altLang="en-US" b="1" dirty="0" smtClean="0">
                <a:solidFill>
                  <a:srgbClr val="3C2924"/>
                </a:solidFill>
                <a:latin typeface="微软雅黑" pitchFamily="34" charset="-122"/>
                <a:ea typeface="微软雅黑" pitchFamily="34" charset="-122"/>
              </a:rPr>
              <a:t>修正</a:t>
            </a:r>
            <a:r>
              <a:rPr lang="zh-CN" altLang="en-US" b="1" dirty="0">
                <a:solidFill>
                  <a:srgbClr val="3C2924"/>
                </a:solidFill>
                <a:latin typeface="微软雅黑" pitchFamily="34" charset="-122"/>
                <a:ea typeface="微软雅黑" pitchFamily="34" charset="-122"/>
              </a:rPr>
              <a:t>矢量数据中的拓扑</a:t>
            </a:r>
            <a:r>
              <a:rPr lang="zh-CN" altLang="en-US" b="1" dirty="0" smtClean="0">
                <a:solidFill>
                  <a:srgbClr val="3C2924"/>
                </a:solidFill>
                <a:latin typeface="微软雅黑" pitchFamily="34" charset="-122"/>
                <a:ea typeface="微软雅黑" pitchFamily="34" charset="-122"/>
              </a:rPr>
              <a:t>错误</a:t>
            </a:r>
            <a:endParaRPr lang="zh-CN" altLang="en-US" b="1" dirty="0">
              <a:solidFill>
                <a:srgbClr val="3C2924"/>
              </a:solidFill>
              <a:latin typeface="微软雅黑" pitchFamily="34" charset="-122"/>
              <a:ea typeface="微软雅黑" pitchFamily="34" charset="-122"/>
            </a:endParaRPr>
          </a:p>
        </p:txBody>
      </p:sp>
      <p:sp>
        <p:nvSpPr>
          <p:cNvPr id="5" name="灯片编号占位符 4"/>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115</a:t>
            </a:fld>
            <a:endParaRPr lang="zh-CN" altLang="en-US">
              <a:solidFill>
                <a:prstClr val="black">
                  <a:tint val="75000"/>
                </a:prstClr>
              </a:solidFill>
            </a:endParaRPr>
          </a:p>
        </p:txBody>
      </p:sp>
    </p:spTree>
    <p:extLst>
      <p:ext uri="{BB962C8B-B14F-4D97-AF65-F5344CB8AC3E}">
        <p14:creationId xmlns:p14="http://schemas.microsoft.com/office/powerpoint/2010/main" xmlns="" val="111710741"/>
      </p:ext>
    </p:extLst>
  </p:cSld>
  <p:clrMapOvr>
    <a:masterClrMapping/>
  </p:clrMapOvr>
  <p:transition>
    <p:fade/>
  </p:transition>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24"/>
          <p:cNvGrpSpPr>
            <a:grpSpLocks/>
          </p:cNvGrpSpPr>
          <p:nvPr/>
        </p:nvGrpSpPr>
        <p:grpSpPr bwMode="auto">
          <a:xfrm>
            <a:off x="0" y="-71437"/>
            <a:ext cx="9144000" cy="1309688"/>
            <a:chOff x="0" y="-71462"/>
            <a:chExt cx="9144000" cy="1309218"/>
          </a:xfrm>
        </p:grpSpPr>
        <p:grpSp>
          <p:nvGrpSpPr>
            <p:cNvPr id="3" name="组合 21"/>
            <p:cNvGrpSpPr>
              <a:grpSpLocks/>
            </p:cNvGrpSpPr>
            <p:nvPr/>
          </p:nvGrpSpPr>
          <p:grpSpPr bwMode="auto">
            <a:xfrm>
              <a:off x="0" y="857232"/>
              <a:ext cx="9144000" cy="173037"/>
              <a:chOff x="0" y="827071"/>
              <a:chExt cx="9144000" cy="173037"/>
            </a:xfrm>
          </p:grpSpPr>
          <p:sp>
            <p:nvSpPr>
              <p:cNvPr id="21" name="矩形 20"/>
              <p:cNvSpPr/>
              <p:nvPr/>
            </p:nvSpPr>
            <p:spPr>
              <a:xfrm>
                <a:off x="0" y="920664"/>
                <a:ext cx="9144000" cy="45719"/>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3"/>
              </a:lnRef>
              <a:fillRef idx="2">
                <a:schemeClr val="accent3"/>
              </a:fillRef>
              <a:effectRef idx="1">
                <a:schemeClr val="accent3"/>
              </a:effectRef>
              <a:fontRef idx="minor">
                <a:schemeClr val="dk1"/>
              </a:fontRef>
            </p:style>
            <p:txBody>
              <a:bodyPr anchor="ctr"/>
              <a:lstStyle/>
              <a:p>
                <a:pPr algn="ctr" fontAlgn="auto">
                  <a:spcBef>
                    <a:spcPts val="0"/>
                  </a:spcBef>
                  <a:spcAft>
                    <a:spcPts val="0"/>
                  </a:spcAft>
                  <a:defRPr/>
                </a:pPr>
                <a:endParaRPr lang="zh-CN" altLang="en-US" kern="0">
                  <a:solidFill>
                    <a:sysClr val="window" lastClr="FFFFFF"/>
                  </a:solidFill>
                  <a:latin typeface="Constantia"/>
                  <a:ea typeface="微软雅黑"/>
                </a:endParaRPr>
              </a:p>
            </p:txBody>
          </p:sp>
          <p:grpSp>
            <p:nvGrpSpPr>
              <p:cNvPr id="4" name="组合 12"/>
              <p:cNvGrpSpPr>
                <a:grpSpLocks/>
              </p:cNvGrpSpPr>
              <p:nvPr/>
            </p:nvGrpSpPr>
            <p:grpSpPr bwMode="auto">
              <a:xfrm>
                <a:off x="8715404" y="827071"/>
                <a:ext cx="287337" cy="173037"/>
                <a:chOff x="8461697" y="933460"/>
                <a:chExt cx="358775" cy="244475"/>
              </a:xfrm>
            </p:grpSpPr>
            <p:sp>
              <p:nvSpPr>
                <p:cNvPr id="23" name="燕尾形 22"/>
                <p:cNvSpPr/>
                <p:nvPr/>
              </p:nvSpPr>
              <p:spPr>
                <a:xfrm>
                  <a:off x="8461661" y="932981"/>
                  <a:ext cx="180380" cy="244389"/>
                </a:xfrm>
                <a:prstGeom prst="chevron">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fontAlgn="auto">
                    <a:spcBef>
                      <a:spcPts val="0"/>
                    </a:spcBef>
                    <a:spcAft>
                      <a:spcPts val="0"/>
                    </a:spcAft>
                    <a:defRPr/>
                  </a:pPr>
                  <a:endParaRPr lang="zh-CN" altLang="en-US">
                    <a:solidFill>
                      <a:schemeClr val="tx1"/>
                    </a:solidFill>
                  </a:endParaRPr>
                </a:p>
              </p:txBody>
            </p:sp>
            <p:sp>
              <p:nvSpPr>
                <p:cNvPr id="24" name="燕尾形 23"/>
                <p:cNvSpPr/>
                <p:nvPr/>
              </p:nvSpPr>
              <p:spPr>
                <a:xfrm>
                  <a:off x="8642040" y="932981"/>
                  <a:ext cx="178397" cy="244389"/>
                </a:xfrm>
                <a:prstGeom prst="chevron">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fontAlgn="auto">
                    <a:spcBef>
                      <a:spcPts val="0"/>
                    </a:spcBef>
                    <a:spcAft>
                      <a:spcPts val="0"/>
                    </a:spcAft>
                    <a:defRPr/>
                  </a:pPr>
                  <a:endParaRPr lang="zh-CN" altLang="en-US">
                    <a:solidFill>
                      <a:schemeClr val="tx1"/>
                    </a:solidFill>
                  </a:endParaRPr>
                </a:p>
              </p:txBody>
            </p:sp>
          </p:grpSp>
        </p:grpSp>
        <p:pic>
          <p:nvPicPr>
            <p:cNvPr id="20" name="图片 19" descr="14-2.png"/>
            <p:cNvPicPr>
              <a:picLocks noChangeAspect="1"/>
            </p:cNvPicPr>
            <p:nvPr/>
          </p:nvPicPr>
          <p:blipFill>
            <a:blip r:embed="rId3" cstate="print">
              <a:lum bright="100000" contrast="12000"/>
              <a:extLst/>
            </a:blip>
            <a:srcRect l="38138" b="39864"/>
            <a:stretch>
              <a:fillRect/>
            </a:stretch>
          </p:blipFill>
          <p:spPr bwMode="auto">
            <a:xfrm>
              <a:off x="5786446" y="-71462"/>
              <a:ext cx="3044754" cy="1309218"/>
            </a:xfrm>
            <a:prstGeom prst="rect">
              <a:avLst/>
            </a:prstGeom>
            <a:noFill/>
            <a:ln>
              <a:noFill/>
            </a:ln>
            <a:effectLst>
              <a:outerShdw blurRad="190500" dist="228600" dir="2700000" algn="ctr">
                <a:srgbClr val="000000">
                  <a:alpha val="30000"/>
                </a:srgbClr>
              </a:outerShdw>
            </a:effectLst>
            <a:scene3d>
              <a:camera prst="perspectiveRelaxed"/>
              <a:lightRig rig="threePt" dir="t"/>
            </a:scene3d>
            <a:extLst/>
          </p:spPr>
        </p:pic>
      </p:grpSp>
      <p:sp>
        <p:nvSpPr>
          <p:cNvPr id="28" name="标题 1"/>
          <p:cNvSpPr txBox="1">
            <a:spLocks/>
          </p:cNvSpPr>
          <p:nvPr/>
        </p:nvSpPr>
        <p:spPr>
          <a:xfrm>
            <a:off x="71438" y="-27383"/>
            <a:ext cx="9072562" cy="884634"/>
          </a:xfrm>
          <a:prstGeom prst="rect">
            <a:avLst/>
          </a:prstGeom>
        </p:spPr>
        <p:txBody>
          <a:bodyPr vert="horz" lIns="91440" tIns="45720" rIns="91440" bIns="45720" rtlCol="0" anchor="b">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pPr fontAlgn="auto">
              <a:spcAft>
                <a:spcPts val="0"/>
              </a:spcAft>
            </a:pPr>
            <a:r>
              <a:rPr lang="zh-CN" altLang="en-US" sz="4400" b="1" spc="50" dirty="0" smtClean="0">
                <a:ln w="11430"/>
                <a:solidFill>
                  <a:srgbClr val="7030A0"/>
                </a:solidFill>
                <a:effectLst>
                  <a:outerShdw blurRad="76200" dist="50800" dir="5400000" algn="tl" rotWithShape="0">
                    <a:srgbClr val="000000">
                      <a:alpha val="65000"/>
                    </a:srgbClr>
                  </a:outerShdw>
                </a:effectLst>
                <a:latin typeface="微软雅黑" pitchFamily="34" charset="-122"/>
                <a:ea typeface="微软雅黑" pitchFamily="34" charset="-122"/>
              </a:rPr>
              <a:t>五、基本统计软件功能</a:t>
            </a:r>
            <a:r>
              <a:rPr lang="en-US" altLang="zh-CN" sz="4400" b="1" spc="50" dirty="0" smtClean="0">
                <a:ln w="11430"/>
                <a:solidFill>
                  <a:srgbClr val="7030A0"/>
                </a:solidFill>
                <a:effectLst>
                  <a:outerShdw blurRad="76200" dist="50800" dir="5400000" algn="tl" rotWithShape="0">
                    <a:srgbClr val="000000">
                      <a:alpha val="65000"/>
                    </a:srgbClr>
                  </a:outerShdw>
                </a:effectLst>
                <a:latin typeface="微软雅黑" pitchFamily="34" charset="-122"/>
                <a:ea typeface="微软雅黑" pitchFamily="34" charset="-122"/>
              </a:rPr>
              <a:t>—</a:t>
            </a:r>
            <a:r>
              <a:rPr lang="zh-CN" altLang="en-US" sz="3600" b="1" spc="50" dirty="0" smtClean="0">
                <a:ln w="11430"/>
                <a:solidFill>
                  <a:srgbClr val="7030A0"/>
                </a:solidFill>
                <a:effectLst>
                  <a:outerShdw blurRad="76200" dist="50800" dir="5400000" algn="tl" rotWithShape="0">
                    <a:srgbClr val="000000">
                      <a:alpha val="65000"/>
                    </a:srgbClr>
                  </a:outerShdw>
                </a:effectLst>
                <a:latin typeface="微软雅黑" pitchFamily="34" charset="-122"/>
                <a:ea typeface="微软雅黑" pitchFamily="34" charset="-122"/>
              </a:rPr>
              <a:t>单元提取</a:t>
            </a:r>
            <a:endParaRPr lang="zh-CN" altLang="en-US" sz="3600" b="1" spc="50" dirty="0">
              <a:ln w="11430"/>
              <a:solidFill>
                <a:srgbClr val="7030A0"/>
              </a:solidFill>
              <a:effectLst>
                <a:outerShdw blurRad="76200" dist="50800" dir="5400000" algn="tl" rotWithShape="0">
                  <a:srgbClr val="000000">
                    <a:alpha val="65000"/>
                  </a:srgbClr>
                </a:outerShdw>
              </a:effectLst>
              <a:latin typeface="微软雅黑" pitchFamily="34" charset="-122"/>
              <a:ea typeface="微软雅黑" pitchFamily="34" charset="-122"/>
            </a:endParaRPr>
          </a:p>
        </p:txBody>
      </p:sp>
      <p:sp>
        <p:nvSpPr>
          <p:cNvPr id="29" name="AutoShape 4"/>
          <p:cNvSpPr>
            <a:spLocks noChangeArrowheads="1"/>
          </p:cNvSpPr>
          <p:nvPr>
            <p:custDataLst>
              <p:tags r:id="rId1"/>
            </p:custDataLst>
          </p:nvPr>
        </p:nvSpPr>
        <p:spPr bwMode="white">
          <a:xfrm>
            <a:off x="66924" y="6021288"/>
            <a:ext cx="8792914" cy="836712"/>
          </a:xfrm>
          <a:prstGeom prst="roundRect">
            <a:avLst>
              <a:gd name="adj" fmla="val 5655"/>
            </a:avLst>
          </a:prstGeom>
          <a:solidFill>
            <a:schemeClr val="accent2"/>
          </a:solidFill>
          <a:ln w="38100">
            <a:noFill/>
          </a:ln>
          <a:effectLst/>
          <a:scene3d>
            <a:camera prst="orthographicFront">
              <a:rot lat="0" lon="0" rev="0"/>
            </a:camera>
            <a:lightRig rig="chilly" dir="t">
              <a:rot lat="0" lon="0" rev="18480000"/>
            </a:lightRig>
          </a:scene3d>
          <a:sp3d prstMaterial="clear">
            <a:bevelT h="63500"/>
          </a:sp3d>
        </p:spPr>
        <p:style>
          <a:lnRef idx="1">
            <a:schemeClr val="accent2"/>
          </a:lnRef>
          <a:fillRef idx="3">
            <a:schemeClr val="accent2"/>
          </a:fillRef>
          <a:effectRef idx="2">
            <a:schemeClr val="accent2"/>
          </a:effectRef>
          <a:fontRef idx="minor">
            <a:schemeClr val="lt1"/>
          </a:fontRef>
        </p:style>
        <p:txBody>
          <a:bodyPr anchor="ctr">
            <a:sp3d/>
          </a:bodyPr>
          <a:lstStyle/>
          <a:p>
            <a:pPr algn="just">
              <a:lnSpc>
                <a:spcPct val="150000"/>
              </a:lnSpc>
              <a:spcBef>
                <a:spcPts val="1500"/>
              </a:spcBef>
              <a:buClr>
                <a:srgbClr val="FFC000"/>
              </a:buClr>
              <a:buFont typeface="Wingdings" pitchFamily="2" charset="2"/>
              <a:buChar char="u"/>
            </a:pPr>
            <a:r>
              <a:rPr lang="zh-CN" altLang="en-US" b="1" dirty="0">
                <a:solidFill>
                  <a:schemeClr val="tx1"/>
                </a:solidFill>
                <a:latin typeface="微软雅黑" pitchFamily="34" charset="-122"/>
                <a:ea typeface="微软雅黑" pitchFamily="34" charset="-122"/>
              </a:rPr>
              <a:t>统计单元提取主要完成</a:t>
            </a:r>
            <a:r>
              <a:rPr lang="zh-CN" altLang="en-US" b="1" dirty="0">
                <a:solidFill>
                  <a:srgbClr val="FF0000"/>
                </a:solidFill>
                <a:latin typeface="微软雅黑" pitchFamily="34" charset="-122"/>
                <a:ea typeface="微软雅黑" pitchFamily="34" charset="-122"/>
              </a:rPr>
              <a:t>行政区划与管理单元提取</a:t>
            </a:r>
            <a:r>
              <a:rPr lang="zh-CN" altLang="en-US" b="1" dirty="0">
                <a:solidFill>
                  <a:schemeClr val="tx1"/>
                </a:solidFill>
                <a:latin typeface="微软雅黑" pitchFamily="34" charset="-122"/>
                <a:ea typeface="微软雅黑" pitchFamily="34" charset="-122"/>
              </a:rPr>
              <a:t>、</a:t>
            </a:r>
            <a:r>
              <a:rPr lang="zh-CN" altLang="en-US" b="1" dirty="0">
                <a:solidFill>
                  <a:srgbClr val="FF0000"/>
                </a:solidFill>
                <a:latin typeface="微软雅黑" pitchFamily="34" charset="-122"/>
                <a:ea typeface="微软雅黑" pitchFamily="34" charset="-122"/>
              </a:rPr>
              <a:t>规则地理格网单元提取</a:t>
            </a:r>
            <a:r>
              <a:rPr lang="zh-CN" altLang="en-US" b="1" dirty="0">
                <a:solidFill>
                  <a:schemeClr val="tx1"/>
                </a:solidFill>
                <a:latin typeface="微软雅黑" pitchFamily="34" charset="-122"/>
                <a:ea typeface="微软雅黑" pitchFamily="34" charset="-122"/>
              </a:rPr>
              <a:t>、</a:t>
            </a:r>
            <a:r>
              <a:rPr lang="zh-CN" altLang="en-US" b="1" dirty="0">
                <a:solidFill>
                  <a:srgbClr val="FF0000"/>
                </a:solidFill>
                <a:latin typeface="微软雅黑" pitchFamily="34" charset="-122"/>
                <a:ea typeface="微软雅黑" pitchFamily="34" charset="-122"/>
              </a:rPr>
              <a:t>地形单元</a:t>
            </a:r>
            <a:r>
              <a:rPr lang="zh-CN" altLang="en-US" b="1" dirty="0">
                <a:solidFill>
                  <a:schemeClr val="tx1"/>
                </a:solidFill>
                <a:latin typeface="微软雅黑" pitchFamily="34" charset="-122"/>
                <a:ea typeface="微软雅黑" pitchFamily="34" charset="-122"/>
              </a:rPr>
              <a:t>提取功能，完成统计前</a:t>
            </a:r>
            <a:r>
              <a:rPr lang="zh-CN" altLang="en-US" b="1" dirty="0" smtClean="0">
                <a:solidFill>
                  <a:schemeClr val="tx1"/>
                </a:solidFill>
                <a:latin typeface="微软雅黑" pitchFamily="34" charset="-122"/>
                <a:ea typeface="微软雅黑" pitchFamily="34" charset="-122"/>
              </a:rPr>
              <a:t>的</a:t>
            </a:r>
            <a:r>
              <a:rPr lang="zh-CN" altLang="en-US" b="1" dirty="0">
                <a:solidFill>
                  <a:schemeClr val="tx1"/>
                </a:solidFill>
                <a:latin typeface="微软雅黑" pitchFamily="34" charset="-122"/>
                <a:ea typeface="微软雅黑" pitchFamily="34" charset="-122"/>
              </a:rPr>
              <a:t>单元</a:t>
            </a:r>
            <a:r>
              <a:rPr lang="zh-CN" altLang="en-US" b="1" dirty="0" smtClean="0">
                <a:solidFill>
                  <a:schemeClr val="tx1"/>
                </a:solidFill>
                <a:latin typeface="微软雅黑" pitchFamily="34" charset="-122"/>
                <a:ea typeface="微软雅黑" pitchFamily="34" charset="-122"/>
              </a:rPr>
              <a:t>提取</a:t>
            </a:r>
            <a:r>
              <a:rPr lang="zh-CN" altLang="en-US" b="1" dirty="0">
                <a:solidFill>
                  <a:schemeClr val="tx1"/>
                </a:solidFill>
                <a:latin typeface="微软雅黑" pitchFamily="34" charset="-122"/>
                <a:ea typeface="微软雅黑" pitchFamily="34" charset="-122"/>
              </a:rPr>
              <a:t>工作</a:t>
            </a:r>
            <a:r>
              <a:rPr lang="zh-CN" altLang="en-US" b="1" dirty="0" smtClean="0">
                <a:solidFill>
                  <a:schemeClr val="tx1"/>
                </a:solidFill>
                <a:latin typeface="微软雅黑" pitchFamily="34" charset="-122"/>
                <a:ea typeface="微软雅黑" pitchFamily="34" charset="-122"/>
              </a:rPr>
              <a:t>。</a:t>
            </a:r>
            <a:endParaRPr lang="en-US" altLang="zh-CN" b="1" dirty="0" smtClean="0">
              <a:solidFill>
                <a:schemeClr val="tx1"/>
              </a:solidFill>
              <a:latin typeface="微软雅黑" pitchFamily="34" charset="-122"/>
              <a:ea typeface="微软雅黑" pitchFamily="34" charset="-122"/>
            </a:endParaRPr>
          </a:p>
        </p:txBody>
      </p:sp>
      <p:pic>
        <p:nvPicPr>
          <p:cNvPr id="1026" name="Picture 2" descr="统计单元提取"/>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1336345" y="1162331"/>
            <a:ext cx="6471309" cy="47272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灯片编号占位符 4"/>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116</a:t>
            </a:fld>
            <a:endParaRPr lang="zh-CN" altLang="en-US">
              <a:solidFill>
                <a:prstClr val="black">
                  <a:tint val="75000"/>
                </a:prstClr>
              </a:solidFill>
            </a:endParaRPr>
          </a:p>
        </p:txBody>
      </p:sp>
    </p:spTree>
    <p:extLst>
      <p:ext uri="{BB962C8B-B14F-4D97-AF65-F5344CB8AC3E}">
        <p14:creationId xmlns:p14="http://schemas.microsoft.com/office/powerpoint/2010/main" xmlns="" val="1420412621"/>
      </p:ext>
    </p:extLst>
  </p:cSld>
  <p:clrMapOvr>
    <a:masterClrMapping/>
  </p:clrMapOvr>
  <p:transition>
    <p:fade/>
  </p:transition>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24"/>
          <p:cNvGrpSpPr>
            <a:grpSpLocks/>
          </p:cNvGrpSpPr>
          <p:nvPr/>
        </p:nvGrpSpPr>
        <p:grpSpPr bwMode="auto">
          <a:xfrm>
            <a:off x="0" y="-71437"/>
            <a:ext cx="9144000" cy="1309688"/>
            <a:chOff x="0" y="-71462"/>
            <a:chExt cx="9144000" cy="1309218"/>
          </a:xfrm>
        </p:grpSpPr>
        <p:grpSp>
          <p:nvGrpSpPr>
            <p:cNvPr id="3" name="组合 21"/>
            <p:cNvGrpSpPr>
              <a:grpSpLocks/>
            </p:cNvGrpSpPr>
            <p:nvPr/>
          </p:nvGrpSpPr>
          <p:grpSpPr bwMode="auto">
            <a:xfrm>
              <a:off x="0" y="857232"/>
              <a:ext cx="9144000" cy="173037"/>
              <a:chOff x="0" y="827071"/>
              <a:chExt cx="9144000" cy="173037"/>
            </a:xfrm>
          </p:grpSpPr>
          <p:sp>
            <p:nvSpPr>
              <p:cNvPr id="21" name="矩形 20"/>
              <p:cNvSpPr/>
              <p:nvPr/>
            </p:nvSpPr>
            <p:spPr>
              <a:xfrm>
                <a:off x="0" y="920664"/>
                <a:ext cx="9144000" cy="45719"/>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3"/>
              </a:lnRef>
              <a:fillRef idx="2">
                <a:schemeClr val="accent3"/>
              </a:fillRef>
              <a:effectRef idx="1">
                <a:schemeClr val="accent3"/>
              </a:effectRef>
              <a:fontRef idx="minor">
                <a:schemeClr val="dk1"/>
              </a:fontRef>
            </p:style>
            <p:txBody>
              <a:bodyPr anchor="ctr"/>
              <a:lstStyle/>
              <a:p>
                <a:pPr algn="ctr" fontAlgn="auto">
                  <a:spcBef>
                    <a:spcPts val="0"/>
                  </a:spcBef>
                  <a:spcAft>
                    <a:spcPts val="0"/>
                  </a:spcAft>
                  <a:defRPr/>
                </a:pPr>
                <a:endParaRPr lang="zh-CN" altLang="en-US" kern="0">
                  <a:solidFill>
                    <a:sysClr val="window" lastClr="FFFFFF"/>
                  </a:solidFill>
                  <a:latin typeface="Constantia"/>
                  <a:ea typeface="微软雅黑"/>
                </a:endParaRPr>
              </a:p>
            </p:txBody>
          </p:sp>
          <p:grpSp>
            <p:nvGrpSpPr>
              <p:cNvPr id="4" name="组合 12"/>
              <p:cNvGrpSpPr>
                <a:grpSpLocks/>
              </p:cNvGrpSpPr>
              <p:nvPr/>
            </p:nvGrpSpPr>
            <p:grpSpPr bwMode="auto">
              <a:xfrm>
                <a:off x="8715404" y="827071"/>
                <a:ext cx="287337" cy="173037"/>
                <a:chOff x="8461697" y="933460"/>
                <a:chExt cx="358775" cy="244475"/>
              </a:xfrm>
            </p:grpSpPr>
            <p:sp>
              <p:nvSpPr>
                <p:cNvPr id="23" name="燕尾形 22"/>
                <p:cNvSpPr/>
                <p:nvPr/>
              </p:nvSpPr>
              <p:spPr>
                <a:xfrm>
                  <a:off x="8461661" y="932981"/>
                  <a:ext cx="180380" cy="244389"/>
                </a:xfrm>
                <a:prstGeom prst="chevron">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fontAlgn="auto">
                    <a:spcBef>
                      <a:spcPts val="0"/>
                    </a:spcBef>
                    <a:spcAft>
                      <a:spcPts val="0"/>
                    </a:spcAft>
                    <a:defRPr/>
                  </a:pPr>
                  <a:endParaRPr lang="zh-CN" altLang="en-US">
                    <a:solidFill>
                      <a:schemeClr val="tx1"/>
                    </a:solidFill>
                  </a:endParaRPr>
                </a:p>
              </p:txBody>
            </p:sp>
            <p:sp>
              <p:nvSpPr>
                <p:cNvPr id="24" name="燕尾形 23"/>
                <p:cNvSpPr/>
                <p:nvPr/>
              </p:nvSpPr>
              <p:spPr>
                <a:xfrm>
                  <a:off x="8642040" y="932981"/>
                  <a:ext cx="178397" cy="244389"/>
                </a:xfrm>
                <a:prstGeom prst="chevron">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fontAlgn="auto">
                    <a:spcBef>
                      <a:spcPts val="0"/>
                    </a:spcBef>
                    <a:spcAft>
                      <a:spcPts val="0"/>
                    </a:spcAft>
                    <a:defRPr/>
                  </a:pPr>
                  <a:endParaRPr lang="zh-CN" altLang="en-US">
                    <a:solidFill>
                      <a:schemeClr val="tx1"/>
                    </a:solidFill>
                  </a:endParaRPr>
                </a:p>
              </p:txBody>
            </p:sp>
          </p:grpSp>
        </p:grpSp>
        <p:pic>
          <p:nvPicPr>
            <p:cNvPr id="20" name="图片 19" descr="14-2.png"/>
            <p:cNvPicPr>
              <a:picLocks noChangeAspect="1"/>
            </p:cNvPicPr>
            <p:nvPr/>
          </p:nvPicPr>
          <p:blipFill>
            <a:blip r:embed="rId3" cstate="print">
              <a:lum bright="100000" contrast="12000"/>
              <a:extLst/>
            </a:blip>
            <a:srcRect l="38138" b="39864"/>
            <a:stretch>
              <a:fillRect/>
            </a:stretch>
          </p:blipFill>
          <p:spPr bwMode="auto">
            <a:xfrm>
              <a:off x="5786446" y="-71462"/>
              <a:ext cx="3044754" cy="1309218"/>
            </a:xfrm>
            <a:prstGeom prst="rect">
              <a:avLst/>
            </a:prstGeom>
            <a:noFill/>
            <a:ln>
              <a:noFill/>
            </a:ln>
            <a:effectLst>
              <a:outerShdw blurRad="190500" dist="228600" dir="2700000" algn="ctr">
                <a:srgbClr val="000000">
                  <a:alpha val="30000"/>
                </a:srgbClr>
              </a:outerShdw>
            </a:effectLst>
            <a:scene3d>
              <a:camera prst="perspectiveRelaxed"/>
              <a:lightRig rig="threePt" dir="t"/>
            </a:scene3d>
            <a:extLst/>
          </p:spPr>
        </p:pic>
      </p:grpSp>
      <p:sp>
        <p:nvSpPr>
          <p:cNvPr id="39" name="标题 1"/>
          <p:cNvSpPr txBox="1">
            <a:spLocks/>
          </p:cNvSpPr>
          <p:nvPr/>
        </p:nvSpPr>
        <p:spPr>
          <a:xfrm>
            <a:off x="71438" y="-27383"/>
            <a:ext cx="9072562" cy="884634"/>
          </a:xfrm>
          <a:prstGeom prst="rect">
            <a:avLst/>
          </a:prstGeom>
        </p:spPr>
        <p:txBody>
          <a:bodyPr vert="horz" lIns="91440" tIns="45720" rIns="91440" bIns="45720" rtlCol="0" anchor="b">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pPr fontAlgn="auto">
              <a:spcAft>
                <a:spcPts val="0"/>
              </a:spcAft>
            </a:pPr>
            <a:r>
              <a:rPr lang="zh-CN" altLang="en-US" sz="4400" b="1" spc="50" dirty="0" smtClean="0">
                <a:ln w="11430"/>
                <a:solidFill>
                  <a:srgbClr val="7030A0"/>
                </a:solidFill>
                <a:effectLst>
                  <a:outerShdw blurRad="76200" dist="50800" dir="5400000" algn="tl" rotWithShape="0">
                    <a:srgbClr val="000000">
                      <a:alpha val="65000"/>
                    </a:srgbClr>
                  </a:outerShdw>
                </a:effectLst>
                <a:latin typeface="微软雅黑" pitchFamily="34" charset="-122"/>
                <a:ea typeface="微软雅黑" pitchFamily="34" charset="-122"/>
              </a:rPr>
              <a:t>五、基本统计软件功能</a:t>
            </a:r>
            <a:r>
              <a:rPr lang="en-US" altLang="zh-CN" sz="4400" b="1" spc="50" dirty="0" smtClean="0">
                <a:ln w="11430"/>
                <a:solidFill>
                  <a:srgbClr val="7030A0"/>
                </a:solidFill>
                <a:effectLst>
                  <a:outerShdw blurRad="76200" dist="50800" dir="5400000" algn="tl" rotWithShape="0">
                    <a:srgbClr val="000000">
                      <a:alpha val="65000"/>
                    </a:srgbClr>
                  </a:outerShdw>
                </a:effectLst>
                <a:latin typeface="微软雅黑" pitchFamily="34" charset="-122"/>
                <a:ea typeface="微软雅黑" pitchFamily="34" charset="-122"/>
              </a:rPr>
              <a:t>—</a:t>
            </a:r>
            <a:r>
              <a:rPr lang="zh-CN" altLang="en-US" sz="3600" b="1" spc="50" dirty="0" smtClean="0">
                <a:ln w="11430"/>
                <a:solidFill>
                  <a:srgbClr val="7030A0"/>
                </a:solidFill>
                <a:effectLst>
                  <a:outerShdw blurRad="76200" dist="50800" dir="5400000" algn="tl" rotWithShape="0">
                    <a:srgbClr val="000000">
                      <a:alpha val="65000"/>
                    </a:srgbClr>
                  </a:outerShdw>
                </a:effectLst>
                <a:latin typeface="微软雅黑" pitchFamily="34" charset="-122"/>
                <a:ea typeface="微软雅黑" pitchFamily="34" charset="-122"/>
              </a:rPr>
              <a:t>单元提取</a:t>
            </a:r>
            <a:endParaRPr lang="zh-CN" altLang="en-US" sz="3600" b="1" spc="50" dirty="0">
              <a:ln w="11430"/>
              <a:solidFill>
                <a:srgbClr val="7030A0"/>
              </a:solidFill>
              <a:effectLst>
                <a:outerShdw blurRad="76200" dist="50800" dir="5400000" algn="tl" rotWithShape="0">
                  <a:srgbClr val="000000">
                    <a:alpha val="65000"/>
                  </a:srgbClr>
                </a:outerShdw>
              </a:effectLst>
              <a:latin typeface="微软雅黑" pitchFamily="34" charset="-122"/>
              <a:ea typeface="微软雅黑" pitchFamily="34" charset="-122"/>
            </a:endParaRPr>
          </a:p>
        </p:txBody>
      </p:sp>
      <p:sp>
        <p:nvSpPr>
          <p:cNvPr id="18" name="剪去单角的矩形 17"/>
          <p:cNvSpPr/>
          <p:nvPr/>
        </p:nvSpPr>
        <p:spPr>
          <a:xfrm>
            <a:off x="0" y="1855570"/>
            <a:ext cx="9144000" cy="1071570"/>
          </a:xfrm>
          <a:prstGeom prst="snip1Rect">
            <a:avLst/>
          </a:prstGeom>
          <a:gradFill>
            <a:gsLst>
              <a:gs pos="20000">
                <a:srgbClr val="FFFFFF"/>
              </a:gs>
              <a:gs pos="100000">
                <a:schemeClr val="accent1">
                  <a:lumMod val="20000"/>
                  <a:lumOff val="80000"/>
                </a:schemeClr>
              </a:gs>
            </a:gsLst>
          </a:gradFill>
          <a:ln>
            <a:solidFill>
              <a:schemeClr val="tx1"/>
            </a:solidFill>
          </a:ln>
        </p:spPr>
        <p:style>
          <a:lnRef idx="1">
            <a:schemeClr val="accent1"/>
          </a:lnRef>
          <a:fillRef idx="2">
            <a:schemeClr val="accent1"/>
          </a:fillRef>
          <a:effectRef idx="1">
            <a:schemeClr val="accent1"/>
          </a:effectRef>
          <a:fontRef idx="minor">
            <a:schemeClr val="dk1"/>
          </a:fontRef>
        </p:style>
        <p:txBody>
          <a:bodyPr rtlCol="0" anchor="t" anchorCtr="0"/>
          <a:lstStyle/>
          <a:p>
            <a:pPr>
              <a:lnSpc>
                <a:spcPts val="3500"/>
              </a:lnSpc>
            </a:pPr>
            <a:r>
              <a:rPr lang="en-US" altLang="zh-CN" sz="2000" b="1" dirty="0" smtClean="0">
                <a:solidFill>
                  <a:schemeClr val="bg1"/>
                </a:solidFill>
                <a:latin typeface="微软雅黑" pitchFamily="34" charset="-122"/>
                <a:ea typeface="微软雅黑" pitchFamily="34" charset="-122"/>
              </a:rPr>
              <a:t>      </a:t>
            </a:r>
            <a:r>
              <a:rPr lang="zh-CN" altLang="en-US" sz="2000" b="1" dirty="0" smtClean="0">
                <a:solidFill>
                  <a:schemeClr val="tx1"/>
                </a:solidFill>
                <a:latin typeface="微软雅黑" pitchFamily="34" charset="-122"/>
                <a:ea typeface="微软雅黑" pitchFamily="34" charset="-122"/>
              </a:rPr>
              <a:t>按照</a:t>
            </a:r>
            <a:r>
              <a:rPr lang="zh-CN" altLang="en-US" sz="2000" b="1" dirty="0" smtClean="0">
                <a:solidFill>
                  <a:srgbClr val="C00000"/>
                </a:solidFill>
                <a:latin typeface="微软雅黑" pitchFamily="34" charset="-122"/>
                <a:ea typeface="微软雅黑" pitchFamily="34" charset="-122"/>
              </a:rPr>
              <a:t>规则</a:t>
            </a:r>
            <a:r>
              <a:rPr lang="zh-CN" altLang="en-US" sz="2000" b="1" dirty="0">
                <a:solidFill>
                  <a:srgbClr val="C00000"/>
                </a:solidFill>
                <a:latin typeface="微软雅黑" pitchFamily="34" charset="-122"/>
                <a:ea typeface="微软雅黑" pitchFamily="34" charset="-122"/>
              </a:rPr>
              <a:t>地理格网单元</a:t>
            </a:r>
            <a:r>
              <a:rPr lang="zh-CN" altLang="en-US" sz="2000" b="1" dirty="0" smtClean="0">
                <a:solidFill>
                  <a:srgbClr val="C00000"/>
                </a:solidFill>
                <a:latin typeface="微软雅黑" pitchFamily="34" charset="-122"/>
                <a:ea typeface="微软雅黑" pitchFamily="34" charset="-122"/>
              </a:rPr>
              <a:t>、行政区划与管理单元、地形单元</a:t>
            </a:r>
            <a:r>
              <a:rPr lang="zh-CN" altLang="en-US" sz="2000" b="1" dirty="0" smtClean="0">
                <a:solidFill>
                  <a:schemeClr val="tx1"/>
                </a:solidFill>
                <a:latin typeface="微软雅黑" pitchFamily="34" charset="-122"/>
                <a:ea typeface="微软雅黑" pitchFamily="34" charset="-122"/>
              </a:rPr>
              <a:t>等三类单元，对地理国情普查数据进行统计分析。</a:t>
            </a:r>
          </a:p>
        </p:txBody>
      </p:sp>
      <p:grpSp>
        <p:nvGrpSpPr>
          <p:cNvPr id="19" name="组合 30"/>
          <p:cNvGrpSpPr/>
          <p:nvPr/>
        </p:nvGrpSpPr>
        <p:grpSpPr>
          <a:xfrm>
            <a:off x="370520" y="3520065"/>
            <a:ext cx="2375692" cy="2357454"/>
            <a:chOff x="357159" y="2357430"/>
            <a:chExt cx="2928957" cy="2357454"/>
          </a:xfrm>
        </p:grpSpPr>
        <p:sp>
          <p:nvSpPr>
            <p:cNvPr id="22" name="AutoShape 34"/>
            <p:cNvSpPr>
              <a:spLocks noChangeArrowheads="1"/>
            </p:cNvSpPr>
            <p:nvPr/>
          </p:nvSpPr>
          <p:spPr bwMode="gray">
            <a:xfrm>
              <a:off x="357159" y="2571744"/>
              <a:ext cx="2928957" cy="2143140"/>
            </a:xfrm>
            <a:prstGeom prst="roundRect">
              <a:avLst>
                <a:gd name="adj" fmla="val 2259"/>
              </a:avLst>
            </a:prstGeom>
            <a:gradFill rotWithShape="1">
              <a:gsLst>
                <a:gs pos="0">
                  <a:srgbClr val="FFFFFF"/>
                </a:gs>
                <a:gs pos="100000">
                  <a:schemeClr val="bg2">
                    <a:gamma/>
                    <a:tint val="0"/>
                    <a:invGamma/>
                    <a:alpha val="0"/>
                  </a:schemeClr>
                </a:gs>
              </a:gsLst>
              <a:lin ang="5400000" scaled="1"/>
            </a:gradFill>
            <a:ln w="28575">
              <a:no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t" anchorCtr="0"/>
            <a:lstStyle/>
            <a:p>
              <a:endParaRPr lang="en-US" altLang="zh-CN" dirty="0" smtClean="0">
                <a:solidFill>
                  <a:schemeClr val="bg1"/>
                </a:solidFill>
                <a:latin typeface="微软雅黑" pitchFamily="34" charset="-122"/>
                <a:ea typeface="微软雅黑" pitchFamily="34" charset="-122"/>
              </a:endParaRPr>
            </a:p>
            <a:p>
              <a:endParaRPr lang="en-US" altLang="zh-CN" dirty="0" smtClean="0">
                <a:solidFill>
                  <a:schemeClr val="bg1"/>
                </a:solidFill>
                <a:latin typeface="微软雅黑" pitchFamily="34" charset="-122"/>
                <a:ea typeface="微软雅黑" pitchFamily="34" charset="-122"/>
              </a:endParaRPr>
            </a:p>
            <a:p>
              <a:endParaRPr lang="en-US" altLang="zh-CN" dirty="0" smtClean="0">
                <a:solidFill>
                  <a:schemeClr val="bg1"/>
                </a:solidFill>
                <a:latin typeface="微软雅黑" pitchFamily="34" charset="-122"/>
                <a:ea typeface="微软雅黑" pitchFamily="34" charset="-122"/>
              </a:endParaRPr>
            </a:p>
            <a:p>
              <a:endParaRPr lang="en-US" altLang="zh-CN" dirty="0" smtClean="0">
                <a:solidFill>
                  <a:schemeClr val="bg1"/>
                </a:solidFill>
                <a:latin typeface="微软雅黑" pitchFamily="34" charset="-122"/>
                <a:ea typeface="微软雅黑" pitchFamily="34" charset="-122"/>
              </a:endParaRPr>
            </a:p>
            <a:p>
              <a:endParaRPr lang="en-US" altLang="zh-CN" dirty="0" smtClean="0">
                <a:solidFill>
                  <a:schemeClr val="bg1"/>
                </a:solidFill>
                <a:latin typeface="微软雅黑" pitchFamily="34" charset="-122"/>
                <a:ea typeface="微软雅黑" pitchFamily="34" charset="-122"/>
              </a:endParaRPr>
            </a:p>
            <a:p>
              <a:endParaRPr lang="zh-CN" altLang="en-US" sz="1600" dirty="0"/>
            </a:p>
          </p:txBody>
        </p:sp>
        <p:sp>
          <p:nvSpPr>
            <p:cNvPr id="25" name="矩形 24"/>
            <p:cNvSpPr/>
            <p:nvPr/>
          </p:nvSpPr>
          <p:spPr>
            <a:xfrm>
              <a:off x="430187" y="2928934"/>
              <a:ext cx="2767856" cy="928694"/>
            </a:xfrm>
            <a:prstGeom prst="rect">
              <a:avLst/>
            </a:prstGeom>
            <a:gradFill>
              <a:gsLst>
                <a:gs pos="20000">
                  <a:schemeClr val="accent1">
                    <a:tint val="9000"/>
                  </a:schemeClr>
                </a:gs>
                <a:gs pos="100000">
                  <a:srgbClr val="DEFFCD">
                    <a:alpha val="56863"/>
                  </a:srgbClr>
                </a:gs>
              </a:gsLst>
            </a:gradFill>
            <a:effectLst/>
          </p:spPr>
          <p:style>
            <a:lnRef idx="1">
              <a:schemeClr val="accent1"/>
            </a:lnRef>
            <a:fillRef idx="2">
              <a:schemeClr val="accent1"/>
            </a:fillRef>
            <a:effectRef idx="1">
              <a:schemeClr val="accent1"/>
            </a:effectRef>
            <a:fontRef idx="minor">
              <a:schemeClr val="dk1"/>
            </a:fontRef>
          </p:style>
          <p:txBody>
            <a:bodyPr rtlCol="0" anchor="ctr"/>
            <a:lstStyle/>
            <a:p>
              <a:pPr>
                <a:lnSpc>
                  <a:spcPct val="120000"/>
                </a:lnSpc>
                <a:buFont typeface="Wingdings" pitchFamily="2" charset="2"/>
                <a:buChar char="ü"/>
              </a:pPr>
              <a:r>
                <a:rPr lang="en-US" altLang="zh-CN" sz="1600" dirty="0" smtClean="0">
                  <a:latin typeface="微软雅黑" pitchFamily="34" charset="-122"/>
                  <a:ea typeface="微软雅黑" pitchFamily="34" charset="-122"/>
                </a:rPr>
                <a:t>1KM*1KM</a:t>
              </a:r>
              <a:r>
                <a:rPr lang="zh-CN" altLang="en-US" sz="1600" dirty="0" smtClean="0">
                  <a:latin typeface="微软雅黑" pitchFamily="34" charset="-122"/>
                  <a:ea typeface="微软雅黑" pitchFamily="34" charset="-122"/>
                </a:rPr>
                <a:t>格网</a:t>
              </a:r>
              <a:endParaRPr lang="en-US" altLang="zh-CN" sz="1600" dirty="0" smtClean="0">
                <a:latin typeface="微软雅黑" pitchFamily="34" charset="-122"/>
                <a:ea typeface="微软雅黑" pitchFamily="34" charset="-122"/>
              </a:endParaRPr>
            </a:p>
            <a:p>
              <a:pPr>
                <a:lnSpc>
                  <a:spcPct val="120000"/>
                </a:lnSpc>
                <a:buFont typeface="Wingdings" pitchFamily="2" charset="2"/>
                <a:buChar char="ü"/>
              </a:pPr>
              <a:r>
                <a:rPr lang="en-US" altLang="zh-CN" sz="1600" dirty="0" smtClean="0">
                  <a:latin typeface="微软雅黑" pitchFamily="34" charset="-122"/>
                  <a:ea typeface="微软雅黑" pitchFamily="34" charset="-122"/>
                </a:rPr>
                <a:t>100M*100M</a:t>
              </a:r>
              <a:r>
                <a:rPr lang="zh-CN" altLang="en-US" sz="1600" dirty="0" smtClean="0">
                  <a:latin typeface="微软雅黑" pitchFamily="34" charset="-122"/>
                  <a:ea typeface="微软雅黑" pitchFamily="34" charset="-122"/>
                </a:rPr>
                <a:t>格网（城市中心城区）</a:t>
              </a:r>
              <a:endParaRPr lang="zh-CN" altLang="en-US" sz="1600" dirty="0">
                <a:latin typeface="微软雅黑" pitchFamily="34" charset="-122"/>
                <a:ea typeface="微软雅黑" pitchFamily="34" charset="-122"/>
              </a:endParaRPr>
            </a:p>
          </p:txBody>
        </p:sp>
        <p:cxnSp>
          <p:nvCxnSpPr>
            <p:cNvPr id="26" name="直接箭头连接符 25"/>
            <p:cNvCxnSpPr/>
            <p:nvPr/>
          </p:nvCxnSpPr>
          <p:spPr>
            <a:xfrm rot="5400000">
              <a:off x="1679555" y="2820983"/>
              <a:ext cx="214314" cy="1588"/>
            </a:xfrm>
            <a:prstGeom prst="straightConnector1">
              <a:avLst/>
            </a:prstGeom>
            <a:ln>
              <a:tailEnd type="arrow"/>
            </a:ln>
          </p:spPr>
          <p:style>
            <a:lnRef idx="2">
              <a:schemeClr val="accent4"/>
            </a:lnRef>
            <a:fillRef idx="0">
              <a:schemeClr val="accent4"/>
            </a:fillRef>
            <a:effectRef idx="1">
              <a:schemeClr val="accent4"/>
            </a:effectRef>
            <a:fontRef idx="minor">
              <a:schemeClr val="tx1"/>
            </a:fontRef>
          </p:style>
        </p:cxnSp>
        <p:sp>
          <p:nvSpPr>
            <p:cNvPr id="27" name="AutoShape 38"/>
            <p:cNvSpPr>
              <a:spLocks noChangeArrowheads="1"/>
            </p:cNvSpPr>
            <p:nvPr/>
          </p:nvSpPr>
          <p:spPr bwMode="gray">
            <a:xfrm>
              <a:off x="428599" y="2357430"/>
              <a:ext cx="2769444" cy="357190"/>
            </a:xfrm>
            <a:prstGeom prst="roundRect">
              <a:avLst>
                <a:gd name="adj" fmla="val 0"/>
              </a:avLst>
            </a:prstGeom>
            <a:gradFill rotWithShape="0">
              <a:gsLst>
                <a:gs pos="29000">
                  <a:srgbClr val="5FAF33"/>
                </a:gs>
                <a:gs pos="80000">
                  <a:schemeClr val="accent6">
                    <a:lumMod val="50000"/>
                  </a:schemeClr>
                </a:gs>
              </a:gsLst>
              <a:lin ang="5400000" scaled="0"/>
            </a:gradFill>
            <a:ln w="19050" algn="ctr">
              <a:no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pPr algn="ctr"/>
              <a:r>
                <a:rPr lang="zh-CN" altLang="en-US" b="1" dirty="0" smtClean="0">
                  <a:solidFill>
                    <a:srgbClr val="FFFFFF"/>
                  </a:solidFill>
                  <a:effectLst>
                    <a:outerShdw blurRad="38100" dist="38100" dir="2700000" algn="tl">
                      <a:srgbClr val="000000">
                        <a:alpha val="43137"/>
                      </a:srgbClr>
                    </a:outerShdw>
                  </a:effectLst>
                  <a:latin typeface="微软雅黑" pitchFamily="34" charset="-122"/>
                  <a:ea typeface="微软雅黑" pitchFamily="34" charset="-122"/>
                </a:rPr>
                <a:t>规则地理格网单元</a:t>
              </a:r>
            </a:p>
          </p:txBody>
        </p:sp>
      </p:grpSp>
      <p:sp>
        <p:nvSpPr>
          <p:cNvPr id="36" name="AutoShape 34"/>
          <p:cNvSpPr>
            <a:spLocks noChangeArrowheads="1"/>
          </p:cNvSpPr>
          <p:nvPr/>
        </p:nvSpPr>
        <p:spPr bwMode="gray">
          <a:xfrm>
            <a:off x="5718088" y="3736175"/>
            <a:ext cx="3096344" cy="1940301"/>
          </a:xfrm>
          <a:prstGeom prst="roundRect">
            <a:avLst>
              <a:gd name="adj" fmla="val 2259"/>
            </a:avLst>
          </a:prstGeom>
          <a:gradFill rotWithShape="1">
            <a:gsLst>
              <a:gs pos="0">
                <a:srgbClr val="FFFFFF"/>
              </a:gs>
              <a:gs pos="100000">
                <a:schemeClr val="bg2">
                  <a:gamma/>
                  <a:tint val="0"/>
                  <a:invGamma/>
                  <a:alpha val="0"/>
                </a:schemeClr>
              </a:gs>
            </a:gsLst>
            <a:lin ang="5400000" scaled="1"/>
          </a:gradFill>
          <a:ln w="28575">
            <a:no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t" anchorCtr="0"/>
          <a:lstStyle/>
          <a:p>
            <a:endParaRPr lang="en-US" altLang="zh-CN" dirty="0" smtClean="0">
              <a:solidFill>
                <a:schemeClr val="bg1"/>
              </a:solidFill>
              <a:latin typeface="微软雅黑" pitchFamily="34" charset="-122"/>
              <a:ea typeface="微软雅黑" pitchFamily="34" charset="-122"/>
            </a:endParaRPr>
          </a:p>
          <a:p>
            <a:endParaRPr lang="en-US" altLang="zh-CN" dirty="0" smtClean="0">
              <a:solidFill>
                <a:schemeClr val="bg1"/>
              </a:solidFill>
              <a:latin typeface="微软雅黑" pitchFamily="34" charset="-122"/>
              <a:ea typeface="微软雅黑" pitchFamily="34" charset="-122"/>
            </a:endParaRPr>
          </a:p>
          <a:p>
            <a:endParaRPr lang="en-US" altLang="zh-CN" dirty="0" smtClean="0">
              <a:solidFill>
                <a:schemeClr val="bg1"/>
              </a:solidFill>
              <a:latin typeface="微软雅黑" pitchFamily="34" charset="-122"/>
              <a:ea typeface="微软雅黑" pitchFamily="34" charset="-122"/>
            </a:endParaRPr>
          </a:p>
          <a:p>
            <a:endParaRPr lang="en-US" altLang="zh-CN" dirty="0" smtClean="0">
              <a:solidFill>
                <a:schemeClr val="bg1"/>
              </a:solidFill>
              <a:latin typeface="微软雅黑" pitchFamily="34" charset="-122"/>
              <a:ea typeface="微软雅黑" pitchFamily="34" charset="-122"/>
            </a:endParaRPr>
          </a:p>
        </p:txBody>
      </p:sp>
      <p:sp>
        <p:nvSpPr>
          <p:cNvPr id="37" name="矩形 36"/>
          <p:cNvSpPr/>
          <p:nvPr/>
        </p:nvSpPr>
        <p:spPr>
          <a:xfrm>
            <a:off x="5806045" y="4083708"/>
            <a:ext cx="2888645" cy="451803"/>
          </a:xfrm>
          <a:prstGeom prst="rect">
            <a:avLst/>
          </a:prstGeom>
          <a:gradFill>
            <a:gsLst>
              <a:gs pos="20000">
                <a:schemeClr val="accent1">
                  <a:tint val="9000"/>
                </a:schemeClr>
              </a:gs>
              <a:gs pos="100000">
                <a:srgbClr val="DEFFCD">
                  <a:alpha val="56863"/>
                </a:srgbClr>
              </a:gs>
            </a:gsLst>
          </a:gradFill>
          <a:effectLst/>
        </p:spPr>
        <p:style>
          <a:lnRef idx="1">
            <a:schemeClr val="accent1"/>
          </a:lnRef>
          <a:fillRef idx="2">
            <a:schemeClr val="accent1"/>
          </a:fillRef>
          <a:effectRef idx="1">
            <a:schemeClr val="accent1"/>
          </a:effectRef>
          <a:fontRef idx="minor">
            <a:schemeClr val="dk1"/>
          </a:fontRef>
        </p:style>
        <p:txBody>
          <a:bodyPr rtlCol="0" anchor="ctr"/>
          <a:lstStyle/>
          <a:p>
            <a:pPr>
              <a:lnSpc>
                <a:spcPct val="120000"/>
              </a:lnSpc>
              <a:buFont typeface="Wingdings" pitchFamily="2" charset="2"/>
              <a:buChar char="ü"/>
            </a:pPr>
            <a:r>
              <a:rPr lang="zh-CN" altLang="en-US" sz="1600" dirty="0" smtClean="0">
                <a:latin typeface="微软雅黑" pitchFamily="34" charset="-122"/>
                <a:ea typeface="微软雅黑" pitchFamily="34" charset="-122"/>
              </a:rPr>
              <a:t>地形单元（高程带</a:t>
            </a:r>
            <a:r>
              <a:rPr lang="en-US" altLang="zh-CN" sz="1600" dirty="0" smtClean="0">
                <a:latin typeface="微软雅黑" pitchFamily="34" charset="-122"/>
                <a:ea typeface="微软雅黑" pitchFamily="34" charset="-122"/>
              </a:rPr>
              <a:t>/</a:t>
            </a:r>
            <a:r>
              <a:rPr lang="zh-CN" altLang="en-US" sz="1600" dirty="0" smtClean="0">
                <a:latin typeface="微软雅黑" pitchFamily="34" charset="-122"/>
                <a:ea typeface="微软雅黑" pitchFamily="34" charset="-122"/>
              </a:rPr>
              <a:t>坡度带）</a:t>
            </a:r>
          </a:p>
        </p:txBody>
      </p:sp>
      <p:sp>
        <p:nvSpPr>
          <p:cNvPr id="38" name="AutoShape 38"/>
          <p:cNvSpPr>
            <a:spLocks noChangeArrowheads="1"/>
          </p:cNvSpPr>
          <p:nvPr/>
        </p:nvSpPr>
        <p:spPr bwMode="gray">
          <a:xfrm>
            <a:off x="5801710" y="3535380"/>
            <a:ext cx="2892980" cy="339808"/>
          </a:xfrm>
          <a:prstGeom prst="roundRect">
            <a:avLst>
              <a:gd name="adj" fmla="val 0"/>
            </a:avLst>
          </a:prstGeom>
          <a:gradFill rotWithShape="0">
            <a:gsLst>
              <a:gs pos="29000">
                <a:srgbClr val="5FAF33"/>
              </a:gs>
              <a:gs pos="80000">
                <a:schemeClr val="accent6">
                  <a:lumMod val="50000"/>
                </a:schemeClr>
              </a:gs>
            </a:gsLst>
            <a:lin ang="5400000" scaled="0"/>
          </a:gradFill>
          <a:ln w="19050" algn="ctr">
            <a:no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pPr algn="ctr"/>
            <a:r>
              <a:rPr lang="zh-CN" altLang="en-US" b="1" dirty="0">
                <a:solidFill>
                  <a:srgbClr val="FFFFFF"/>
                </a:solidFill>
                <a:effectLst>
                  <a:outerShdw blurRad="38100" dist="38100" dir="2700000" algn="tl">
                    <a:srgbClr val="000000">
                      <a:alpha val="43137"/>
                    </a:srgbClr>
                  </a:outerShdw>
                </a:effectLst>
                <a:latin typeface="微软雅黑" pitchFamily="34" charset="-122"/>
                <a:ea typeface="微软雅黑" pitchFamily="34" charset="-122"/>
              </a:rPr>
              <a:t>地形</a:t>
            </a:r>
            <a:r>
              <a:rPr lang="zh-CN" altLang="en-US" b="1" dirty="0" smtClean="0">
                <a:solidFill>
                  <a:srgbClr val="FFFFFF"/>
                </a:solidFill>
                <a:effectLst>
                  <a:outerShdw blurRad="38100" dist="38100" dir="2700000" algn="tl">
                    <a:srgbClr val="000000">
                      <a:alpha val="43137"/>
                    </a:srgbClr>
                  </a:outerShdw>
                </a:effectLst>
                <a:latin typeface="微软雅黑" pitchFamily="34" charset="-122"/>
                <a:ea typeface="微软雅黑" pitchFamily="34" charset="-122"/>
              </a:rPr>
              <a:t>单元</a:t>
            </a:r>
          </a:p>
        </p:txBody>
      </p:sp>
      <p:sp>
        <p:nvSpPr>
          <p:cNvPr id="42" name="矩形 41"/>
          <p:cNvSpPr/>
          <p:nvPr/>
        </p:nvSpPr>
        <p:spPr>
          <a:xfrm>
            <a:off x="6070970" y="5018197"/>
            <a:ext cx="2286016" cy="566747"/>
          </a:xfrm>
          <a:prstGeom prst="rect">
            <a:avLst/>
          </a:prstGeom>
          <a:gradFill flip="none" rotWithShape="1">
            <a:gsLst>
              <a:gs pos="0">
                <a:schemeClr val="accent6">
                  <a:lumMod val="50000"/>
                  <a:shade val="30000"/>
                  <a:satMod val="115000"/>
                </a:schemeClr>
              </a:gs>
              <a:gs pos="50000">
                <a:schemeClr val="accent6">
                  <a:lumMod val="50000"/>
                  <a:shade val="67500"/>
                  <a:satMod val="115000"/>
                </a:schemeClr>
              </a:gs>
              <a:gs pos="100000">
                <a:schemeClr val="accent6">
                  <a:lumMod val="50000"/>
                  <a:shade val="100000"/>
                  <a:satMod val="115000"/>
                </a:schemeClr>
              </a:gs>
            </a:gsLst>
            <a:lin ang="5400000" scaled="1"/>
            <a:tileRect/>
          </a:gradFill>
          <a:ln>
            <a:noFill/>
          </a:ln>
          <a:effectLst/>
          <a:scene3d>
            <a:camera prst="orthographicFront">
              <a:rot lat="0" lon="0" rev="0"/>
            </a:camera>
            <a:lightRig rig="chilly" dir="t">
              <a:rot lat="0" lon="0" rev="18480000"/>
            </a:lightRig>
          </a:scene3d>
          <a:sp3d prstMaterial="clear">
            <a:bevelT h="63500" prst="artDeco"/>
          </a:sp3d>
        </p:spPr>
        <p:txBody>
          <a:bodyPr wrap="square" anchor="ctr" anchorCtr="0">
            <a:noAutofit/>
          </a:bodyPr>
          <a:lstStyle/>
          <a:p>
            <a:pPr algn="ctr"/>
            <a:r>
              <a:rPr lang="zh-CN" altLang="en-US" sz="1600" i="1" dirty="0" smtClean="0">
                <a:latin typeface="微软雅黑" pitchFamily="34" charset="-122"/>
                <a:ea typeface="微软雅黑" pitchFamily="34" charset="-122"/>
              </a:rPr>
              <a:t>基于</a:t>
            </a:r>
            <a:r>
              <a:rPr lang="en-US" altLang="zh-CN" sz="1600" i="1" dirty="0" smtClean="0">
                <a:latin typeface="微软雅黑" pitchFamily="34" charset="-122"/>
                <a:ea typeface="微软雅黑" pitchFamily="34" charset="-122"/>
              </a:rPr>
              <a:t>DEM</a:t>
            </a:r>
            <a:r>
              <a:rPr lang="zh-CN" altLang="en-US" sz="1600" i="1" dirty="0" smtClean="0">
                <a:latin typeface="微软雅黑" pitchFamily="34" charset="-122"/>
                <a:ea typeface="微软雅黑" pitchFamily="34" charset="-122"/>
              </a:rPr>
              <a:t>提取</a:t>
            </a:r>
            <a:endParaRPr lang="zh-CN" altLang="en-US" sz="1600" i="1" dirty="0">
              <a:latin typeface="微软雅黑" pitchFamily="34" charset="-122"/>
              <a:ea typeface="微软雅黑" pitchFamily="34" charset="-122"/>
            </a:endParaRPr>
          </a:p>
        </p:txBody>
      </p:sp>
      <p:sp>
        <p:nvSpPr>
          <p:cNvPr id="45" name="矩形 44"/>
          <p:cNvSpPr/>
          <p:nvPr/>
        </p:nvSpPr>
        <p:spPr>
          <a:xfrm>
            <a:off x="318722" y="5091701"/>
            <a:ext cx="2447130" cy="584775"/>
          </a:xfrm>
          <a:prstGeom prst="rect">
            <a:avLst/>
          </a:prstGeom>
          <a:gradFill flip="none" rotWithShape="1">
            <a:gsLst>
              <a:gs pos="0">
                <a:schemeClr val="accent6">
                  <a:lumMod val="50000"/>
                  <a:shade val="30000"/>
                  <a:satMod val="115000"/>
                </a:schemeClr>
              </a:gs>
              <a:gs pos="50000">
                <a:schemeClr val="accent6">
                  <a:lumMod val="50000"/>
                  <a:shade val="67500"/>
                  <a:satMod val="115000"/>
                </a:schemeClr>
              </a:gs>
              <a:gs pos="100000">
                <a:schemeClr val="accent6">
                  <a:lumMod val="50000"/>
                  <a:shade val="100000"/>
                  <a:satMod val="115000"/>
                </a:schemeClr>
              </a:gs>
            </a:gsLst>
            <a:lin ang="5400000" scaled="1"/>
            <a:tileRect/>
          </a:gradFill>
          <a:ln>
            <a:noFill/>
          </a:ln>
          <a:effectLst/>
          <a:scene3d>
            <a:camera prst="orthographicFront">
              <a:rot lat="0" lon="0" rev="0"/>
            </a:camera>
            <a:lightRig rig="chilly" dir="t">
              <a:rot lat="0" lon="0" rev="18480000"/>
            </a:lightRig>
          </a:scene3d>
          <a:sp3d prstMaterial="clear">
            <a:bevelT h="63500" prst="artDeco"/>
          </a:sp3d>
        </p:spPr>
        <p:txBody>
          <a:bodyPr wrap="square">
            <a:spAutoFit/>
          </a:bodyPr>
          <a:lstStyle/>
          <a:p>
            <a:r>
              <a:rPr lang="zh-CN" altLang="en-US" sz="1600" i="1" dirty="0" smtClean="0">
                <a:latin typeface="微软雅黑" pitchFamily="34" charset="-122"/>
                <a:ea typeface="微软雅黑" pitchFamily="34" charset="-122"/>
              </a:rPr>
              <a:t>形成全国统一、规范的地格网数据，下发到各省。</a:t>
            </a:r>
            <a:endParaRPr lang="zh-CN" altLang="en-US" sz="1600" i="1" dirty="0"/>
          </a:p>
        </p:txBody>
      </p:sp>
      <p:sp>
        <p:nvSpPr>
          <p:cNvPr id="48" name="AutoShape 34"/>
          <p:cNvSpPr>
            <a:spLocks noChangeArrowheads="1"/>
          </p:cNvSpPr>
          <p:nvPr/>
        </p:nvSpPr>
        <p:spPr bwMode="gray">
          <a:xfrm>
            <a:off x="3185146" y="3717032"/>
            <a:ext cx="2375453" cy="2143140"/>
          </a:xfrm>
          <a:prstGeom prst="roundRect">
            <a:avLst>
              <a:gd name="adj" fmla="val 2259"/>
            </a:avLst>
          </a:prstGeom>
          <a:gradFill rotWithShape="1">
            <a:gsLst>
              <a:gs pos="0">
                <a:srgbClr val="FFFFFF"/>
              </a:gs>
              <a:gs pos="100000">
                <a:schemeClr val="bg2">
                  <a:gamma/>
                  <a:tint val="0"/>
                  <a:invGamma/>
                  <a:alpha val="0"/>
                </a:schemeClr>
              </a:gs>
            </a:gsLst>
            <a:lin ang="5400000" scaled="1"/>
          </a:gradFill>
          <a:ln w="28575">
            <a:no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t" anchorCtr="0"/>
          <a:lstStyle/>
          <a:p>
            <a:endParaRPr lang="en-US" altLang="zh-CN" dirty="0" smtClean="0">
              <a:solidFill>
                <a:schemeClr val="bg1"/>
              </a:solidFill>
              <a:latin typeface="微软雅黑" pitchFamily="34" charset="-122"/>
              <a:ea typeface="微软雅黑" pitchFamily="34" charset="-122"/>
            </a:endParaRPr>
          </a:p>
          <a:p>
            <a:endParaRPr lang="en-US" altLang="zh-CN" dirty="0" smtClean="0">
              <a:solidFill>
                <a:schemeClr val="bg1"/>
              </a:solidFill>
              <a:latin typeface="微软雅黑" pitchFamily="34" charset="-122"/>
              <a:ea typeface="微软雅黑" pitchFamily="34" charset="-122"/>
            </a:endParaRPr>
          </a:p>
          <a:p>
            <a:endParaRPr lang="en-US" altLang="zh-CN" dirty="0" smtClean="0">
              <a:solidFill>
                <a:schemeClr val="bg1"/>
              </a:solidFill>
              <a:latin typeface="微软雅黑" pitchFamily="34" charset="-122"/>
              <a:ea typeface="微软雅黑" pitchFamily="34" charset="-122"/>
            </a:endParaRPr>
          </a:p>
          <a:p>
            <a:endParaRPr lang="en-US" altLang="zh-CN" dirty="0" smtClean="0">
              <a:solidFill>
                <a:schemeClr val="bg1"/>
              </a:solidFill>
              <a:latin typeface="微软雅黑" pitchFamily="34" charset="-122"/>
              <a:ea typeface="微软雅黑" pitchFamily="34" charset="-122"/>
            </a:endParaRPr>
          </a:p>
          <a:p>
            <a:endParaRPr lang="en-US" altLang="zh-CN" dirty="0" smtClean="0">
              <a:solidFill>
                <a:schemeClr val="bg1"/>
              </a:solidFill>
              <a:latin typeface="微软雅黑" pitchFamily="34" charset="-122"/>
              <a:ea typeface="微软雅黑" pitchFamily="34" charset="-122"/>
            </a:endParaRPr>
          </a:p>
        </p:txBody>
      </p:sp>
      <p:sp>
        <p:nvSpPr>
          <p:cNvPr id="49" name="矩形 48"/>
          <p:cNvSpPr/>
          <p:nvPr/>
        </p:nvSpPr>
        <p:spPr>
          <a:xfrm>
            <a:off x="3206220" y="4089503"/>
            <a:ext cx="2309552" cy="928694"/>
          </a:xfrm>
          <a:prstGeom prst="rect">
            <a:avLst/>
          </a:prstGeom>
          <a:gradFill>
            <a:gsLst>
              <a:gs pos="20000">
                <a:schemeClr val="accent1">
                  <a:tint val="9000"/>
                </a:schemeClr>
              </a:gs>
              <a:gs pos="100000">
                <a:srgbClr val="DEFFCD">
                  <a:alpha val="56863"/>
                </a:srgbClr>
              </a:gs>
            </a:gsLst>
          </a:gradFill>
          <a:effectLst/>
        </p:spPr>
        <p:style>
          <a:lnRef idx="1">
            <a:schemeClr val="accent1"/>
          </a:lnRef>
          <a:fillRef idx="2">
            <a:schemeClr val="accent1"/>
          </a:fillRef>
          <a:effectRef idx="1">
            <a:schemeClr val="accent1"/>
          </a:effectRef>
          <a:fontRef idx="minor">
            <a:schemeClr val="dk1"/>
          </a:fontRef>
        </p:style>
        <p:txBody>
          <a:bodyPr rtlCol="0" anchor="ctr"/>
          <a:lstStyle/>
          <a:p>
            <a:pPr>
              <a:lnSpc>
                <a:spcPct val="120000"/>
              </a:lnSpc>
              <a:buFont typeface="Wingdings" pitchFamily="2" charset="2"/>
              <a:buChar char="ü"/>
            </a:pPr>
            <a:r>
              <a:rPr lang="zh-CN" altLang="en-US" sz="1600" dirty="0" smtClean="0">
                <a:latin typeface="微软雅黑" pitchFamily="34" charset="-122"/>
                <a:ea typeface="微软雅黑" pitchFamily="34" charset="-122"/>
              </a:rPr>
              <a:t>省级</a:t>
            </a:r>
            <a:r>
              <a:rPr lang="en-US" altLang="zh-CN" sz="1600" dirty="0" smtClean="0">
                <a:latin typeface="微软雅黑" pitchFamily="34" charset="-122"/>
                <a:ea typeface="微软雅黑" pitchFamily="34" charset="-122"/>
              </a:rPr>
              <a:t>/</a:t>
            </a:r>
            <a:r>
              <a:rPr lang="zh-CN" altLang="en-US" sz="1600" dirty="0" smtClean="0">
                <a:latin typeface="微软雅黑" pitchFamily="34" charset="-122"/>
                <a:ea typeface="微软雅黑" pitchFamily="34" charset="-122"/>
              </a:rPr>
              <a:t>地市</a:t>
            </a:r>
            <a:r>
              <a:rPr lang="en-US" altLang="zh-CN" sz="1600" dirty="0" smtClean="0">
                <a:latin typeface="微软雅黑" pitchFamily="34" charset="-122"/>
                <a:ea typeface="微软雅黑" pitchFamily="34" charset="-122"/>
              </a:rPr>
              <a:t>/</a:t>
            </a:r>
            <a:r>
              <a:rPr lang="zh-CN" altLang="en-US" sz="1600" dirty="0" smtClean="0">
                <a:latin typeface="微软雅黑" pitchFamily="34" charset="-122"/>
                <a:ea typeface="微软雅黑" pitchFamily="34" charset="-122"/>
              </a:rPr>
              <a:t>县级</a:t>
            </a:r>
            <a:r>
              <a:rPr lang="en-US" altLang="zh-CN" sz="1600" dirty="0" smtClean="0">
                <a:latin typeface="微软雅黑" pitchFamily="34" charset="-122"/>
                <a:ea typeface="微软雅黑" pitchFamily="34" charset="-122"/>
              </a:rPr>
              <a:t>/</a:t>
            </a:r>
            <a:r>
              <a:rPr lang="zh-CN" altLang="en-US" sz="1600" dirty="0" smtClean="0">
                <a:latin typeface="微软雅黑" pitchFamily="34" charset="-122"/>
                <a:ea typeface="微软雅黑" pitchFamily="34" charset="-122"/>
              </a:rPr>
              <a:t>乡镇级</a:t>
            </a:r>
            <a:r>
              <a:rPr lang="en-US" altLang="zh-CN" sz="1600" dirty="0" smtClean="0">
                <a:latin typeface="微软雅黑" pitchFamily="34" charset="-122"/>
                <a:ea typeface="微软雅黑" pitchFamily="34" charset="-122"/>
              </a:rPr>
              <a:t>/</a:t>
            </a:r>
            <a:r>
              <a:rPr lang="zh-CN" altLang="en-US" sz="1600" dirty="0" smtClean="0">
                <a:latin typeface="微软雅黑" pitchFamily="34" charset="-122"/>
                <a:ea typeface="微软雅黑" pitchFamily="34" charset="-122"/>
              </a:rPr>
              <a:t>村级行政区划单元</a:t>
            </a:r>
          </a:p>
        </p:txBody>
      </p:sp>
      <p:cxnSp>
        <p:nvCxnSpPr>
          <p:cNvPr id="50" name="直接箭头连接符 49"/>
          <p:cNvCxnSpPr/>
          <p:nvPr/>
        </p:nvCxnSpPr>
        <p:spPr>
          <a:xfrm rot="5400000">
            <a:off x="4323245" y="3981629"/>
            <a:ext cx="214314" cy="1433"/>
          </a:xfrm>
          <a:prstGeom prst="straightConnector1">
            <a:avLst/>
          </a:prstGeom>
          <a:ln>
            <a:tailEnd type="arrow"/>
          </a:ln>
        </p:spPr>
        <p:style>
          <a:lnRef idx="2">
            <a:schemeClr val="accent4"/>
          </a:lnRef>
          <a:fillRef idx="0">
            <a:schemeClr val="accent4"/>
          </a:fillRef>
          <a:effectRef idx="1">
            <a:schemeClr val="accent4"/>
          </a:effectRef>
          <a:fontRef idx="minor">
            <a:schemeClr val="tx1"/>
          </a:fontRef>
        </p:style>
      </p:cxnSp>
      <p:sp>
        <p:nvSpPr>
          <p:cNvPr id="51" name="AutoShape 38"/>
          <p:cNvSpPr>
            <a:spLocks noChangeArrowheads="1"/>
          </p:cNvSpPr>
          <p:nvPr/>
        </p:nvSpPr>
        <p:spPr bwMode="gray">
          <a:xfrm>
            <a:off x="3204786" y="3525938"/>
            <a:ext cx="2310985" cy="349251"/>
          </a:xfrm>
          <a:prstGeom prst="roundRect">
            <a:avLst>
              <a:gd name="adj" fmla="val 0"/>
            </a:avLst>
          </a:prstGeom>
          <a:gradFill rotWithShape="0">
            <a:gsLst>
              <a:gs pos="29000">
                <a:srgbClr val="5FAF33"/>
              </a:gs>
              <a:gs pos="80000">
                <a:schemeClr val="accent6">
                  <a:lumMod val="50000"/>
                </a:schemeClr>
              </a:gs>
            </a:gsLst>
            <a:lin ang="5400000" scaled="0"/>
          </a:gradFill>
          <a:ln w="19050" algn="ctr">
            <a:no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pPr algn="ctr"/>
            <a:r>
              <a:rPr lang="zh-CN" altLang="en-US" b="1" dirty="0" smtClean="0">
                <a:solidFill>
                  <a:srgbClr val="FFFFFF"/>
                </a:solidFill>
                <a:effectLst>
                  <a:outerShdw blurRad="38100" dist="38100" dir="2700000" algn="tl">
                    <a:srgbClr val="000000">
                      <a:alpha val="43137"/>
                    </a:srgbClr>
                  </a:outerShdw>
                </a:effectLst>
                <a:latin typeface="微软雅黑" pitchFamily="34" charset="-122"/>
                <a:ea typeface="微软雅黑" pitchFamily="34" charset="-122"/>
              </a:rPr>
              <a:t>行政区划与管理单元</a:t>
            </a:r>
          </a:p>
        </p:txBody>
      </p:sp>
      <p:sp>
        <p:nvSpPr>
          <p:cNvPr id="52" name="矩形 51"/>
          <p:cNvSpPr/>
          <p:nvPr/>
        </p:nvSpPr>
        <p:spPr>
          <a:xfrm>
            <a:off x="3211755" y="5097574"/>
            <a:ext cx="2304016" cy="571504"/>
          </a:xfrm>
          <a:prstGeom prst="rect">
            <a:avLst/>
          </a:prstGeom>
          <a:gradFill flip="none" rotWithShape="1">
            <a:gsLst>
              <a:gs pos="0">
                <a:schemeClr val="accent6">
                  <a:lumMod val="50000"/>
                  <a:shade val="30000"/>
                  <a:satMod val="115000"/>
                </a:schemeClr>
              </a:gs>
              <a:gs pos="50000">
                <a:schemeClr val="accent6">
                  <a:lumMod val="50000"/>
                  <a:shade val="67500"/>
                  <a:satMod val="115000"/>
                </a:schemeClr>
              </a:gs>
              <a:gs pos="100000">
                <a:schemeClr val="accent6">
                  <a:lumMod val="50000"/>
                  <a:shade val="100000"/>
                  <a:satMod val="115000"/>
                </a:schemeClr>
              </a:gs>
            </a:gsLst>
            <a:lin ang="5400000" scaled="1"/>
            <a:tileRect/>
          </a:gradFill>
          <a:ln>
            <a:noFill/>
          </a:ln>
          <a:effectLst/>
          <a:scene3d>
            <a:camera prst="orthographicFront">
              <a:rot lat="0" lon="0" rev="0"/>
            </a:camera>
            <a:lightRig rig="chilly" dir="t">
              <a:rot lat="0" lon="0" rev="18480000"/>
            </a:lightRig>
          </a:scene3d>
          <a:sp3d prstMaterial="clear">
            <a:bevelT h="63500" prst="artDeco"/>
          </a:sp3d>
        </p:spPr>
        <p:txBody>
          <a:bodyPr wrap="square" anchor="ctr" anchorCtr="0">
            <a:noAutofit/>
          </a:bodyPr>
          <a:lstStyle/>
          <a:p>
            <a:pPr algn="ctr"/>
            <a:r>
              <a:rPr lang="zh-CN" altLang="en-US" sz="1600" i="1" dirty="0" smtClean="0">
                <a:latin typeface="微软雅黑" pitchFamily="34" charset="-122"/>
                <a:ea typeface="微软雅黑" pitchFamily="34" charset="-122"/>
              </a:rPr>
              <a:t>来源于地理国情普查数据</a:t>
            </a:r>
          </a:p>
        </p:txBody>
      </p:sp>
      <p:sp>
        <p:nvSpPr>
          <p:cNvPr id="5" name="灯片编号占位符 4"/>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117</a:t>
            </a:fld>
            <a:endParaRPr lang="zh-CN" altLang="en-US">
              <a:solidFill>
                <a:prstClr val="black">
                  <a:tint val="75000"/>
                </a:prstClr>
              </a:solidFill>
            </a:endParaRPr>
          </a:p>
        </p:txBody>
      </p:sp>
    </p:spTree>
    <p:extLst>
      <p:ext uri="{BB962C8B-B14F-4D97-AF65-F5344CB8AC3E}">
        <p14:creationId xmlns:p14="http://schemas.microsoft.com/office/powerpoint/2010/main" xmlns="" val="1489496663"/>
      </p:ext>
    </p:extLst>
  </p:cSld>
  <p:clrMapOvr>
    <a:masterClrMapping/>
  </p:clrMapOvr>
  <p:transition>
    <p:fade/>
  </p:transition>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24"/>
          <p:cNvGrpSpPr>
            <a:grpSpLocks/>
          </p:cNvGrpSpPr>
          <p:nvPr/>
        </p:nvGrpSpPr>
        <p:grpSpPr bwMode="auto">
          <a:xfrm>
            <a:off x="0" y="-71437"/>
            <a:ext cx="9144000" cy="1309688"/>
            <a:chOff x="0" y="-71462"/>
            <a:chExt cx="9144000" cy="1309218"/>
          </a:xfrm>
        </p:grpSpPr>
        <p:grpSp>
          <p:nvGrpSpPr>
            <p:cNvPr id="3" name="组合 21"/>
            <p:cNvGrpSpPr>
              <a:grpSpLocks/>
            </p:cNvGrpSpPr>
            <p:nvPr/>
          </p:nvGrpSpPr>
          <p:grpSpPr bwMode="auto">
            <a:xfrm>
              <a:off x="0" y="857232"/>
              <a:ext cx="9144000" cy="173037"/>
              <a:chOff x="0" y="827071"/>
              <a:chExt cx="9144000" cy="173037"/>
            </a:xfrm>
          </p:grpSpPr>
          <p:sp>
            <p:nvSpPr>
              <p:cNvPr id="21" name="矩形 20"/>
              <p:cNvSpPr/>
              <p:nvPr/>
            </p:nvSpPr>
            <p:spPr>
              <a:xfrm>
                <a:off x="0" y="920664"/>
                <a:ext cx="9144000" cy="45719"/>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3"/>
              </a:lnRef>
              <a:fillRef idx="2">
                <a:schemeClr val="accent3"/>
              </a:fillRef>
              <a:effectRef idx="1">
                <a:schemeClr val="accent3"/>
              </a:effectRef>
              <a:fontRef idx="minor">
                <a:schemeClr val="dk1"/>
              </a:fontRef>
            </p:style>
            <p:txBody>
              <a:bodyPr anchor="ctr"/>
              <a:lstStyle/>
              <a:p>
                <a:pPr algn="ctr" fontAlgn="auto">
                  <a:spcBef>
                    <a:spcPts val="0"/>
                  </a:spcBef>
                  <a:spcAft>
                    <a:spcPts val="0"/>
                  </a:spcAft>
                  <a:defRPr/>
                </a:pPr>
                <a:endParaRPr lang="zh-CN" altLang="en-US" kern="0">
                  <a:solidFill>
                    <a:sysClr val="window" lastClr="FFFFFF"/>
                  </a:solidFill>
                  <a:latin typeface="Constantia"/>
                  <a:ea typeface="微软雅黑"/>
                </a:endParaRPr>
              </a:p>
            </p:txBody>
          </p:sp>
          <p:grpSp>
            <p:nvGrpSpPr>
              <p:cNvPr id="4" name="组合 12"/>
              <p:cNvGrpSpPr>
                <a:grpSpLocks/>
              </p:cNvGrpSpPr>
              <p:nvPr/>
            </p:nvGrpSpPr>
            <p:grpSpPr bwMode="auto">
              <a:xfrm>
                <a:off x="8715404" y="827071"/>
                <a:ext cx="287337" cy="173037"/>
                <a:chOff x="8461697" y="933460"/>
                <a:chExt cx="358775" cy="244475"/>
              </a:xfrm>
            </p:grpSpPr>
            <p:sp>
              <p:nvSpPr>
                <p:cNvPr id="23" name="燕尾形 22"/>
                <p:cNvSpPr/>
                <p:nvPr/>
              </p:nvSpPr>
              <p:spPr>
                <a:xfrm>
                  <a:off x="8461661" y="932981"/>
                  <a:ext cx="180380" cy="244389"/>
                </a:xfrm>
                <a:prstGeom prst="chevron">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fontAlgn="auto">
                    <a:spcBef>
                      <a:spcPts val="0"/>
                    </a:spcBef>
                    <a:spcAft>
                      <a:spcPts val="0"/>
                    </a:spcAft>
                    <a:defRPr/>
                  </a:pPr>
                  <a:endParaRPr lang="zh-CN" altLang="en-US">
                    <a:solidFill>
                      <a:schemeClr val="tx1"/>
                    </a:solidFill>
                  </a:endParaRPr>
                </a:p>
              </p:txBody>
            </p:sp>
            <p:sp>
              <p:nvSpPr>
                <p:cNvPr id="24" name="燕尾形 23"/>
                <p:cNvSpPr/>
                <p:nvPr/>
              </p:nvSpPr>
              <p:spPr>
                <a:xfrm>
                  <a:off x="8642040" y="932981"/>
                  <a:ext cx="178397" cy="244389"/>
                </a:xfrm>
                <a:prstGeom prst="chevron">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fontAlgn="auto">
                    <a:spcBef>
                      <a:spcPts val="0"/>
                    </a:spcBef>
                    <a:spcAft>
                      <a:spcPts val="0"/>
                    </a:spcAft>
                    <a:defRPr/>
                  </a:pPr>
                  <a:endParaRPr lang="zh-CN" altLang="en-US">
                    <a:solidFill>
                      <a:schemeClr val="tx1"/>
                    </a:solidFill>
                  </a:endParaRPr>
                </a:p>
              </p:txBody>
            </p:sp>
          </p:grpSp>
        </p:grpSp>
        <p:pic>
          <p:nvPicPr>
            <p:cNvPr id="20" name="图片 19" descr="14-2.png"/>
            <p:cNvPicPr>
              <a:picLocks noChangeAspect="1"/>
            </p:cNvPicPr>
            <p:nvPr/>
          </p:nvPicPr>
          <p:blipFill>
            <a:blip r:embed="rId3" cstate="print">
              <a:lum bright="100000" contrast="12000"/>
              <a:extLst/>
            </a:blip>
            <a:srcRect l="38138" b="39864"/>
            <a:stretch>
              <a:fillRect/>
            </a:stretch>
          </p:blipFill>
          <p:spPr bwMode="auto">
            <a:xfrm>
              <a:off x="5786446" y="-71462"/>
              <a:ext cx="3044754" cy="1309218"/>
            </a:xfrm>
            <a:prstGeom prst="rect">
              <a:avLst/>
            </a:prstGeom>
            <a:noFill/>
            <a:ln>
              <a:noFill/>
            </a:ln>
            <a:effectLst>
              <a:outerShdw blurRad="190500" dist="228600" dir="2700000" algn="ctr">
                <a:srgbClr val="000000">
                  <a:alpha val="30000"/>
                </a:srgbClr>
              </a:outerShdw>
            </a:effectLst>
            <a:scene3d>
              <a:camera prst="perspectiveRelaxed"/>
              <a:lightRig rig="threePt" dir="t"/>
            </a:scene3d>
            <a:extLst/>
          </p:spPr>
        </p:pic>
      </p:grpSp>
      <p:grpSp>
        <p:nvGrpSpPr>
          <p:cNvPr id="12" name="组合 25"/>
          <p:cNvGrpSpPr/>
          <p:nvPr/>
        </p:nvGrpSpPr>
        <p:grpSpPr>
          <a:xfrm>
            <a:off x="-27424" y="1071546"/>
            <a:ext cx="4218796" cy="512567"/>
            <a:chOff x="686924" y="1071546"/>
            <a:chExt cx="4218796" cy="512567"/>
          </a:xfrm>
        </p:grpSpPr>
        <p:sp>
          <p:nvSpPr>
            <p:cNvPr id="13" name="矩形 12"/>
            <p:cNvSpPr/>
            <p:nvPr/>
          </p:nvSpPr>
          <p:spPr>
            <a:xfrm>
              <a:off x="714348" y="1071546"/>
              <a:ext cx="500066" cy="500066"/>
            </a:xfrm>
            <a:prstGeom prst="rect">
              <a:avLst/>
            </a:prstGeom>
            <a:solidFill>
              <a:srgbClr val="C0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2"/>
            </a:lnRef>
            <a:fillRef idx="3">
              <a:schemeClr val="accent2"/>
            </a:fillRef>
            <a:effectRef idx="2">
              <a:schemeClr val="accent2"/>
            </a:effectRef>
            <a:fontRef idx="minor">
              <a:schemeClr val="lt1"/>
            </a:fontRef>
          </p:style>
          <p:txBody>
            <a:bodyPr rtlCol="0" anchor="ctr"/>
            <a:lstStyle/>
            <a:p>
              <a:pPr algn="ctr"/>
              <a:endParaRPr lang="zh-CN" altLang="en-US"/>
            </a:p>
          </p:txBody>
        </p:sp>
        <p:sp>
          <p:nvSpPr>
            <p:cNvPr id="14" name="矩形 13"/>
            <p:cNvSpPr/>
            <p:nvPr/>
          </p:nvSpPr>
          <p:spPr>
            <a:xfrm>
              <a:off x="1214413" y="1071546"/>
              <a:ext cx="3382249" cy="500066"/>
            </a:xfrm>
            <a:prstGeom prst="rect">
              <a:avLst/>
            </a:prstGeom>
            <a:solidFill>
              <a:schemeClr val="bg1">
                <a:lumMod val="8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dk1"/>
            </a:lnRef>
            <a:fillRef idx="3">
              <a:schemeClr val="dk1"/>
            </a:fillRef>
            <a:effectRef idx="2">
              <a:schemeClr val="dk1"/>
            </a:effectRef>
            <a:fontRef idx="minor">
              <a:schemeClr val="lt1"/>
            </a:fontRef>
          </p:style>
          <p:txBody>
            <a:bodyPr rtlCol="0" anchor="ctr"/>
            <a:lstStyle/>
            <a:p>
              <a:pPr algn="ctr"/>
              <a:endParaRPr lang="zh-CN" altLang="en-US"/>
            </a:p>
          </p:txBody>
        </p:sp>
        <p:sp>
          <p:nvSpPr>
            <p:cNvPr id="15" name="矩形 14"/>
            <p:cNvSpPr/>
            <p:nvPr/>
          </p:nvSpPr>
          <p:spPr>
            <a:xfrm>
              <a:off x="686924" y="1107059"/>
              <a:ext cx="4218796" cy="477054"/>
            </a:xfrm>
            <a:prstGeom prst="rect">
              <a:avLst/>
            </a:prstGeom>
          </p:spPr>
          <p:txBody>
            <a:bodyPr wrap="square">
              <a:spAutoFit/>
            </a:bodyPr>
            <a:lstStyle/>
            <a:p>
              <a:pPr>
                <a:lnSpc>
                  <a:spcPts val="3000"/>
                </a:lnSpc>
                <a:buClr>
                  <a:srgbClr val="FFC000"/>
                </a:buClr>
              </a:pPr>
              <a:r>
                <a:rPr lang="en-US" altLang="zh-CN" sz="2400" b="1" dirty="0">
                  <a:solidFill>
                    <a:schemeClr val="bg1"/>
                  </a:solidFill>
                  <a:latin typeface="微软雅黑" pitchFamily="34" charset="-122"/>
                  <a:ea typeface="微软雅黑" pitchFamily="34" charset="-122"/>
                </a:rPr>
                <a:t>1</a:t>
              </a:r>
              <a:r>
                <a:rPr lang="zh-CN" altLang="en-US" sz="2400" b="1" dirty="0" smtClean="0">
                  <a:solidFill>
                    <a:schemeClr val="bg1"/>
                  </a:solidFill>
                  <a:latin typeface="微软雅黑" pitchFamily="34" charset="-122"/>
                  <a:ea typeface="微软雅黑" pitchFamily="34" charset="-122"/>
                </a:rPr>
                <a:t>、行政区划与管理单元提取</a:t>
              </a:r>
              <a:endParaRPr lang="zh-CN" altLang="en-US" sz="2400" b="1" dirty="0" smtClean="0">
                <a:solidFill>
                  <a:schemeClr val="tx1">
                    <a:lumMod val="65000"/>
                    <a:lumOff val="35000"/>
                  </a:schemeClr>
                </a:solidFill>
                <a:latin typeface="微软雅黑" pitchFamily="34" charset="-122"/>
                <a:ea typeface="微软雅黑" pitchFamily="34" charset="-122"/>
              </a:endParaRPr>
            </a:p>
          </p:txBody>
        </p:sp>
      </p:grpSp>
      <p:sp>
        <p:nvSpPr>
          <p:cNvPr id="39" name="标题 1"/>
          <p:cNvSpPr txBox="1">
            <a:spLocks/>
          </p:cNvSpPr>
          <p:nvPr/>
        </p:nvSpPr>
        <p:spPr>
          <a:xfrm>
            <a:off x="71438" y="-27383"/>
            <a:ext cx="9072562" cy="884634"/>
          </a:xfrm>
          <a:prstGeom prst="rect">
            <a:avLst/>
          </a:prstGeom>
        </p:spPr>
        <p:txBody>
          <a:bodyPr vert="horz" lIns="91440" tIns="45720" rIns="91440" bIns="45720" rtlCol="0" anchor="b">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pPr fontAlgn="auto">
              <a:spcAft>
                <a:spcPts val="0"/>
              </a:spcAft>
            </a:pPr>
            <a:r>
              <a:rPr lang="zh-CN" altLang="en-US" sz="4400" b="1" spc="50" dirty="0" smtClean="0">
                <a:ln w="11430"/>
                <a:solidFill>
                  <a:srgbClr val="7030A0"/>
                </a:solidFill>
                <a:effectLst>
                  <a:outerShdw blurRad="76200" dist="50800" dir="5400000" algn="tl" rotWithShape="0">
                    <a:srgbClr val="000000">
                      <a:alpha val="65000"/>
                    </a:srgbClr>
                  </a:outerShdw>
                </a:effectLst>
                <a:latin typeface="微软雅黑" pitchFamily="34" charset="-122"/>
                <a:ea typeface="微软雅黑" pitchFamily="34" charset="-122"/>
              </a:rPr>
              <a:t>五、基本统计软件功能</a:t>
            </a:r>
            <a:r>
              <a:rPr lang="en-US" altLang="zh-CN" sz="4400" b="1" spc="50" dirty="0" smtClean="0">
                <a:ln w="11430"/>
                <a:solidFill>
                  <a:srgbClr val="7030A0"/>
                </a:solidFill>
                <a:effectLst>
                  <a:outerShdw blurRad="76200" dist="50800" dir="5400000" algn="tl" rotWithShape="0">
                    <a:srgbClr val="000000">
                      <a:alpha val="65000"/>
                    </a:srgbClr>
                  </a:outerShdw>
                </a:effectLst>
                <a:latin typeface="微软雅黑" pitchFamily="34" charset="-122"/>
                <a:ea typeface="微软雅黑" pitchFamily="34" charset="-122"/>
              </a:rPr>
              <a:t>—</a:t>
            </a:r>
            <a:r>
              <a:rPr lang="zh-CN" altLang="en-US" sz="3600" b="1" spc="50" dirty="0" smtClean="0">
                <a:ln w="11430"/>
                <a:solidFill>
                  <a:srgbClr val="7030A0"/>
                </a:solidFill>
                <a:effectLst>
                  <a:outerShdw blurRad="76200" dist="50800" dir="5400000" algn="tl" rotWithShape="0">
                    <a:srgbClr val="000000">
                      <a:alpha val="65000"/>
                    </a:srgbClr>
                  </a:outerShdw>
                </a:effectLst>
                <a:latin typeface="微软雅黑" pitchFamily="34" charset="-122"/>
                <a:ea typeface="微软雅黑" pitchFamily="34" charset="-122"/>
              </a:rPr>
              <a:t>单元提取</a:t>
            </a:r>
            <a:endParaRPr lang="zh-CN" altLang="en-US" sz="3600" b="1" spc="50" dirty="0">
              <a:ln w="11430"/>
              <a:solidFill>
                <a:srgbClr val="7030A0"/>
              </a:solidFill>
              <a:effectLst>
                <a:outerShdw blurRad="76200" dist="50800" dir="5400000" algn="tl" rotWithShape="0">
                  <a:srgbClr val="000000">
                    <a:alpha val="65000"/>
                  </a:srgbClr>
                </a:outerShdw>
              </a:effectLst>
              <a:latin typeface="微软雅黑" pitchFamily="34" charset="-122"/>
              <a:ea typeface="微软雅黑" pitchFamily="34" charset="-122"/>
            </a:endParaRPr>
          </a:p>
        </p:txBody>
      </p:sp>
      <p:pic>
        <p:nvPicPr>
          <p:cNvPr id="16" name="图片 15"/>
          <p:cNvPicPr>
            <a:picLocks noChangeAspect="1"/>
          </p:cNvPicPr>
          <p:nvPr/>
        </p:nvPicPr>
        <p:blipFill>
          <a:blip r:embed="rId4"/>
          <a:stretch>
            <a:fillRect/>
          </a:stretch>
        </p:blipFill>
        <p:spPr>
          <a:xfrm>
            <a:off x="1476375" y="1703413"/>
            <a:ext cx="6191250" cy="4495800"/>
          </a:xfrm>
          <a:prstGeom prst="rect">
            <a:avLst/>
          </a:prstGeom>
        </p:spPr>
      </p:pic>
      <p:sp>
        <p:nvSpPr>
          <p:cNvPr id="17" name="Rectangle 48"/>
          <p:cNvSpPr/>
          <p:nvPr/>
        </p:nvSpPr>
        <p:spPr bwMode="auto">
          <a:xfrm>
            <a:off x="67213" y="6309320"/>
            <a:ext cx="8935499" cy="453413"/>
          </a:xfrm>
          <a:prstGeom prst="roundRect">
            <a:avLst>
              <a:gd name="adj" fmla="val 4477"/>
            </a:avLst>
          </a:prstGeom>
          <a:gradFill>
            <a:gsLst>
              <a:gs pos="95000">
                <a:srgbClr val="FFFFFF"/>
              </a:gs>
              <a:gs pos="100000">
                <a:srgbClr val="FFDD71"/>
              </a:gs>
            </a:gsLst>
            <a:lin ang="5400000" scaled="0"/>
          </a:gradFill>
          <a:ln w="38100">
            <a:gradFill>
              <a:gsLst>
                <a:gs pos="50000">
                  <a:srgbClr val="BC6200"/>
                </a:gs>
                <a:gs pos="100000">
                  <a:srgbClr val="DA5D00"/>
                </a:gs>
              </a:gsLst>
              <a:lin ang="5400000" scaled="0"/>
            </a:gradFill>
          </a:ln>
          <a:effectLst/>
          <a:scene3d>
            <a:camera prst="orthographicFront"/>
            <a:lightRig rig="flat" dir="t"/>
          </a:scene3d>
          <a:sp3d contourW="19050">
            <a:bevelT w="101600" prst="divot"/>
            <a:bevelB w="0" h="0"/>
            <a:contourClr>
              <a:schemeClr val="bg1"/>
            </a:contourClr>
          </a:sp3d>
        </p:spPr>
        <p:style>
          <a:lnRef idx="1">
            <a:schemeClr val="accent2"/>
          </a:lnRef>
          <a:fillRef idx="3">
            <a:schemeClr val="accent2"/>
          </a:fillRef>
          <a:effectRef idx="2">
            <a:schemeClr val="accent2"/>
          </a:effectRef>
          <a:fontRef idx="minor">
            <a:schemeClr val="lt1"/>
          </a:fontRef>
        </p:style>
        <p:txBody>
          <a:bodyPr anchor="ctr">
            <a:sp3d/>
          </a:bodyPr>
          <a:lstStyle/>
          <a:p>
            <a:pPr defTabSz="685666">
              <a:lnSpc>
                <a:spcPts val="3000"/>
              </a:lnSpc>
              <a:spcBef>
                <a:spcPts val="1000"/>
              </a:spcBef>
              <a:buFont typeface="Wingdings" pitchFamily="2" charset="2"/>
              <a:buChar char="u"/>
            </a:pPr>
            <a:r>
              <a:rPr lang="zh-CN" altLang="en-US" b="1" dirty="0" smtClean="0">
                <a:solidFill>
                  <a:srgbClr val="3C2924"/>
                </a:solidFill>
                <a:latin typeface="微软雅黑" pitchFamily="34" charset="-122"/>
                <a:ea typeface="微软雅黑" pitchFamily="34" charset="-122"/>
              </a:rPr>
              <a:t>提取行政区划与管理单元：从普查成果数据库中提取行政区划与管理单元</a:t>
            </a:r>
            <a:endParaRPr lang="en-US" altLang="en-US" dirty="0" smtClean="0">
              <a:solidFill>
                <a:srgbClr val="3C2924"/>
              </a:solidFill>
              <a:latin typeface="微软雅黑" pitchFamily="34" charset="-122"/>
              <a:ea typeface="微软雅黑" pitchFamily="34" charset="-122"/>
            </a:endParaRPr>
          </a:p>
        </p:txBody>
      </p:sp>
      <p:sp>
        <p:nvSpPr>
          <p:cNvPr id="5" name="灯片编号占位符 4"/>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118</a:t>
            </a:fld>
            <a:endParaRPr lang="zh-CN" altLang="en-US">
              <a:solidFill>
                <a:prstClr val="black">
                  <a:tint val="75000"/>
                </a:prstClr>
              </a:solidFill>
            </a:endParaRPr>
          </a:p>
        </p:txBody>
      </p:sp>
    </p:spTree>
    <p:extLst>
      <p:ext uri="{BB962C8B-B14F-4D97-AF65-F5344CB8AC3E}">
        <p14:creationId xmlns:p14="http://schemas.microsoft.com/office/powerpoint/2010/main" xmlns="" val="1654345445"/>
      </p:ext>
    </p:extLst>
  </p:cSld>
  <p:clrMapOvr>
    <a:masterClrMapping/>
  </p:clrMapOvr>
  <p:transition>
    <p:fade/>
  </p:transition>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24"/>
          <p:cNvGrpSpPr>
            <a:grpSpLocks/>
          </p:cNvGrpSpPr>
          <p:nvPr/>
        </p:nvGrpSpPr>
        <p:grpSpPr bwMode="auto">
          <a:xfrm>
            <a:off x="0" y="-71437"/>
            <a:ext cx="9144000" cy="1309688"/>
            <a:chOff x="0" y="-71462"/>
            <a:chExt cx="9144000" cy="1309218"/>
          </a:xfrm>
        </p:grpSpPr>
        <p:grpSp>
          <p:nvGrpSpPr>
            <p:cNvPr id="3" name="组合 21"/>
            <p:cNvGrpSpPr>
              <a:grpSpLocks/>
            </p:cNvGrpSpPr>
            <p:nvPr/>
          </p:nvGrpSpPr>
          <p:grpSpPr bwMode="auto">
            <a:xfrm>
              <a:off x="0" y="857232"/>
              <a:ext cx="9144000" cy="173037"/>
              <a:chOff x="0" y="827071"/>
              <a:chExt cx="9144000" cy="173037"/>
            </a:xfrm>
          </p:grpSpPr>
          <p:sp>
            <p:nvSpPr>
              <p:cNvPr id="21" name="矩形 20"/>
              <p:cNvSpPr/>
              <p:nvPr/>
            </p:nvSpPr>
            <p:spPr>
              <a:xfrm>
                <a:off x="0" y="920664"/>
                <a:ext cx="9144000" cy="45719"/>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3"/>
              </a:lnRef>
              <a:fillRef idx="2">
                <a:schemeClr val="accent3"/>
              </a:fillRef>
              <a:effectRef idx="1">
                <a:schemeClr val="accent3"/>
              </a:effectRef>
              <a:fontRef idx="minor">
                <a:schemeClr val="dk1"/>
              </a:fontRef>
            </p:style>
            <p:txBody>
              <a:bodyPr anchor="ctr"/>
              <a:lstStyle/>
              <a:p>
                <a:pPr algn="ctr" fontAlgn="auto">
                  <a:spcBef>
                    <a:spcPts val="0"/>
                  </a:spcBef>
                  <a:spcAft>
                    <a:spcPts val="0"/>
                  </a:spcAft>
                  <a:defRPr/>
                </a:pPr>
                <a:endParaRPr lang="zh-CN" altLang="en-US" kern="0">
                  <a:solidFill>
                    <a:sysClr val="window" lastClr="FFFFFF"/>
                  </a:solidFill>
                  <a:latin typeface="Constantia"/>
                  <a:ea typeface="微软雅黑"/>
                </a:endParaRPr>
              </a:p>
            </p:txBody>
          </p:sp>
          <p:grpSp>
            <p:nvGrpSpPr>
              <p:cNvPr id="4" name="组合 12"/>
              <p:cNvGrpSpPr>
                <a:grpSpLocks/>
              </p:cNvGrpSpPr>
              <p:nvPr/>
            </p:nvGrpSpPr>
            <p:grpSpPr bwMode="auto">
              <a:xfrm>
                <a:off x="8715404" y="827071"/>
                <a:ext cx="287337" cy="173037"/>
                <a:chOff x="8461697" y="933460"/>
                <a:chExt cx="358775" cy="244475"/>
              </a:xfrm>
            </p:grpSpPr>
            <p:sp>
              <p:nvSpPr>
                <p:cNvPr id="23" name="燕尾形 22"/>
                <p:cNvSpPr/>
                <p:nvPr/>
              </p:nvSpPr>
              <p:spPr>
                <a:xfrm>
                  <a:off x="8461661" y="932981"/>
                  <a:ext cx="180380" cy="244389"/>
                </a:xfrm>
                <a:prstGeom prst="chevron">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fontAlgn="auto">
                    <a:spcBef>
                      <a:spcPts val="0"/>
                    </a:spcBef>
                    <a:spcAft>
                      <a:spcPts val="0"/>
                    </a:spcAft>
                    <a:defRPr/>
                  </a:pPr>
                  <a:endParaRPr lang="zh-CN" altLang="en-US">
                    <a:solidFill>
                      <a:schemeClr val="tx1"/>
                    </a:solidFill>
                  </a:endParaRPr>
                </a:p>
              </p:txBody>
            </p:sp>
            <p:sp>
              <p:nvSpPr>
                <p:cNvPr id="24" name="燕尾形 23"/>
                <p:cNvSpPr/>
                <p:nvPr/>
              </p:nvSpPr>
              <p:spPr>
                <a:xfrm>
                  <a:off x="8642040" y="932981"/>
                  <a:ext cx="178397" cy="244389"/>
                </a:xfrm>
                <a:prstGeom prst="chevron">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fontAlgn="auto">
                    <a:spcBef>
                      <a:spcPts val="0"/>
                    </a:spcBef>
                    <a:spcAft>
                      <a:spcPts val="0"/>
                    </a:spcAft>
                    <a:defRPr/>
                  </a:pPr>
                  <a:endParaRPr lang="zh-CN" altLang="en-US">
                    <a:solidFill>
                      <a:schemeClr val="tx1"/>
                    </a:solidFill>
                  </a:endParaRPr>
                </a:p>
              </p:txBody>
            </p:sp>
          </p:grpSp>
        </p:grpSp>
        <p:pic>
          <p:nvPicPr>
            <p:cNvPr id="20" name="图片 19" descr="14-2.png"/>
            <p:cNvPicPr>
              <a:picLocks noChangeAspect="1"/>
            </p:cNvPicPr>
            <p:nvPr/>
          </p:nvPicPr>
          <p:blipFill>
            <a:blip r:embed="rId3" cstate="print">
              <a:lum bright="100000" contrast="12000"/>
              <a:extLst/>
            </a:blip>
            <a:srcRect l="38138" b="39864"/>
            <a:stretch>
              <a:fillRect/>
            </a:stretch>
          </p:blipFill>
          <p:spPr bwMode="auto">
            <a:xfrm>
              <a:off x="5786446" y="-71462"/>
              <a:ext cx="3044754" cy="1309218"/>
            </a:xfrm>
            <a:prstGeom prst="rect">
              <a:avLst/>
            </a:prstGeom>
            <a:noFill/>
            <a:ln>
              <a:noFill/>
            </a:ln>
            <a:effectLst>
              <a:outerShdw blurRad="190500" dist="228600" dir="2700000" algn="ctr">
                <a:srgbClr val="000000">
                  <a:alpha val="30000"/>
                </a:srgbClr>
              </a:outerShdw>
            </a:effectLst>
            <a:scene3d>
              <a:camera prst="perspectiveRelaxed"/>
              <a:lightRig rig="threePt" dir="t"/>
            </a:scene3d>
            <a:extLst/>
          </p:spPr>
        </p:pic>
      </p:grpSp>
      <p:sp>
        <p:nvSpPr>
          <p:cNvPr id="39" name="标题 1"/>
          <p:cNvSpPr txBox="1">
            <a:spLocks/>
          </p:cNvSpPr>
          <p:nvPr/>
        </p:nvSpPr>
        <p:spPr>
          <a:xfrm>
            <a:off x="71438" y="-27383"/>
            <a:ext cx="9072562" cy="884634"/>
          </a:xfrm>
          <a:prstGeom prst="rect">
            <a:avLst/>
          </a:prstGeom>
        </p:spPr>
        <p:txBody>
          <a:bodyPr vert="horz" lIns="91440" tIns="45720" rIns="91440" bIns="45720" rtlCol="0" anchor="b">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pPr fontAlgn="auto">
              <a:spcAft>
                <a:spcPts val="0"/>
              </a:spcAft>
            </a:pPr>
            <a:r>
              <a:rPr lang="zh-CN" altLang="en-US" sz="4400" b="1" spc="50" dirty="0" smtClean="0">
                <a:ln w="11430"/>
                <a:solidFill>
                  <a:srgbClr val="7030A0"/>
                </a:solidFill>
                <a:effectLst>
                  <a:outerShdw blurRad="76200" dist="50800" dir="5400000" algn="tl" rotWithShape="0">
                    <a:srgbClr val="000000">
                      <a:alpha val="65000"/>
                    </a:srgbClr>
                  </a:outerShdw>
                </a:effectLst>
                <a:latin typeface="微软雅黑" pitchFamily="34" charset="-122"/>
                <a:ea typeface="微软雅黑" pitchFamily="34" charset="-122"/>
              </a:rPr>
              <a:t>五、基本统计软件功能</a:t>
            </a:r>
            <a:r>
              <a:rPr lang="en-US" altLang="zh-CN" sz="4400" b="1" spc="50" dirty="0" smtClean="0">
                <a:ln w="11430"/>
                <a:solidFill>
                  <a:srgbClr val="7030A0"/>
                </a:solidFill>
                <a:effectLst>
                  <a:outerShdw blurRad="76200" dist="50800" dir="5400000" algn="tl" rotWithShape="0">
                    <a:srgbClr val="000000">
                      <a:alpha val="65000"/>
                    </a:srgbClr>
                  </a:outerShdw>
                </a:effectLst>
                <a:latin typeface="微软雅黑" pitchFamily="34" charset="-122"/>
                <a:ea typeface="微软雅黑" pitchFamily="34" charset="-122"/>
              </a:rPr>
              <a:t>—</a:t>
            </a:r>
            <a:r>
              <a:rPr lang="zh-CN" altLang="en-US" sz="3600" b="1" spc="50" dirty="0" smtClean="0">
                <a:ln w="11430"/>
                <a:solidFill>
                  <a:srgbClr val="7030A0"/>
                </a:solidFill>
                <a:effectLst>
                  <a:outerShdw blurRad="76200" dist="50800" dir="5400000" algn="tl" rotWithShape="0">
                    <a:srgbClr val="000000">
                      <a:alpha val="65000"/>
                    </a:srgbClr>
                  </a:outerShdw>
                </a:effectLst>
                <a:latin typeface="微软雅黑" pitchFamily="34" charset="-122"/>
                <a:ea typeface="微软雅黑" pitchFamily="34" charset="-122"/>
              </a:rPr>
              <a:t>单元提取</a:t>
            </a:r>
            <a:endParaRPr lang="zh-CN" altLang="en-US" sz="3600" b="1" spc="50" dirty="0">
              <a:ln w="11430"/>
              <a:solidFill>
                <a:srgbClr val="7030A0"/>
              </a:solidFill>
              <a:effectLst>
                <a:outerShdw blurRad="76200" dist="50800" dir="5400000" algn="tl" rotWithShape="0">
                  <a:srgbClr val="000000">
                    <a:alpha val="65000"/>
                  </a:srgbClr>
                </a:outerShdw>
              </a:effectLst>
              <a:latin typeface="微软雅黑" pitchFamily="34" charset="-122"/>
              <a:ea typeface="微软雅黑" pitchFamily="34" charset="-122"/>
            </a:endParaRPr>
          </a:p>
        </p:txBody>
      </p:sp>
      <p:pic>
        <p:nvPicPr>
          <p:cNvPr id="18" name="图片 17"/>
          <p:cNvPicPr>
            <a:picLocks noChangeAspect="1"/>
          </p:cNvPicPr>
          <p:nvPr/>
        </p:nvPicPr>
        <p:blipFill>
          <a:blip r:embed="rId4"/>
          <a:stretch>
            <a:fillRect/>
          </a:stretch>
        </p:blipFill>
        <p:spPr>
          <a:xfrm>
            <a:off x="2978247" y="1332217"/>
            <a:ext cx="4591050" cy="4486275"/>
          </a:xfrm>
          <a:prstGeom prst="rect">
            <a:avLst/>
          </a:prstGeom>
        </p:spPr>
      </p:pic>
      <p:sp>
        <p:nvSpPr>
          <p:cNvPr id="19" name="矩形标注 18"/>
          <p:cNvSpPr/>
          <p:nvPr/>
        </p:nvSpPr>
        <p:spPr>
          <a:xfrm>
            <a:off x="7568603" y="2021742"/>
            <a:ext cx="1575397" cy="464230"/>
          </a:xfrm>
          <a:prstGeom prst="wedgeRectCallout">
            <a:avLst>
              <a:gd name="adj1" fmla="val -77627"/>
              <a:gd name="adj2" fmla="val 33784"/>
            </a:avLst>
          </a:prstGeom>
          <a:solidFill>
            <a:srgbClr val="C00000">
              <a:alpha val="75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shade val="50000"/>
            </a:schemeClr>
          </a:lnRef>
          <a:fillRef idx="1">
            <a:schemeClr val="accent2"/>
          </a:fillRef>
          <a:effectRef idx="0">
            <a:schemeClr val="accent2"/>
          </a:effectRef>
          <a:fontRef idx="minor">
            <a:schemeClr val="lt1"/>
          </a:fontRef>
        </p:style>
        <p:txBody>
          <a:bodyPr wrap="square">
            <a:spAutoFit/>
          </a:bodyPr>
          <a:lstStyle/>
          <a:p>
            <a:pPr defTabSz="685666">
              <a:lnSpc>
                <a:spcPts val="2900"/>
              </a:lnSpc>
            </a:pPr>
            <a:r>
              <a:rPr lang="zh-CN" altLang="en-US" dirty="0" smtClean="0">
                <a:solidFill>
                  <a:srgbClr val="FFFFFF"/>
                </a:solidFill>
                <a:latin typeface="微软雅黑" pitchFamily="34" charset="-122"/>
                <a:ea typeface="微软雅黑" pitchFamily="34" charset="-122"/>
              </a:rPr>
              <a:t>文件选择选择</a:t>
            </a:r>
            <a:endParaRPr lang="en-US" altLang="en-US" dirty="0" smtClean="0">
              <a:solidFill>
                <a:srgbClr val="FFFFFF"/>
              </a:solidFill>
              <a:latin typeface="微软雅黑" pitchFamily="34" charset="-122"/>
              <a:ea typeface="微软雅黑" pitchFamily="34" charset="-122"/>
            </a:endParaRPr>
          </a:p>
        </p:txBody>
      </p:sp>
      <p:sp>
        <p:nvSpPr>
          <p:cNvPr id="22" name="矩形 21"/>
          <p:cNvSpPr/>
          <p:nvPr/>
        </p:nvSpPr>
        <p:spPr>
          <a:xfrm>
            <a:off x="3209798" y="2148028"/>
            <a:ext cx="4098506" cy="299921"/>
          </a:xfrm>
          <a:prstGeom prst="rect">
            <a:avLst/>
          </a:prstGeom>
          <a:noFill/>
          <a:ln>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矩形标注 24"/>
          <p:cNvSpPr/>
          <p:nvPr/>
        </p:nvSpPr>
        <p:spPr>
          <a:xfrm>
            <a:off x="7656497" y="2980344"/>
            <a:ext cx="1343851" cy="426207"/>
          </a:xfrm>
          <a:prstGeom prst="wedgeRectCallout">
            <a:avLst>
              <a:gd name="adj1" fmla="val -77627"/>
              <a:gd name="adj2" fmla="val 33784"/>
            </a:avLst>
          </a:prstGeom>
          <a:solidFill>
            <a:srgbClr val="C00000">
              <a:alpha val="75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shade val="50000"/>
            </a:schemeClr>
          </a:lnRef>
          <a:fillRef idx="1">
            <a:schemeClr val="accent2"/>
          </a:fillRef>
          <a:effectRef idx="0">
            <a:schemeClr val="accent2"/>
          </a:effectRef>
          <a:fontRef idx="minor">
            <a:schemeClr val="lt1"/>
          </a:fontRef>
        </p:style>
        <p:txBody>
          <a:bodyPr wrap="square">
            <a:spAutoFit/>
          </a:bodyPr>
          <a:lstStyle/>
          <a:p>
            <a:pPr defTabSz="685666">
              <a:lnSpc>
                <a:spcPts val="2900"/>
              </a:lnSpc>
            </a:pPr>
            <a:r>
              <a:rPr lang="zh-CN" altLang="en-US" dirty="0" smtClean="0">
                <a:solidFill>
                  <a:srgbClr val="FFFFFF"/>
                </a:solidFill>
                <a:latin typeface="微软雅黑" pitchFamily="34" charset="-122"/>
                <a:ea typeface="微软雅黑" pitchFamily="34" charset="-122"/>
              </a:rPr>
              <a:t>选中</a:t>
            </a:r>
            <a:r>
              <a:rPr lang="zh-CN" altLang="en-US" dirty="0">
                <a:solidFill>
                  <a:srgbClr val="FFFFFF"/>
                </a:solidFill>
                <a:latin typeface="微软雅黑" pitchFamily="34" charset="-122"/>
                <a:ea typeface="微软雅黑" pitchFamily="34" charset="-122"/>
              </a:rPr>
              <a:t>的格网</a:t>
            </a:r>
            <a:endParaRPr lang="en-US" altLang="en-US" dirty="0" smtClean="0">
              <a:solidFill>
                <a:srgbClr val="FFFFFF"/>
              </a:solidFill>
              <a:latin typeface="微软雅黑" pitchFamily="34" charset="-122"/>
              <a:ea typeface="微软雅黑" pitchFamily="34" charset="-122"/>
            </a:endParaRPr>
          </a:p>
        </p:txBody>
      </p:sp>
      <p:sp>
        <p:nvSpPr>
          <p:cNvPr id="26" name="矩形 25"/>
          <p:cNvSpPr/>
          <p:nvPr/>
        </p:nvSpPr>
        <p:spPr>
          <a:xfrm>
            <a:off x="3239241" y="2660425"/>
            <a:ext cx="4069063" cy="1344639"/>
          </a:xfrm>
          <a:prstGeom prst="rect">
            <a:avLst/>
          </a:prstGeom>
          <a:noFill/>
          <a:ln>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矩形标注 26"/>
          <p:cNvSpPr/>
          <p:nvPr/>
        </p:nvSpPr>
        <p:spPr>
          <a:xfrm>
            <a:off x="7867825" y="4434466"/>
            <a:ext cx="1276176" cy="426207"/>
          </a:xfrm>
          <a:prstGeom prst="wedgeRectCallout">
            <a:avLst>
              <a:gd name="adj1" fmla="val -77627"/>
              <a:gd name="adj2" fmla="val 33784"/>
            </a:avLst>
          </a:prstGeom>
          <a:solidFill>
            <a:srgbClr val="C00000">
              <a:alpha val="75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shade val="50000"/>
            </a:schemeClr>
          </a:lnRef>
          <a:fillRef idx="1">
            <a:schemeClr val="accent2"/>
          </a:fillRef>
          <a:effectRef idx="0">
            <a:schemeClr val="accent2"/>
          </a:effectRef>
          <a:fontRef idx="minor">
            <a:schemeClr val="lt1"/>
          </a:fontRef>
        </p:style>
        <p:txBody>
          <a:bodyPr wrap="square">
            <a:spAutoFit/>
          </a:bodyPr>
          <a:lstStyle/>
          <a:p>
            <a:pPr defTabSz="685666">
              <a:lnSpc>
                <a:spcPts val="2900"/>
              </a:lnSpc>
            </a:pPr>
            <a:r>
              <a:rPr lang="zh-CN" altLang="en-US" dirty="0">
                <a:solidFill>
                  <a:srgbClr val="FFFFFF"/>
                </a:solidFill>
                <a:latin typeface="微软雅黑" pitchFamily="34" charset="-122"/>
                <a:ea typeface="微软雅黑" pitchFamily="34" charset="-122"/>
              </a:rPr>
              <a:t>现有格网</a:t>
            </a:r>
            <a:endParaRPr lang="en-US" altLang="en-US" dirty="0" smtClean="0">
              <a:solidFill>
                <a:srgbClr val="FFFFFF"/>
              </a:solidFill>
              <a:latin typeface="微软雅黑" pitchFamily="34" charset="-122"/>
              <a:ea typeface="微软雅黑" pitchFamily="34" charset="-122"/>
            </a:endParaRPr>
          </a:p>
        </p:txBody>
      </p:sp>
      <p:sp>
        <p:nvSpPr>
          <p:cNvPr id="28" name="矩形 27"/>
          <p:cNvSpPr/>
          <p:nvPr/>
        </p:nvSpPr>
        <p:spPr>
          <a:xfrm>
            <a:off x="3077034" y="4188887"/>
            <a:ext cx="4393476" cy="917364"/>
          </a:xfrm>
          <a:prstGeom prst="rect">
            <a:avLst/>
          </a:prstGeom>
          <a:noFill/>
          <a:ln>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9" name="Picture 2" descr="C:\Users\Administrator\Desktop\捕获.PNG"/>
          <p:cNvPicPr>
            <a:picLocks noChangeAspect="1" noChangeArrowheads="1"/>
          </p:cNvPicPr>
          <p:nvPr/>
        </p:nvPicPr>
        <p:blipFill>
          <a:blip r:embed="rId5" cstate="print"/>
          <a:srcRect/>
          <a:stretch>
            <a:fillRect/>
          </a:stretch>
        </p:blipFill>
        <p:spPr bwMode="auto">
          <a:xfrm>
            <a:off x="307995" y="2240168"/>
            <a:ext cx="2371725" cy="3076575"/>
          </a:xfrm>
          <a:prstGeom prst="rect">
            <a:avLst/>
          </a:prstGeom>
          <a:noFill/>
        </p:spPr>
      </p:pic>
      <p:grpSp>
        <p:nvGrpSpPr>
          <p:cNvPr id="12" name="组合 25"/>
          <p:cNvGrpSpPr/>
          <p:nvPr/>
        </p:nvGrpSpPr>
        <p:grpSpPr>
          <a:xfrm>
            <a:off x="-27424" y="1071546"/>
            <a:ext cx="4218796" cy="512567"/>
            <a:chOff x="686924" y="1071546"/>
            <a:chExt cx="4218796" cy="512567"/>
          </a:xfrm>
        </p:grpSpPr>
        <p:sp>
          <p:nvSpPr>
            <p:cNvPr id="13" name="矩形 12"/>
            <p:cNvSpPr/>
            <p:nvPr/>
          </p:nvSpPr>
          <p:spPr>
            <a:xfrm>
              <a:off x="714348" y="1071546"/>
              <a:ext cx="500066" cy="500066"/>
            </a:xfrm>
            <a:prstGeom prst="rect">
              <a:avLst/>
            </a:prstGeom>
            <a:solidFill>
              <a:srgbClr val="C0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2"/>
            </a:lnRef>
            <a:fillRef idx="3">
              <a:schemeClr val="accent2"/>
            </a:fillRef>
            <a:effectRef idx="2">
              <a:schemeClr val="accent2"/>
            </a:effectRef>
            <a:fontRef idx="minor">
              <a:schemeClr val="lt1"/>
            </a:fontRef>
          </p:style>
          <p:txBody>
            <a:bodyPr rtlCol="0" anchor="ctr"/>
            <a:lstStyle/>
            <a:p>
              <a:pPr algn="ctr"/>
              <a:endParaRPr lang="zh-CN" altLang="en-US"/>
            </a:p>
          </p:txBody>
        </p:sp>
        <p:sp>
          <p:nvSpPr>
            <p:cNvPr id="14" name="矩形 13"/>
            <p:cNvSpPr/>
            <p:nvPr/>
          </p:nvSpPr>
          <p:spPr>
            <a:xfrm>
              <a:off x="1214413" y="1071546"/>
              <a:ext cx="3382249" cy="500066"/>
            </a:xfrm>
            <a:prstGeom prst="rect">
              <a:avLst/>
            </a:prstGeom>
            <a:solidFill>
              <a:schemeClr val="bg1">
                <a:lumMod val="8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dk1"/>
            </a:lnRef>
            <a:fillRef idx="3">
              <a:schemeClr val="dk1"/>
            </a:fillRef>
            <a:effectRef idx="2">
              <a:schemeClr val="dk1"/>
            </a:effectRef>
            <a:fontRef idx="minor">
              <a:schemeClr val="lt1"/>
            </a:fontRef>
          </p:style>
          <p:txBody>
            <a:bodyPr rtlCol="0" anchor="ctr"/>
            <a:lstStyle/>
            <a:p>
              <a:pPr algn="ctr"/>
              <a:endParaRPr lang="zh-CN" altLang="en-US"/>
            </a:p>
          </p:txBody>
        </p:sp>
        <p:sp>
          <p:nvSpPr>
            <p:cNvPr id="15" name="矩形 14"/>
            <p:cNvSpPr/>
            <p:nvPr/>
          </p:nvSpPr>
          <p:spPr>
            <a:xfrm>
              <a:off x="686924" y="1107059"/>
              <a:ext cx="4218796" cy="477054"/>
            </a:xfrm>
            <a:prstGeom prst="rect">
              <a:avLst/>
            </a:prstGeom>
          </p:spPr>
          <p:txBody>
            <a:bodyPr wrap="square">
              <a:spAutoFit/>
            </a:bodyPr>
            <a:lstStyle/>
            <a:p>
              <a:pPr>
                <a:lnSpc>
                  <a:spcPts val="3000"/>
                </a:lnSpc>
                <a:buClr>
                  <a:srgbClr val="FFC000"/>
                </a:buClr>
              </a:pPr>
              <a:r>
                <a:rPr lang="en-US" altLang="zh-CN" sz="2400" b="1" dirty="0" smtClean="0">
                  <a:solidFill>
                    <a:schemeClr val="bg1"/>
                  </a:solidFill>
                  <a:latin typeface="微软雅黑" pitchFamily="34" charset="-122"/>
                  <a:ea typeface="微软雅黑" pitchFamily="34" charset="-122"/>
                </a:rPr>
                <a:t>2</a:t>
              </a:r>
              <a:r>
                <a:rPr lang="zh-CN" altLang="en-US" sz="2400" b="1" dirty="0" smtClean="0">
                  <a:solidFill>
                    <a:schemeClr val="bg1"/>
                  </a:solidFill>
                  <a:latin typeface="微软雅黑" pitchFamily="34" charset="-122"/>
                  <a:ea typeface="微软雅黑" pitchFamily="34" charset="-122"/>
                </a:rPr>
                <a:t>、规则地理格</a:t>
              </a:r>
              <a:r>
                <a:rPr lang="zh-CN" altLang="en-US" sz="2400" b="1" dirty="0">
                  <a:solidFill>
                    <a:schemeClr val="bg1"/>
                  </a:solidFill>
                  <a:latin typeface="微软雅黑" pitchFamily="34" charset="-122"/>
                  <a:ea typeface="微软雅黑" pitchFamily="34" charset="-122"/>
                </a:rPr>
                <a:t>网</a:t>
              </a:r>
              <a:r>
                <a:rPr lang="zh-CN" altLang="en-US" sz="2400" b="1" dirty="0" smtClean="0">
                  <a:solidFill>
                    <a:schemeClr val="bg1"/>
                  </a:solidFill>
                  <a:latin typeface="微软雅黑" pitchFamily="34" charset="-122"/>
                  <a:ea typeface="微软雅黑" pitchFamily="34" charset="-122"/>
                </a:rPr>
                <a:t>单元入库</a:t>
              </a:r>
              <a:endParaRPr lang="zh-CN" altLang="en-US" sz="2400" b="1" dirty="0" smtClean="0">
                <a:solidFill>
                  <a:schemeClr val="tx1">
                    <a:lumMod val="65000"/>
                    <a:lumOff val="35000"/>
                  </a:schemeClr>
                </a:solidFill>
                <a:latin typeface="微软雅黑" pitchFamily="34" charset="-122"/>
                <a:ea typeface="微软雅黑" pitchFamily="34" charset="-122"/>
              </a:endParaRPr>
            </a:p>
          </p:txBody>
        </p:sp>
      </p:grpSp>
      <p:sp>
        <p:nvSpPr>
          <p:cNvPr id="17" name="Rectangle 48"/>
          <p:cNvSpPr/>
          <p:nvPr/>
        </p:nvSpPr>
        <p:spPr bwMode="auto">
          <a:xfrm>
            <a:off x="67213" y="5661248"/>
            <a:ext cx="9076787" cy="1101485"/>
          </a:xfrm>
          <a:prstGeom prst="roundRect">
            <a:avLst>
              <a:gd name="adj" fmla="val 4477"/>
            </a:avLst>
          </a:prstGeom>
          <a:gradFill>
            <a:gsLst>
              <a:gs pos="95000">
                <a:srgbClr val="FFFFFF"/>
              </a:gs>
              <a:gs pos="100000">
                <a:srgbClr val="FFDD71"/>
              </a:gs>
            </a:gsLst>
            <a:lin ang="5400000" scaled="0"/>
          </a:gradFill>
          <a:ln w="38100">
            <a:gradFill>
              <a:gsLst>
                <a:gs pos="50000">
                  <a:srgbClr val="BC6200"/>
                </a:gs>
                <a:gs pos="100000">
                  <a:srgbClr val="DA5D00"/>
                </a:gs>
              </a:gsLst>
              <a:lin ang="5400000" scaled="0"/>
            </a:gradFill>
          </a:ln>
          <a:effectLst/>
          <a:scene3d>
            <a:camera prst="orthographicFront"/>
            <a:lightRig rig="flat" dir="t"/>
          </a:scene3d>
          <a:sp3d contourW="19050">
            <a:bevelT w="101600" prst="divot"/>
            <a:bevelB w="0" h="0"/>
            <a:contourClr>
              <a:schemeClr val="bg1"/>
            </a:contourClr>
          </a:sp3d>
        </p:spPr>
        <p:style>
          <a:lnRef idx="1">
            <a:schemeClr val="accent2"/>
          </a:lnRef>
          <a:fillRef idx="3">
            <a:schemeClr val="accent2"/>
          </a:fillRef>
          <a:effectRef idx="2">
            <a:schemeClr val="accent2"/>
          </a:effectRef>
          <a:fontRef idx="minor">
            <a:schemeClr val="lt1"/>
          </a:fontRef>
        </p:style>
        <p:txBody>
          <a:bodyPr anchor="ctr">
            <a:sp3d/>
          </a:bodyPr>
          <a:lstStyle/>
          <a:p>
            <a:pPr defTabSz="685666">
              <a:lnSpc>
                <a:spcPts val="3000"/>
              </a:lnSpc>
              <a:spcBef>
                <a:spcPts val="1000"/>
              </a:spcBef>
              <a:buFont typeface="Wingdings" pitchFamily="2" charset="2"/>
              <a:buChar char="u"/>
            </a:pPr>
            <a:r>
              <a:rPr lang="zh-CN" altLang="en-US" b="1" dirty="0">
                <a:solidFill>
                  <a:srgbClr val="3C2924"/>
                </a:solidFill>
                <a:latin typeface="微软雅黑" pitchFamily="34" charset="-122"/>
                <a:ea typeface="微软雅黑" pitchFamily="34" charset="-122"/>
              </a:rPr>
              <a:t>将</a:t>
            </a:r>
            <a:r>
              <a:rPr lang="zh-CN" altLang="en-US" b="1" dirty="0" smtClean="0">
                <a:solidFill>
                  <a:srgbClr val="3C2924"/>
                </a:solidFill>
                <a:latin typeface="微软雅黑" pitchFamily="34" charset="-122"/>
                <a:ea typeface="微软雅黑" pitchFamily="34" charset="-122"/>
              </a:rPr>
              <a:t>下发的</a:t>
            </a:r>
            <a:r>
              <a:rPr lang="en-US" altLang="zh-CN" b="1" dirty="0">
                <a:solidFill>
                  <a:srgbClr val="3C2924"/>
                </a:solidFill>
                <a:latin typeface="微软雅黑" pitchFamily="34" charset="-122"/>
                <a:ea typeface="微软雅黑" pitchFamily="34" charset="-122"/>
              </a:rPr>
              <a:t>1KM*1KM </a:t>
            </a:r>
            <a:r>
              <a:rPr lang="zh-CN" altLang="en-US" b="1" dirty="0" smtClean="0">
                <a:solidFill>
                  <a:srgbClr val="3C2924"/>
                </a:solidFill>
                <a:latin typeface="微软雅黑" pitchFamily="34" charset="-122"/>
                <a:ea typeface="微软雅黑" pitchFamily="34" charset="-122"/>
              </a:rPr>
              <a:t>、城市中心城区</a:t>
            </a:r>
            <a:r>
              <a:rPr lang="en-US" altLang="zh-CN" b="1" dirty="0" smtClean="0">
                <a:solidFill>
                  <a:srgbClr val="3C2924"/>
                </a:solidFill>
                <a:latin typeface="微软雅黑" pitchFamily="34" charset="-122"/>
                <a:ea typeface="微软雅黑" pitchFamily="34" charset="-122"/>
              </a:rPr>
              <a:t>100M*100M</a:t>
            </a:r>
            <a:r>
              <a:rPr lang="zh-CN" altLang="en-US" b="1" dirty="0" smtClean="0">
                <a:solidFill>
                  <a:srgbClr val="3C2924"/>
                </a:solidFill>
                <a:latin typeface="微软雅黑" pitchFamily="34" charset="-122"/>
                <a:ea typeface="微软雅黑" pitchFamily="34" charset="-122"/>
              </a:rPr>
              <a:t>格网文件加入到统计分析</a:t>
            </a:r>
            <a:r>
              <a:rPr lang="zh-CN" altLang="en-US" b="1" dirty="0">
                <a:solidFill>
                  <a:srgbClr val="3C2924"/>
                </a:solidFill>
                <a:latin typeface="微软雅黑" pitchFamily="34" charset="-122"/>
                <a:ea typeface="微软雅黑" pitchFamily="34" charset="-122"/>
              </a:rPr>
              <a:t>数据库中</a:t>
            </a:r>
            <a:r>
              <a:rPr lang="zh-CN" altLang="en-US" b="1" dirty="0" smtClean="0">
                <a:solidFill>
                  <a:srgbClr val="3C2924"/>
                </a:solidFill>
                <a:latin typeface="微软雅黑" pitchFamily="34" charset="-122"/>
                <a:ea typeface="微软雅黑" pitchFamily="34" charset="-122"/>
              </a:rPr>
              <a:t>，格</a:t>
            </a:r>
            <a:r>
              <a:rPr lang="zh-CN" altLang="en-US" b="1" dirty="0">
                <a:solidFill>
                  <a:srgbClr val="3C2924"/>
                </a:solidFill>
                <a:latin typeface="微软雅黑" pitchFamily="34" charset="-122"/>
                <a:ea typeface="微软雅黑" pitchFamily="34" charset="-122"/>
              </a:rPr>
              <a:t>网</a:t>
            </a:r>
            <a:r>
              <a:rPr lang="zh-CN" altLang="en-US" b="1" dirty="0" smtClean="0">
                <a:solidFill>
                  <a:srgbClr val="3C2924"/>
                </a:solidFill>
                <a:latin typeface="微软雅黑" pitchFamily="34" charset="-122"/>
                <a:ea typeface="微软雅黑" pitchFamily="34" charset="-122"/>
              </a:rPr>
              <a:t>数据</a:t>
            </a:r>
            <a:r>
              <a:rPr lang="zh-CN" altLang="en-US" b="1" dirty="0">
                <a:solidFill>
                  <a:srgbClr val="3C2924"/>
                </a:solidFill>
                <a:latin typeface="微软雅黑" pitchFamily="34" charset="-122"/>
                <a:ea typeface="微软雅黑" pitchFamily="34" charset="-122"/>
              </a:rPr>
              <a:t>层的命名规则为</a:t>
            </a:r>
            <a:r>
              <a:rPr lang="en-US" altLang="zh-CN" b="1" dirty="0">
                <a:solidFill>
                  <a:srgbClr val="3C2924"/>
                </a:solidFill>
                <a:latin typeface="微软雅黑" pitchFamily="34" charset="-122"/>
                <a:ea typeface="微软雅黑" pitchFamily="34" charset="-122"/>
              </a:rPr>
              <a:t>GRID_</a:t>
            </a:r>
            <a:r>
              <a:rPr lang="zh-CN" altLang="en-US" b="1" dirty="0">
                <a:solidFill>
                  <a:srgbClr val="3C2924"/>
                </a:solidFill>
                <a:latin typeface="微软雅黑" pitchFamily="34" charset="-122"/>
                <a:ea typeface="微软雅黑" pitchFamily="34" charset="-122"/>
              </a:rPr>
              <a:t>格网大小</a:t>
            </a:r>
            <a:r>
              <a:rPr lang="en-US" altLang="zh-CN" b="1" dirty="0">
                <a:solidFill>
                  <a:srgbClr val="3C2924"/>
                </a:solidFill>
                <a:latin typeface="微软雅黑" pitchFamily="34" charset="-122"/>
                <a:ea typeface="微软雅黑" pitchFamily="34" charset="-122"/>
              </a:rPr>
              <a:t>_</a:t>
            </a:r>
            <a:r>
              <a:rPr lang="zh-CN" altLang="en-US" b="1" dirty="0">
                <a:solidFill>
                  <a:srgbClr val="3C2924"/>
                </a:solidFill>
                <a:latin typeface="微软雅黑" pitchFamily="34" charset="-122"/>
                <a:ea typeface="微软雅黑" pitchFamily="34" charset="-122"/>
              </a:rPr>
              <a:t>中央经线，如”</a:t>
            </a:r>
            <a:r>
              <a:rPr lang="en-US" altLang="zh-CN" b="1" dirty="0">
                <a:solidFill>
                  <a:srgbClr val="3C2924"/>
                </a:solidFill>
                <a:latin typeface="微软雅黑" pitchFamily="34" charset="-122"/>
                <a:ea typeface="微软雅黑" pitchFamily="34" charset="-122"/>
              </a:rPr>
              <a:t>GRID_100M_105E”</a:t>
            </a:r>
            <a:r>
              <a:rPr lang="zh-CN" altLang="en-US" b="1" dirty="0" smtClean="0">
                <a:solidFill>
                  <a:srgbClr val="3C2924"/>
                </a:solidFill>
                <a:latin typeface="微软雅黑" pitchFamily="34" charset="-122"/>
                <a:ea typeface="微软雅黑" pitchFamily="34" charset="-122"/>
              </a:rPr>
              <a:t>。</a:t>
            </a:r>
            <a:endParaRPr lang="en-US" altLang="en-US" dirty="0" smtClean="0">
              <a:solidFill>
                <a:srgbClr val="3C2924"/>
              </a:solidFill>
              <a:latin typeface="微软雅黑" pitchFamily="34" charset="-122"/>
              <a:ea typeface="微软雅黑" pitchFamily="34" charset="-122"/>
            </a:endParaRPr>
          </a:p>
        </p:txBody>
      </p:sp>
      <p:sp>
        <p:nvSpPr>
          <p:cNvPr id="5" name="灯片编号占位符 4"/>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119</a:t>
            </a:fld>
            <a:endParaRPr lang="zh-CN" altLang="en-US">
              <a:solidFill>
                <a:prstClr val="black">
                  <a:tint val="75000"/>
                </a:prstClr>
              </a:solidFill>
            </a:endParaRPr>
          </a:p>
        </p:txBody>
      </p:sp>
    </p:spTree>
    <p:extLst>
      <p:ext uri="{BB962C8B-B14F-4D97-AF65-F5344CB8AC3E}">
        <p14:creationId xmlns:p14="http://schemas.microsoft.com/office/powerpoint/2010/main" xmlns="" val="367898418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strips(downLeft)">
                                      <p:cBhvr>
                                        <p:cTn id="7" dur="500"/>
                                        <p:tgtEl>
                                          <p:spTgt spid="2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fade">
                                      <p:cBhvr>
                                        <p:cTn id="11" dur="500"/>
                                        <p:tgtEl>
                                          <p:spTgt spid="19"/>
                                        </p:tgtEl>
                                      </p:cBhvr>
                                    </p:animEffect>
                                  </p:childTnLst>
                                </p:cTn>
                              </p:par>
                            </p:childTnLst>
                          </p:cTn>
                        </p:par>
                      </p:childTnLst>
                    </p:cTn>
                  </p:par>
                  <p:par>
                    <p:cTn id="12" fill="hold">
                      <p:stCondLst>
                        <p:cond delay="indefinite"/>
                      </p:stCondLst>
                      <p:childTnLst>
                        <p:par>
                          <p:cTn id="13" fill="hold">
                            <p:stCondLst>
                              <p:cond delay="0"/>
                            </p:stCondLst>
                            <p:childTnLst>
                              <p:par>
                                <p:cTn id="14" presetID="18" presetClass="entr" presetSubtype="12" fill="hold" grpId="0" nodeType="click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strips(downLeft)">
                                      <p:cBhvr>
                                        <p:cTn id="16" dur="500"/>
                                        <p:tgtEl>
                                          <p:spTgt spid="26"/>
                                        </p:tgtEl>
                                      </p:cBhvr>
                                    </p:animEffect>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fade">
                                      <p:cBhvr>
                                        <p:cTn id="20" dur="500"/>
                                        <p:tgtEl>
                                          <p:spTgt spid="25"/>
                                        </p:tgtEl>
                                      </p:cBhvr>
                                    </p:animEffect>
                                  </p:childTnLst>
                                </p:cTn>
                              </p:par>
                            </p:childTnLst>
                          </p:cTn>
                        </p:par>
                      </p:childTnLst>
                    </p:cTn>
                  </p:par>
                  <p:par>
                    <p:cTn id="21" fill="hold">
                      <p:stCondLst>
                        <p:cond delay="indefinite"/>
                      </p:stCondLst>
                      <p:childTnLst>
                        <p:par>
                          <p:cTn id="22" fill="hold">
                            <p:stCondLst>
                              <p:cond delay="0"/>
                            </p:stCondLst>
                            <p:childTnLst>
                              <p:par>
                                <p:cTn id="23" presetID="18" presetClass="entr" presetSubtype="12" fill="hold" grpId="0" nodeType="clickEffect">
                                  <p:stCondLst>
                                    <p:cond delay="0"/>
                                  </p:stCondLst>
                                  <p:childTnLst>
                                    <p:set>
                                      <p:cBhvr>
                                        <p:cTn id="24" dur="1" fill="hold">
                                          <p:stCondLst>
                                            <p:cond delay="0"/>
                                          </p:stCondLst>
                                        </p:cTn>
                                        <p:tgtEl>
                                          <p:spTgt spid="28"/>
                                        </p:tgtEl>
                                        <p:attrNameLst>
                                          <p:attrName>style.visibility</p:attrName>
                                        </p:attrNameLst>
                                      </p:cBhvr>
                                      <p:to>
                                        <p:strVal val="visible"/>
                                      </p:to>
                                    </p:set>
                                    <p:animEffect transition="in" filter="strips(downLeft)">
                                      <p:cBhvr>
                                        <p:cTn id="25" dur="500"/>
                                        <p:tgtEl>
                                          <p:spTgt spid="28"/>
                                        </p:tgtEl>
                                      </p:cBhvr>
                                    </p:animEffect>
                                  </p:childTnLst>
                                </p:cTn>
                              </p:par>
                            </p:childTnLst>
                          </p:cTn>
                        </p:par>
                        <p:par>
                          <p:cTn id="26" fill="hold">
                            <p:stCondLst>
                              <p:cond delay="500"/>
                            </p:stCondLst>
                            <p:childTnLst>
                              <p:par>
                                <p:cTn id="27" presetID="10" presetClass="entr" presetSubtype="0" fill="hold" grpId="0" nodeType="afterEffect">
                                  <p:stCondLst>
                                    <p:cond delay="0"/>
                                  </p:stCondLst>
                                  <p:childTnLst>
                                    <p:set>
                                      <p:cBhvr>
                                        <p:cTn id="28" dur="1" fill="hold">
                                          <p:stCondLst>
                                            <p:cond delay="0"/>
                                          </p:stCondLst>
                                        </p:cTn>
                                        <p:tgtEl>
                                          <p:spTgt spid="27"/>
                                        </p:tgtEl>
                                        <p:attrNameLst>
                                          <p:attrName>style.visibility</p:attrName>
                                        </p:attrNameLst>
                                      </p:cBhvr>
                                      <p:to>
                                        <p:strVal val="visible"/>
                                      </p:to>
                                    </p:set>
                                    <p:animEffect transition="in" filter="fade">
                                      <p:cBhvr>
                                        <p:cTn id="29"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2" grpId="0" animBg="1"/>
      <p:bldP spid="25" grpId="0" animBg="1"/>
      <p:bldP spid="26" grpId="0" animBg="1"/>
      <p:bldP spid="27" grpId="0" animBg="1"/>
      <p:bldP spid="2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3"/>
          <p:cNvGrpSpPr/>
          <p:nvPr/>
        </p:nvGrpSpPr>
        <p:grpSpPr>
          <a:xfrm>
            <a:off x="467544" y="1124744"/>
            <a:ext cx="5961844" cy="543585"/>
            <a:chOff x="2171720" y="5500702"/>
            <a:chExt cx="5400676" cy="543585"/>
          </a:xfrm>
        </p:grpSpPr>
        <p:sp>
          <p:nvSpPr>
            <p:cNvPr id="61" name="Line 31"/>
            <p:cNvSpPr>
              <a:spLocks noChangeShapeType="1"/>
            </p:cNvSpPr>
            <p:nvPr/>
          </p:nvSpPr>
          <p:spPr bwMode="auto">
            <a:xfrm>
              <a:off x="2171720" y="6044287"/>
              <a:ext cx="5400676" cy="0"/>
            </a:xfrm>
            <a:prstGeom prst="line">
              <a:avLst/>
            </a:prstGeom>
            <a:noFill/>
            <a:ln w="9525">
              <a:solidFill>
                <a:schemeClr val="accent3">
                  <a:lumMod val="75000"/>
                </a:schemeClr>
              </a:solidFill>
              <a:prstDash val="dash"/>
              <a:round/>
              <a:headEnd/>
              <a:tailEnd/>
            </a:ln>
            <a:effectLst/>
          </p:spPr>
          <p:txBody>
            <a:bodyPr/>
            <a:lstStyle/>
            <a:p>
              <a:endParaRPr lang="zh-CN" altLang="en-US" sz="2800">
                <a:solidFill>
                  <a:prstClr val="black"/>
                </a:solidFill>
              </a:endParaRPr>
            </a:p>
          </p:txBody>
        </p:sp>
        <p:sp>
          <p:nvSpPr>
            <p:cNvPr id="62" name="Text Box 36"/>
            <p:cNvSpPr txBox="1">
              <a:spLocks noChangeArrowheads="1"/>
            </p:cNvSpPr>
            <p:nvPr/>
          </p:nvSpPr>
          <p:spPr bwMode="auto">
            <a:xfrm>
              <a:off x="2302453" y="5500702"/>
              <a:ext cx="3239965" cy="523220"/>
            </a:xfrm>
            <a:prstGeom prst="rect">
              <a:avLst/>
            </a:prstGeom>
            <a:noFill/>
            <a:ln w="9525">
              <a:noFill/>
              <a:miter lim="800000"/>
              <a:headEnd/>
              <a:tailEnd/>
            </a:ln>
            <a:effectLst/>
          </p:spPr>
          <p:txBody>
            <a:bodyPr wrap="none">
              <a:spAutoFit/>
            </a:bodyPr>
            <a:lstStyle/>
            <a:p>
              <a:pPr marL="514350" indent="-514350">
                <a:buClr>
                  <a:schemeClr val="accent6"/>
                </a:buClr>
                <a:buFont typeface="+mj-lt"/>
                <a:buAutoNum type="arabicPeriod"/>
              </a:pPr>
              <a:r>
                <a:rPr lang="zh-CN" altLang="en-US" sz="2800" dirty="0" smtClean="0">
                  <a:ln>
                    <a:solidFill>
                      <a:prstClr val="white">
                        <a:lumMod val="50000"/>
                      </a:prstClr>
                    </a:solidFill>
                  </a:ln>
                  <a:solidFill>
                    <a:prstClr val="black"/>
                  </a:solidFill>
                  <a:ea typeface="微软雅黑" pitchFamily="34" charset="-122"/>
                </a:rPr>
                <a:t>规则地理格网单元</a:t>
              </a:r>
              <a:endParaRPr lang="zh-CN" altLang="en-US" sz="2800" dirty="0">
                <a:ln>
                  <a:solidFill>
                    <a:prstClr val="white">
                      <a:lumMod val="50000"/>
                    </a:prstClr>
                  </a:solidFill>
                </a:ln>
                <a:solidFill>
                  <a:prstClr val="black"/>
                </a:solidFill>
                <a:ea typeface="微软雅黑" pitchFamily="34" charset="-122"/>
              </a:endParaRPr>
            </a:p>
          </p:txBody>
        </p:sp>
      </p:grpSp>
      <p:grpSp>
        <p:nvGrpSpPr>
          <p:cNvPr id="3" name="组合 10"/>
          <p:cNvGrpSpPr/>
          <p:nvPr/>
        </p:nvGrpSpPr>
        <p:grpSpPr>
          <a:xfrm>
            <a:off x="214282" y="1747459"/>
            <a:ext cx="4857784" cy="4967689"/>
            <a:chOff x="71406" y="1747459"/>
            <a:chExt cx="4857784" cy="4967689"/>
          </a:xfrm>
        </p:grpSpPr>
        <p:pic>
          <p:nvPicPr>
            <p:cNvPr id="68609" name="Picture 1" descr="E:\photo其他\ppt\2013\地理国情\0619\pptyongtu\2网格100m.jpg"/>
            <p:cNvPicPr>
              <a:picLocks noChangeAspect="1" noChangeArrowheads="1"/>
            </p:cNvPicPr>
            <p:nvPr/>
          </p:nvPicPr>
          <p:blipFill>
            <a:blip r:embed="rId3"/>
            <a:srcRect/>
            <a:stretch>
              <a:fillRect/>
            </a:stretch>
          </p:blipFill>
          <p:spPr bwMode="auto">
            <a:xfrm>
              <a:off x="71406" y="1747459"/>
              <a:ext cx="4857784" cy="4967689"/>
            </a:xfrm>
            <a:prstGeom prst="rect">
              <a:avLst/>
            </a:prstGeom>
            <a:noFill/>
            <a:ln>
              <a:solidFill>
                <a:schemeClr val="accent3">
                  <a:lumMod val="40000"/>
                  <a:lumOff val="60000"/>
                </a:schemeClr>
              </a:solidFill>
            </a:ln>
          </p:spPr>
        </p:pic>
        <p:sp>
          <p:nvSpPr>
            <p:cNvPr id="10" name="矩形 9"/>
            <p:cNvSpPr/>
            <p:nvPr/>
          </p:nvSpPr>
          <p:spPr>
            <a:xfrm>
              <a:off x="142844" y="1857364"/>
              <a:ext cx="1266693" cy="369332"/>
            </a:xfrm>
            <a:prstGeom prst="rect">
              <a:avLst/>
            </a:prstGeom>
          </p:spPr>
          <p:txBody>
            <a:bodyPr wrap="none">
              <a:spAutoFit/>
            </a:bodyPr>
            <a:lstStyle/>
            <a:p>
              <a:r>
                <a:rPr lang="zh-CN" altLang="en-US" dirty="0" smtClean="0">
                  <a:latin typeface="微软雅黑" pitchFamily="34" charset="-122"/>
                  <a:ea typeface="微软雅黑" pitchFamily="34" charset="-122"/>
                </a:rPr>
                <a:t>格网</a:t>
              </a:r>
              <a:r>
                <a:rPr lang="en-US" altLang="zh-CN" dirty="0" smtClean="0">
                  <a:latin typeface="微软雅黑" pitchFamily="34" charset="-122"/>
                  <a:ea typeface="微软雅黑" pitchFamily="34" charset="-122"/>
                </a:rPr>
                <a:t>100m</a:t>
              </a:r>
              <a:endParaRPr lang="zh-CN" altLang="en-US" dirty="0">
                <a:latin typeface="微软雅黑" pitchFamily="34" charset="-122"/>
                <a:ea typeface="微软雅黑" pitchFamily="34" charset="-122"/>
              </a:endParaRPr>
            </a:p>
          </p:txBody>
        </p:sp>
      </p:grpSp>
      <p:grpSp>
        <p:nvGrpSpPr>
          <p:cNvPr id="5" name="组合 12"/>
          <p:cNvGrpSpPr/>
          <p:nvPr/>
        </p:nvGrpSpPr>
        <p:grpSpPr>
          <a:xfrm>
            <a:off x="2116862" y="1734883"/>
            <a:ext cx="4857784" cy="4967689"/>
            <a:chOff x="3929058" y="1571612"/>
            <a:chExt cx="4857784" cy="4967689"/>
          </a:xfrm>
        </p:grpSpPr>
        <p:pic>
          <p:nvPicPr>
            <p:cNvPr id="68610" name="Picture 2" descr="E:\photo其他\ppt\2013\地理国情\0619\pptyongtu\2网格1km.jpg"/>
            <p:cNvPicPr>
              <a:picLocks noChangeAspect="1" noChangeArrowheads="1"/>
            </p:cNvPicPr>
            <p:nvPr/>
          </p:nvPicPr>
          <p:blipFill>
            <a:blip r:embed="rId4"/>
            <a:srcRect/>
            <a:stretch>
              <a:fillRect/>
            </a:stretch>
          </p:blipFill>
          <p:spPr bwMode="auto">
            <a:xfrm>
              <a:off x="3929058" y="1571612"/>
              <a:ext cx="4857784" cy="4967689"/>
            </a:xfrm>
            <a:prstGeom prst="rect">
              <a:avLst/>
            </a:prstGeom>
            <a:noFill/>
            <a:ln>
              <a:solidFill>
                <a:schemeClr val="accent3">
                  <a:lumMod val="40000"/>
                  <a:lumOff val="60000"/>
                </a:schemeClr>
              </a:solidFill>
            </a:ln>
          </p:spPr>
        </p:pic>
        <p:sp>
          <p:nvSpPr>
            <p:cNvPr id="12" name="矩形 11"/>
            <p:cNvSpPr/>
            <p:nvPr/>
          </p:nvSpPr>
          <p:spPr>
            <a:xfrm>
              <a:off x="4143372" y="1714488"/>
              <a:ext cx="1122423" cy="369332"/>
            </a:xfrm>
            <a:prstGeom prst="rect">
              <a:avLst/>
            </a:prstGeom>
          </p:spPr>
          <p:txBody>
            <a:bodyPr wrap="none">
              <a:spAutoFit/>
            </a:bodyPr>
            <a:lstStyle/>
            <a:p>
              <a:r>
                <a:rPr lang="zh-CN" altLang="en-US" dirty="0" smtClean="0">
                  <a:latin typeface="微软雅黑" pitchFamily="34" charset="-122"/>
                  <a:ea typeface="微软雅黑" pitchFamily="34" charset="-122"/>
                </a:rPr>
                <a:t>格网</a:t>
              </a:r>
              <a:r>
                <a:rPr lang="en-US" altLang="zh-CN" dirty="0" smtClean="0">
                  <a:latin typeface="微软雅黑" pitchFamily="34" charset="-122"/>
                  <a:ea typeface="微软雅黑" pitchFamily="34" charset="-122"/>
                </a:rPr>
                <a:t>1km</a:t>
              </a:r>
              <a:endParaRPr lang="zh-CN" altLang="en-US" dirty="0">
                <a:latin typeface="微软雅黑" pitchFamily="34" charset="-122"/>
                <a:ea typeface="微软雅黑" pitchFamily="34" charset="-122"/>
              </a:endParaRPr>
            </a:p>
          </p:txBody>
        </p:sp>
      </p:grpSp>
      <p:grpSp>
        <p:nvGrpSpPr>
          <p:cNvPr id="4" name="组合 14"/>
          <p:cNvGrpSpPr/>
          <p:nvPr/>
        </p:nvGrpSpPr>
        <p:grpSpPr>
          <a:xfrm>
            <a:off x="4321116" y="1709519"/>
            <a:ext cx="4857784" cy="4967689"/>
            <a:chOff x="-785850" y="2928934"/>
            <a:chExt cx="4857784" cy="4967689"/>
          </a:xfrm>
        </p:grpSpPr>
        <p:pic>
          <p:nvPicPr>
            <p:cNvPr id="68611" name="Picture 3" descr="E:\photo其他\ppt\2013\地理国情\0619\pptyongtu\2网格10km.jpg"/>
            <p:cNvPicPr>
              <a:picLocks noChangeAspect="1" noChangeArrowheads="1"/>
            </p:cNvPicPr>
            <p:nvPr/>
          </p:nvPicPr>
          <p:blipFill>
            <a:blip r:embed="rId5"/>
            <a:srcRect/>
            <a:stretch>
              <a:fillRect/>
            </a:stretch>
          </p:blipFill>
          <p:spPr bwMode="auto">
            <a:xfrm>
              <a:off x="-785850" y="2928934"/>
              <a:ext cx="4857784" cy="4967689"/>
            </a:xfrm>
            <a:prstGeom prst="rect">
              <a:avLst/>
            </a:prstGeom>
            <a:noFill/>
            <a:ln>
              <a:solidFill>
                <a:schemeClr val="accent3">
                  <a:lumMod val="40000"/>
                  <a:lumOff val="60000"/>
                </a:schemeClr>
              </a:solidFill>
            </a:ln>
          </p:spPr>
        </p:pic>
        <p:sp>
          <p:nvSpPr>
            <p:cNvPr id="14" name="矩形 13"/>
            <p:cNvSpPr/>
            <p:nvPr/>
          </p:nvSpPr>
          <p:spPr>
            <a:xfrm>
              <a:off x="-561212" y="3071810"/>
              <a:ext cx="1257075" cy="369332"/>
            </a:xfrm>
            <a:prstGeom prst="rect">
              <a:avLst/>
            </a:prstGeom>
          </p:spPr>
          <p:txBody>
            <a:bodyPr wrap="none">
              <a:spAutoFit/>
            </a:bodyPr>
            <a:lstStyle/>
            <a:p>
              <a:r>
                <a:rPr lang="zh-CN" altLang="en-US" dirty="0" smtClean="0">
                  <a:latin typeface="微软雅黑" pitchFamily="34" charset="-122"/>
                  <a:ea typeface="微软雅黑" pitchFamily="34" charset="-122"/>
                </a:rPr>
                <a:t>格网</a:t>
              </a:r>
              <a:r>
                <a:rPr lang="en-US" altLang="zh-CN" dirty="0" smtClean="0">
                  <a:latin typeface="微软雅黑" pitchFamily="34" charset="-122"/>
                  <a:ea typeface="微软雅黑" pitchFamily="34" charset="-122"/>
                </a:rPr>
                <a:t>10km</a:t>
              </a:r>
              <a:endParaRPr lang="zh-CN" altLang="en-US" dirty="0">
                <a:latin typeface="微软雅黑" pitchFamily="34" charset="-122"/>
                <a:ea typeface="微软雅黑" pitchFamily="34" charset="-122"/>
              </a:endParaRPr>
            </a:p>
          </p:txBody>
        </p:sp>
      </p:grpSp>
      <p:sp>
        <p:nvSpPr>
          <p:cNvPr id="6" name="页脚占位符 5"/>
          <p:cNvSpPr>
            <a:spLocks noGrp="1"/>
          </p:cNvSpPr>
          <p:nvPr>
            <p:ph type="ftr" sz="quarter" idx="10"/>
          </p:nvPr>
        </p:nvSpPr>
        <p:spPr/>
        <p:txBody>
          <a:bodyPr/>
          <a:lstStyle/>
          <a:p>
            <a:fld id="{C3A2FCA3-368C-4675-8D57-85144FADAB9E}" type="slidenum">
              <a:rPr lang="zh-CN" altLang="en-US" smtClean="0"/>
              <a:pPr/>
              <a:t>12</a:t>
            </a:fld>
            <a:endParaRPr lang="zh-CN" altLang="en-US" dirty="0"/>
          </a:p>
        </p:txBody>
      </p:sp>
    </p:spTree>
    <p:extLst>
      <p:ext uri="{BB962C8B-B14F-4D97-AF65-F5344CB8AC3E}">
        <p14:creationId xmlns:p14="http://schemas.microsoft.com/office/powerpoint/2010/main" xmlns="" val="370451269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Effect transition="in" filter="fade">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24"/>
          <p:cNvGrpSpPr>
            <a:grpSpLocks/>
          </p:cNvGrpSpPr>
          <p:nvPr/>
        </p:nvGrpSpPr>
        <p:grpSpPr bwMode="auto">
          <a:xfrm>
            <a:off x="0" y="-71437"/>
            <a:ext cx="9144000" cy="1309688"/>
            <a:chOff x="0" y="-71462"/>
            <a:chExt cx="9144000" cy="1309218"/>
          </a:xfrm>
        </p:grpSpPr>
        <p:grpSp>
          <p:nvGrpSpPr>
            <p:cNvPr id="3" name="组合 21"/>
            <p:cNvGrpSpPr>
              <a:grpSpLocks/>
            </p:cNvGrpSpPr>
            <p:nvPr/>
          </p:nvGrpSpPr>
          <p:grpSpPr bwMode="auto">
            <a:xfrm>
              <a:off x="0" y="857232"/>
              <a:ext cx="9144000" cy="173037"/>
              <a:chOff x="0" y="827071"/>
              <a:chExt cx="9144000" cy="173037"/>
            </a:xfrm>
          </p:grpSpPr>
          <p:sp>
            <p:nvSpPr>
              <p:cNvPr id="21" name="矩形 20"/>
              <p:cNvSpPr/>
              <p:nvPr/>
            </p:nvSpPr>
            <p:spPr>
              <a:xfrm>
                <a:off x="0" y="920664"/>
                <a:ext cx="9144000" cy="45719"/>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3"/>
              </a:lnRef>
              <a:fillRef idx="2">
                <a:schemeClr val="accent3"/>
              </a:fillRef>
              <a:effectRef idx="1">
                <a:schemeClr val="accent3"/>
              </a:effectRef>
              <a:fontRef idx="minor">
                <a:schemeClr val="dk1"/>
              </a:fontRef>
            </p:style>
            <p:txBody>
              <a:bodyPr anchor="ctr"/>
              <a:lstStyle/>
              <a:p>
                <a:pPr algn="ctr" fontAlgn="auto">
                  <a:spcBef>
                    <a:spcPts val="0"/>
                  </a:spcBef>
                  <a:spcAft>
                    <a:spcPts val="0"/>
                  </a:spcAft>
                  <a:defRPr/>
                </a:pPr>
                <a:endParaRPr lang="zh-CN" altLang="en-US" kern="0">
                  <a:solidFill>
                    <a:sysClr val="window" lastClr="FFFFFF"/>
                  </a:solidFill>
                  <a:latin typeface="Constantia"/>
                  <a:ea typeface="微软雅黑"/>
                </a:endParaRPr>
              </a:p>
            </p:txBody>
          </p:sp>
          <p:grpSp>
            <p:nvGrpSpPr>
              <p:cNvPr id="4" name="组合 12"/>
              <p:cNvGrpSpPr>
                <a:grpSpLocks/>
              </p:cNvGrpSpPr>
              <p:nvPr/>
            </p:nvGrpSpPr>
            <p:grpSpPr bwMode="auto">
              <a:xfrm>
                <a:off x="8715404" y="827071"/>
                <a:ext cx="287337" cy="173037"/>
                <a:chOff x="8461697" y="933460"/>
                <a:chExt cx="358775" cy="244475"/>
              </a:xfrm>
            </p:grpSpPr>
            <p:sp>
              <p:nvSpPr>
                <p:cNvPr id="23" name="燕尾形 22"/>
                <p:cNvSpPr/>
                <p:nvPr/>
              </p:nvSpPr>
              <p:spPr>
                <a:xfrm>
                  <a:off x="8461661" y="932981"/>
                  <a:ext cx="180380" cy="244389"/>
                </a:xfrm>
                <a:prstGeom prst="chevron">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fontAlgn="auto">
                    <a:spcBef>
                      <a:spcPts val="0"/>
                    </a:spcBef>
                    <a:spcAft>
                      <a:spcPts val="0"/>
                    </a:spcAft>
                    <a:defRPr/>
                  </a:pPr>
                  <a:endParaRPr lang="zh-CN" altLang="en-US">
                    <a:solidFill>
                      <a:schemeClr val="tx1"/>
                    </a:solidFill>
                  </a:endParaRPr>
                </a:p>
              </p:txBody>
            </p:sp>
            <p:sp>
              <p:nvSpPr>
                <p:cNvPr id="24" name="燕尾形 23"/>
                <p:cNvSpPr/>
                <p:nvPr/>
              </p:nvSpPr>
              <p:spPr>
                <a:xfrm>
                  <a:off x="8642040" y="932981"/>
                  <a:ext cx="178397" cy="244389"/>
                </a:xfrm>
                <a:prstGeom prst="chevron">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fontAlgn="auto">
                    <a:spcBef>
                      <a:spcPts val="0"/>
                    </a:spcBef>
                    <a:spcAft>
                      <a:spcPts val="0"/>
                    </a:spcAft>
                    <a:defRPr/>
                  </a:pPr>
                  <a:endParaRPr lang="zh-CN" altLang="en-US">
                    <a:solidFill>
                      <a:schemeClr val="tx1"/>
                    </a:solidFill>
                  </a:endParaRPr>
                </a:p>
              </p:txBody>
            </p:sp>
          </p:grpSp>
        </p:grpSp>
        <p:pic>
          <p:nvPicPr>
            <p:cNvPr id="20" name="图片 19" descr="14-2.png"/>
            <p:cNvPicPr>
              <a:picLocks noChangeAspect="1"/>
            </p:cNvPicPr>
            <p:nvPr/>
          </p:nvPicPr>
          <p:blipFill>
            <a:blip r:embed="rId3" cstate="print">
              <a:lum bright="100000" contrast="12000"/>
              <a:extLst/>
            </a:blip>
            <a:srcRect l="38138" b="39864"/>
            <a:stretch>
              <a:fillRect/>
            </a:stretch>
          </p:blipFill>
          <p:spPr bwMode="auto">
            <a:xfrm>
              <a:off x="5786446" y="-71462"/>
              <a:ext cx="3044754" cy="1309218"/>
            </a:xfrm>
            <a:prstGeom prst="rect">
              <a:avLst/>
            </a:prstGeom>
            <a:noFill/>
            <a:ln>
              <a:noFill/>
            </a:ln>
            <a:effectLst>
              <a:outerShdw blurRad="190500" dist="228600" dir="2700000" algn="ctr">
                <a:srgbClr val="000000">
                  <a:alpha val="30000"/>
                </a:srgbClr>
              </a:outerShdw>
            </a:effectLst>
            <a:scene3d>
              <a:camera prst="perspectiveRelaxed"/>
              <a:lightRig rig="threePt" dir="t"/>
            </a:scene3d>
            <a:extLst/>
          </p:spPr>
        </p:pic>
      </p:grpSp>
      <p:sp>
        <p:nvSpPr>
          <p:cNvPr id="39" name="标题 1"/>
          <p:cNvSpPr txBox="1">
            <a:spLocks/>
          </p:cNvSpPr>
          <p:nvPr/>
        </p:nvSpPr>
        <p:spPr>
          <a:xfrm>
            <a:off x="71438" y="-27383"/>
            <a:ext cx="9072562" cy="884634"/>
          </a:xfrm>
          <a:prstGeom prst="rect">
            <a:avLst/>
          </a:prstGeom>
        </p:spPr>
        <p:txBody>
          <a:bodyPr vert="horz" lIns="91440" tIns="45720" rIns="91440" bIns="45720" rtlCol="0" anchor="b">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pPr fontAlgn="auto">
              <a:spcAft>
                <a:spcPts val="0"/>
              </a:spcAft>
            </a:pPr>
            <a:r>
              <a:rPr lang="zh-CN" altLang="en-US" sz="4400" b="1" spc="50" dirty="0" smtClean="0">
                <a:ln w="11430"/>
                <a:solidFill>
                  <a:srgbClr val="7030A0"/>
                </a:solidFill>
                <a:effectLst>
                  <a:outerShdw blurRad="76200" dist="50800" dir="5400000" algn="tl" rotWithShape="0">
                    <a:srgbClr val="000000">
                      <a:alpha val="65000"/>
                    </a:srgbClr>
                  </a:outerShdw>
                </a:effectLst>
                <a:latin typeface="微软雅黑" pitchFamily="34" charset="-122"/>
                <a:ea typeface="微软雅黑" pitchFamily="34" charset="-122"/>
              </a:rPr>
              <a:t>五、基本统计软件功能</a:t>
            </a:r>
            <a:r>
              <a:rPr lang="en-US" altLang="zh-CN" sz="4400" b="1" spc="50" dirty="0" smtClean="0">
                <a:ln w="11430"/>
                <a:solidFill>
                  <a:srgbClr val="7030A0"/>
                </a:solidFill>
                <a:effectLst>
                  <a:outerShdw blurRad="76200" dist="50800" dir="5400000" algn="tl" rotWithShape="0">
                    <a:srgbClr val="000000">
                      <a:alpha val="65000"/>
                    </a:srgbClr>
                  </a:outerShdw>
                </a:effectLst>
                <a:latin typeface="微软雅黑" pitchFamily="34" charset="-122"/>
                <a:ea typeface="微软雅黑" pitchFamily="34" charset="-122"/>
              </a:rPr>
              <a:t>—</a:t>
            </a:r>
            <a:r>
              <a:rPr lang="zh-CN" altLang="en-US" sz="3600" b="1" spc="50" dirty="0" smtClean="0">
                <a:ln w="11430"/>
                <a:solidFill>
                  <a:srgbClr val="7030A0"/>
                </a:solidFill>
                <a:effectLst>
                  <a:outerShdw blurRad="76200" dist="50800" dir="5400000" algn="tl" rotWithShape="0">
                    <a:srgbClr val="000000">
                      <a:alpha val="65000"/>
                    </a:srgbClr>
                  </a:outerShdw>
                </a:effectLst>
                <a:latin typeface="微软雅黑" pitchFamily="34" charset="-122"/>
                <a:ea typeface="微软雅黑" pitchFamily="34" charset="-122"/>
              </a:rPr>
              <a:t>单元提取</a:t>
            </a:r>
            <a:endParaRPr lang="zh-CN" altLang="en-US" sz="3600" b="1" spc="50" dirty="0">
              <a:ln w="11430"/>
              <a:solidFill>
                <a:srgbClr val="7030A0"/>
              </a:solidFill>
              <a:effectLst>
                <a:outerShdw blurRad="76200" dist="50800" dir="5400000" algn="tl" rotWithShape="0">
                  <a:srgbClr val="000000">
                    <a:alpha val="65000"/>
                  </a:srgbClr>
                </a:outerShdw>
              </a:effectLst>
              <a:latin typeface="微软雅黑" pitchFamily="34" charset="-122"/>
              <a:ea typeface="微软雅黑" pitchFamily="34" charset="-122"/>
            </a:endParaRPr>
          </a:p>
        </p:txBody>
      </p:sp>
      <p:grpSp>
        <p:nvGrpSpPr>
          <p:cNvPr id="12" name="组合 25"/>
          <p:cNvGrpSpPr/>
          <p:nvPr/>
        </p:nvGrpSpPr>
        <p:grpSpPr>
          <a:xfrm>
            <a:off x="-27424" y="1071546"/>
            <a:ext cx="2583200" cy="512567"/>
            <a:chOff x="686924" y="1071546"/>
            <a:chExt cx="2583200" cy="512567"/>
          </a:xfrm>
        </p:grpSpPr>
        <p:sp>
          <p:nvSpPr>
            <p:cNvPr id="13" name="矩形 12"/>
            <p:cNvSpPr/>
            <p:nvPr/>
          </p:nvSpPr>
          <p:spPr>
            <a:xfrm>
              <a:off x="714348" y="1071546"/>
              <a:ext cx="500066" cy="500066"/>
            </a:xfrm>
            <a:prstGeom prst="rect">
              <a:avLst/>
            </a:prstGeom>
            <a:solidFill>
              <a:srgbClr val="C0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2"/>
            </a:lnRef>
            <a:fillRef idx="3">
              <a:schemeClr val="accent2"/>
            </a:fillRef>
            <a:effectRef idx="2">
              <a:schemeClr val="accent2"/>
            </a:effectRef>
            <a:fontRef idx="minor">
              <a:schemeClr val="lt1"/>
            </a:fontRef>
          </p:style>
          <p:txBody>
            <a:bodyPr rtlCol="0" anchor="ctr"/>
            <a:lstStyle/>
            <a:p>
              <a:pPr algn="ctr"/>
              <a:endParaRPr lang="zh-CN" altLang="en-US"/>
            </a:p>
          </p:txBody>
        </p:sp>
        <p:sp>
          <p:nvSpPr>
            <p:cNvPr id="14" name="矩形 13"/>
            <p:cNvSpPr/>
            <p:nvPr/>
          </p:nvSpPr>
          <p:spPr>
            <a:xfrm>
              <a:off x="1214413" y="1071546"/>
              <a:ext cx="2055711" cy="500066"/>
            </a:xfrm>
            <a:prstGeom prst="rect">
              <a:avLst/>
            </a:prstGeom>
            <a:solidFill>
              <a:schemeClr val="bg1">
                <a:lumMod val="8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dk1"/>
            </a:lnRef>
            <a:fillRef idx="3">
              <a:schemeClr val="dk1"/>
            </a:fillRef>
            <a:effectRef idx="2">
              <a:schemeClr val="dk1"/>
            </a:effectRef>
            <a:fontRef idx="minor">
              <a:schemeClr val="lt1"/>
            </a:fontRef>
          </p:style>
          <p:txBody>
            <a:bodyPr rtlCol="0" anchor="ctr"/>
            <a:lstStyle/>
            <a:p>
              <a:pPr algn="ctr"/>
              <a:endParaRPr lang="zh-CN" altLang="en-US"/>
            </a:p>
          </p:txBody>
        </p:sp>
        <p:sp>
          <p:nvSpPr>
            <p:cNvPr id="15" name="矩形 14"/>
            <p:cNvSpPr/>
            <p:nvPr/>
          </p:nvSpPr>
          <p:spPr>
            <a:xfrm>
              <a:off x="686924" y="1107059"/>
              <a:ext cx="2511192" cy="477054"/>
            </a:xfrm>
            <a:prstGeom prst="rect">
              <a:avLst/>
            </a:prstGeom>
          </p:spPr>
          <p:txBody>
            <a:bodyPr wrap="square">
              <a:spAutoFit/>
            </a:bodyPr>
            <a:lstStyle/>
            <a:p>
              <a:pPr>
                <a:lnSpc>
                  <a:spcPts val="3000"/>
                </a:lnSpc>
                <a:buClr>
                  <a:srgbClr val="FFC000"/>
                </a:buClr>
              </a:pPr>
              <a:r>
                <a:rPr lang="en-US" altLang="zh-CN" sz="2400" b="1" dirty="0">
                  <a:solidFill>
                    <a:schemeClr val="bg1"/>
                  </a:solidFill>
                  <a:latin typeface="微软雅黑" pitchFamily="34" charset="-122"/>
                  <a:ea typeface="微软雅黑" pitchFamily="34" charset="-122"/>
                </a:rPr>
                <a:t>3</a:t>
              </a:r>
              <a:r>
                <a:rPr lang="zh-CN" altLang="en-US" sz="2400" b="1" dirty="0" smtClean="0">
                  <a:solidFill>
                    <a:schemeClr val="bg1"/>
                  </a:solidFill>
                  <a:latin typeface="微软雅黑" pitchFamily="34" charset="-122"/>
                  <a:ea typeface="微软雅黑" pitchFamily="34" charset="-122"/>
                </a:rPr>
                <a:t>、地形单元提取</a:t>
              </a:r>
              <a:endParaRPr lang="zh-CN" altLang="en-US" sz="2400" b="1" dirty="0" smtClean="0">
                <a:solidFill>
                  <a:schemeClr val="tx1">
                    <a:lumMod val="65000"/>
                    <a:lumOff val="35000"/>
                  </a:schemeClr>
                </a:solidFill>
                <a:latin typeface="微软雅黑" pitchFamily="34" charset="-122"/>
                <a:ea typeface="微软雅黑" pitchFamily="34" charset="-122"/>
              </a:endParaRPr>
            </a:p>
          </p:txBody>
        </p:sp>
      </p:grpSp>
      <p:pic>
        <p:nvPicPr>
          <p:cNvPr id="30" name="图片 29"/>
          <p:cNvPicPr>
            <a:picLocks noChangeAspect="1"/>
          </p:cNvPicPr>
          <p:nvPr/>
        </p:nvPicPr>
        <p:blipFill>
          <a:blip r:embed="rId4"/>
          <a:stretch>
            <a:fillRect/>
          </a:stretch>
        </p:blipFill>
        <p:spPr>
          <a:xfrm>
            <a:off x="3080601" y="1914923"/>
            <a:ext cx="4398010" cy="4325674"/>
          </a:xfrm>
          <a:prstGeom prst="rect">
            <a:avLst/>
          </a:prstGeom>
        </p:spPr>
      </p:pic>
      <p:sp>
        <p:nvSpPr>
          <p:cNvPr id="31" name="Rectangle 48"/>
          <p:cNvSpPr/>
          <p:nvPr/>
        </p:nvSpPr>
        <p:spPr bwMode="auto">
          <a:xfrm>
            <a:off x="42858" y="1905427"/>
            <a:ext cx="2950103" cy="1992031"/>
          </a:xfrm>
          <a:prstGeom prst="roundRect">
            <a:avLst>
              <a:gd name="adj" fmla="val 4477"/>
            </a:avLst>
          </a:prstGeom>
          <a:gradFill>
            <a:gsLst>
              <a:gs pos="95000">
                <a:srgbClr val="FFFFFF"/>
              </a:gs>
              <a:gs pos="100000">
                <a:srgbClr val="FFDD71"/>
              </a:gs>
            </a:gsLst>
            <a:lin ang="5400000" scaled="0"/>
          </a:gradFill>
          <a:ln w="38100">
            <a:gradFill>
              <a:gsLst>
                <a:gs pos="50000">
                  <a:srgbClr val="BC6200"/>
                </a:gs>
                <a:gs pos="100000">
                  <a:srgbClr val="DA5D00"/>
                </a:gs>
              </a:gsLst>
              <a:lin ang="5400000" scaled="0"/>
            </a:gradFill>
          </a:ln>
          <a:effectLst/>
          <a:scene3d>
            <a:camera prst="orthographicFront"/>
            <a:lightRig rig="flat" dir="t"/>
          </a:scene3d>
          <a:sp3d contourW="19050">
            <a:bevelT w="101600" prst="divot"/>
            <a:bevelB w="0" h="0"/>
            <a:contourClr>
              <a:schemeClr val="bg1"/>
            </a:contourClr>
          </a:sp3d>
        </p:spPr>
        <p:style>
          <a:lnRef idx="1">
            <a:schemeClr val="accent2"/>
          </a:lnRef>
          <a:fillRef idx="3">
            <a:schemeClr val="accent2"/>
          </a:fillRef>
          <a:effectRef idx="2">
            <a:schemeClr val="accent2"/>
          </a:effectRef>
          <a:fontRef idx="minor">
            <a:schemeClr val="lt1"/>
          </a:fontRef>
        </p:style>
        <p:txBody>
          <a:bodyPr anchor="ctr">
            <a:sp3d/>
          </a:bodyPr>
          <a:lstStyle/>
          <a:p>
            <a:pPr defTabSz="685666">
              <a:lnSpc>
                <a:spcPts val="3000"/>
              </a:lnSpc>
              <a:spcBef>
                <a:spcPts val="1000"/>
              </a:spcBef>
              <a:buFont typeface="Wingdings" pitchFamily="2" charset="2"/>
              <a:buChar char="u"/>
            </a:pPr>
            <a:r>
              <a:rPr lang="zh-CN" altLang="en-US" b="1" dirty="0" smtClean="0">
                <a:solidFill>
                  <a:srgbClr val="3C2924"/>
                </a:solidFill>
                <a:latin typeface="微软雅黑" pitchFamily="34" charset="-122"/>
                <a:ea typeface="微软雅黑" pitchFamily="34" charset="-122"/>
              </a:rPr>
              <a:t>高程</a:t>
            </a:r>
            <a:r>
              <a:rPr lang="zh-CN" altLang="en-US" b="1" dirty="0">
                <a:solidFill>
                  <a:srgbClr val="3C2924"/>
                </a:solidFill>
                <a:latin typeface="微软雅黑" pitchFamily="34" charset="-122"/>
                <a:ea typeface="微软雅黑" pitchFamily="34" charset="-122"/>
              </a:rPr>
              <a:t>带和坡度带</a:t>
            </a:r>
            <a:r>
              <a:rPr lang="zh-CN" altLang="en-US" b="1" dirty="0" smtClean="0">
                <a:solidFill>
                  <a:srgbClr val="3C2924"/>
                </a:solidFill>
                <a:latin typeface="微软雅黑" pitchFamily="34" charset="-122"/>
                <a:ea typeface="微软雅黑" pitchFamily="34" charset="-122"/>
              </a:rPr>
              <a:t>提取：按照</a:t>
            </a:r>
            <a:r>
              <a:rPr lang="zh-CN" altLang="en-US" b="1" dirty="0">
                <a:solidFill>
                  <a:srgbClr val="3C2924"/>
                </a:solidFill>
                <a:latin typeface="微软雅黑" pitchFamily="34" charset="-122"/>
                <a:ea typeface="微软雅黑" pitchFamily="34" charset="-122"/>
              </a:rPr>
              <a:t>全国和区域高程、坡度的分级标准</a:t>
            </a:r>
            <a:r>
              <a:rPr lang="zh-CN" altLang="en-US" b="1" dirty="0" smtClean="0">
                <a:solidFill>
                  <a:srgbClr val="3C2924"/>
                </a:solidFill>
                <a:latin typeface="微软雅黑" pitchFamily="34" charset="-122"/>
                <a:ea typeface="微软雅黑" pitchFamily="34" charset="-122"/>
              </a:rPr>
              <a:t>，基于</a:t>
            </a:r>
            <a:r>
              <a:rPr lang="en-US" altLang="zh-CN" b="1" dirty="0" smtClean="0">
                <a:solidFill>
                  <a:srgbClr val="FF0000"/>
                </a:solidFill>
                <a:latin typeface="微软雅黑" pitchFamily="34" charset="-122"/>
                <a:ea typeface="微软雅黑" pitchFamily="34" charset="-122"/>
              </a:rPr>
              <a:t>10</a:t>
            </a:r>
            <a:r>
              <a:rPr lang="zh-CN" altLang="en-US" b="1" dirty="0" smtClean="0">
                <a:solidFill>
                  <a:srgbClr val="FF0000"/>
                </a:solidFill>
                <a:latin typeface="微软雅黑" pitchFamily="34" charset="-122"/>
                <a:ea typeface="微软雅黑" pitchFamily="34" charset="-122"/>
              </a:rPr>
              <a:t>米</a:t>
            </a:r>
            <a:r>
              <a:rPr lang="en-US" altLang="zh-CN" b="1" dirty="0" smtClean="0">
                <a:solidFill>
                  <a:srgbClr val="FF0000"/>
                </a:solidFill>
                <a:latin typeface="微软雅黑" pitchFamily="34" charset="-122"/>
                <a:ea typeface="微软雅黑" pitchFamily="34" charset="-122"/>
              </a:rPr>
              <a:t>DEM</a:t>
            </a:r>
            <a:r>
              <a:rPr lang="zh-CN" altLang="en-US" b="1" dirty="0" smtClean="0">
                <a:solidFill>
                  <a:srgbClr val="3C2924"/>
                </a:solidFill>
                <a:latin typeface="微软雅黑" pitchFamily="34" charset="-122"/>
                <a:ea typeface="微软雅黑" pitchFamily="34" charset="-122"/>
              </a:rPr>
              <a:t>数据，系统</a:t>
            </a:r>
            <a:r>
              <a:rPr lang="zh-CN" altLang="en-US" b="1" dirty="0">
                <a:solidFill>
                  <a:srgbClr val="3C2924"/>
                </a:solidFill>
                <a:latin typeface="微软雅黑" pitchFamily="34" charset="-122"/>
                <a:ea typeface="微软雅黑" pitchFamily="34" charset="-122"/>
              </a:rPr>
              <a:t>自动提取高程带、坡度带。</a:t>
            </a:r>
            <a:endParaRPr lang="en-US" altLang="en-US" dirty="0" smtClean="0">
              <a:solidFill>
                <a:srgbClr val="3C2924"/>
              </a:solidFill>
              <a:latin typeface="微软雅黑" pitchFamily="34" charset="-122"/>
              <a:ea typeface="微软雅黑" pitchFamily="34" charset="-122"/>
            </a:endParaRPr>
          </a:p>
        </p:txBody>
      </p:sp>
      <p:sp>
        <p:nvSpPr>
          <p:cNvPr id="32" name="矩形标注 31"/>
          <p:cNvSpPr/>
          <p:nvPr/>
        </p:nvSpPr>
        <p:spPr>
          <a:xfrm>
            <a:off x="7560535" y="2512649"/>
            <a:ext cx="1414807" cy="464230"/>
          </a:xfrm>
          <a:prstGeom prst="wedgeRectCallout">
            <a:avLst>
              <a:gd name="adj1" fmla="val -77627"/>
              <a:gd name="adj2" fmla="val 33784"/>
            </a:avLst>
          </a:prstGeom>
          <a:solidFill>
            <a:srgbClr val="C00000">
              <a:alpha val="75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shade val="50000"/>
            </a:schemeClr>
          </a:lnRef>
          <a:fillRef idx="1">
            <a:schemeClr val="accent2"/>
          </a:fillRef>
          <a:effectRef idx="0">
            <a:schemeClr val="accent2"/>
          </a:effectRef>
          <a:fontRef idx="minor">
            <a:schemeClr val="lt1"/>
          </a:fontRef>
        </p:style>
        <p:txBody>
          <a:bodyPr wrap="square">
            <a:spAutoFit/>
          </a:bodyPr>
          <a:lstStyle/>
          <a:p>
            <a:pPr defTabSz="685666">
              <a:lnSpc>
                <a:spcPts val="2900"/>
              </a:lnSpc>
            </a:pPr>
            <a:r>
              <a:rPr lang="zh-CN" altLang="en-US" dirty="0" smtClean="0">
                <a:solidFill>
                  <a:srgbClr val="FFFFFF"/>
                </a:solidFill>
                <a:latin typeface="微软雅黑" pitchFamily="34" charset="-122"/>
                <a:ea typeface="微软雅黑" pitchFamily="34" charset="-122"/>
              </a:rPr>
              <a:t>数据选择区</a:t>
            </a:r>
            <a:endParaRPr lang="en-US" altLang="en-US" dirty="0" smtClean="0">
              <a:solidFill>
                <a:srgbClr val="FFFFFF"/>
              </a:solidFill>
              <a:latin typeface="微软雅黑" pitchFamily="34" charset="-122"/>
              <a:ea typeface="微软雅黑" pitchFamily="34" charset="-122"/>
            </a:endParaRPr>
          </a:p>
        </p:txBody>
      </p:sp>
      <p:sp>
        <p:nvSpPr>
          <p:cNvPr id="33" name="矩形 32"/>
          <p:cNvSpPr/>
          <p:nvPr/>
        </p:nvSpPr>
        <p:spPr>
          <a:xfrm>
            <a:off x="3201730" y="2510513"/>
            <a:ext cx="4098506" cy="640819"/>
          </a:xfrm>
          <a:prstGeom prst="rect">
            <a:avLst/>
          </a:prstGeom>
          <a:noFill/>
          <a:ln>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矩形标注 33"/>
          <p:cNvSpPr/>
          <p:nvPr/>
        </p:nvSpPr>
        <p:spPr>
          <a:xfrm>
            <a:off x="7648429" y="3471251"/>
            <a:ext cx="1343851" cy="426207"/>
          </a:xfrm>
          <a:prstGeom prst="wedgeRectCallout">
            <a:avLst>
              <a:gd name="adj1" fmla="val -77627"/>
              <a:gd name="adj2" fmla="val 33784"/>
            </a:avLst>
          </a:prstGeom>
          <a:solidFill>
            <a:srgbClr val="C00000">
              <a:alpha val="75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shade val="50000"/>
            </a:schemeClr>
          </a:lnRef>
          <a:fillRef idx="1">
            <a:schemeClr val="accent2"/>
          </a:fillRef>
          <a:effectRef idx="0">
            <a:schemeClr val="accent2"/>
          </a:effectRef>
          <a:fontRef idx="minor">
            <a:schemeClr val="lt1"/>
          </a:fontRef>
        </p:style>
        <p:txBody>
          <a:bodyPr wrap="square">
            <a:spAutoFit/>
          </a:bodyPr>
          <a:lstStyle/>
          <a:p>
            <a:pPr defTabSz="685666">
              <a:lnSpc>
                <a:spcPts val="2900"/>
              </a:lnSpc>
            </a:pPr>
            <a:r>
              <a:rPr lang="zh-CN" altLang="en-US" dirty="0" smtClean="0">
                <a:solidFill>
                  <a:srgbClr val="FFFFFF"/>
                </a:solidFill>
                <a:latin typeface="微软雅黑" pitchFamily="34" charset="-122"/>
                <a:ea typeface="微软雅黑" pitchFamily="34" charset="-122"/>
              </a:rPr>
              <a:t>图形展示</a:t>
            </a:r>
            <a:endParaRPr lang="en-US" altLang="en-US" dirty="0" smtClean="0">
              <a:solidFill>
                <a:srgbClr val="FFFFFF"/>
              </a:solidFill>
              <a:latin typeface="微软雅黑" pitchFamily="34" charset="-122"/>
              <a:ea typeface="微软雅黑" pitchFamily="34" charset="-122"/>
            </a:endParaRPr>
          </a:p>
        </p:txBody>
      </p:sp>
      <p:sp>
        <p:nvSpPr>
          <p:cNvPr id="35" name="矩形 34"/>
          <p:cNvSpPr/>
          <p:nvPr/>
        </p:nvSpPr>
        <p:spPr>
          <a:xfrm>
            <a:off x="3216451" y="3248731"/>
            <a:ext cx="4083785" cy="1676642"/>
          </a:xfrm>
          <a:prstGeom prst="rect">
            <a:avLst/>
          </a:prstGeom>
          <a:noFill/>
          <a:ln>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矩形标注 35"/>
          <p:cNvSpPr/>
          <p:nvPr/>
        </p:nvSpPr>
        <p:spPr>
          <a:xfrm>
            <a:off x="7665365" y="4925373"/>
            <a:ext cx="1309977" cy="798104"/>
          </a:xfrm>
          <a:prstGeom prst="wedgeRectCallout">
            <a:avLst>
              <a:gd name="adj1" fmla="val -77627"/>
              <a:gd name="adj2" fmla="val 33784"/>
            </a:avLst>
          </a:prstGeom>
          <a:solidFill>
            <a:srgbClr val="C00000">
              <a:alpha val="75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shade val="50000"/>
            </a:schemeClr>
          </a:lnRef>
          <a:fillRef idx="1">
            <a:schemeClr val="accent2"/>
          </a:fillRef>
          <a:effectRef idx="0">
            <a:schemeClr val="accent2"/>
          </a:effectRef>
          <a:fontRef idx="minor">
            <a:schemeClr val="lt1"/>
          </a:fontRef>
        </p:style>
        <p:txBody>
          <a:bodyPr wrap="square">
            <a:spAutoFit/>
          </a:bodyPr>
          <a:lstStyle/>
          <a:p>
            <a:pPr defTabSz="685666">
              <a:lnSpc>
                <a:spcPts val="2900"/>
              </a:lnSpc>
            </a:pPr>
            <a:r>
              <a:rPr lang="zh-CN" altLang="en-US" dirty="0" smtClean="0">
                <a:solidFill>
                  <a:srgbClr val="FFFFFF"/>
                </a:solidFill>
                <a:latin typeface="微软雅黑" pitchFamily="34" charset="-122"/>
                <a:ea typeface="微软雅黑" pitchFamily="34" charset="-122"/>
              </a:rPr>
              <a:t>生成进度展示</a:t>
            </a:r>
            <a:endParaRPr lang="en-US" altLang="en-US" dirty="0" smtClean="0">
              <a:solidFill>
                <a:srgbClr val="FFFFFF"/>
              </a:solidFill>
              <a:latin typeface="微软雅黑" pitchFamily="34" charset="-122"/>
              <a:ea typeface="微软雅黑" pitchFamily="34" charset="-122"/>
            </a:endParaRPr>
          </a:p>
        </p:txBody>
      </p:sp>
      <p:sp>
        <p:nvSpPr>
          <p:cNvPr id="37" name="矩形 36"/>
          <p:cNvSpPr/>
          <p:nvPr/>
        </p:nvSpPr>
        <p:spPr>
          <a:xfrm>
            <a:off x="3177003" y="5138475"/>
            <a:ext cx="4123234" cy="941671"/>
          </a:xfrm>
          <a:prstGeom prst="rect">
            <a:avLst/>
          </a:prstGeom>
          <a:noFill/>
          <a:ln>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矩形 37"/>
          <p:cNvSpPr/>
          <p:nvPr/>
        </p:nvSpPr>
        <p:spPr>
          <a:xfrm>
            <a:off x="3771843" y="2156222"/>
            <a:ext cx="792089" cy="141189"/>
          </a:xfrm>
          <a:prstGeom prst="rect">
            <a:avLst/>
          </a:prstGeom>
          <a:noFill/>
          <a:ln>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灯片编号占位符 4"/>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120</a:t>
            </a:fld>
            <a:endParaRPr lang="zh-CN" altLang="en-US">
              <a:solidFill>
                <a:prstClr val="black">
                  <a:tint val="75000"/>
                </a:prstClr>
              </a:solidFill>
            </a:endParaRPr>
          </a:p>
        </p:txBody>
      </p:sp>
    </p:spTree>
    <p:extLst>
      <p:ext uri="{BB962C8B-B14F-4D97-AF65-F5344CB8AC3E}">
        <p14:creationId xmlns:p14="http://schemas.microsoft.com/office/powerpoint/2010/main" xmlns="" val="261932199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strips(downLeft)">
                                      <p:cBhvr>
                                        <p:cTn id="7" dur="500"/>
                                        <p:tgtEl>
                                          <p:spTgt spid="3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2"/>
                                        </p:tgtEl>
                                        <p:attrNameLst>
                                          <p:attrName>style.visibility</p:attrName>
                                        </p:attrNameLst>
                                      </p:cBhvr>
                                      <p:to>
                                        <p:strVal val="visible"/>
                                      </p:to>
                                    </p:set>
                                    <p:animEffect transition="in" filter="fade">
                                      <p:cBhvr>
                                        <p:cTn id="11" dur="500"/>
                                        <p:tgtEl>
                                          <p:spTgt spid="32"/>
                                        </p:tgtEl>
                                      </p:cBhvr>
                                    </p:animEffect>
                                  </p:childTnLst>
                                </p:cTn>
                              </p:par>
                            </p:childTnLst>
                          </p:cTn>
                        </p:par>
                      </p:childTnLst>
                    </p:cTn>
                  </p:par>
                  <p:par>
                    <p:cTn id="12" fill="hold">
                      <p:stCondLst>
                        <p:cond delay="indefinite"/>
                      </p:stCondLst>
                      <p:childTnLst>
                        <p:par>
                          <p:cTn id="13" fill="hold">
                            <p:stCondLst>
                              <p:cond delay="0"/>
                            </p:stCondLst>
                            <p:childTnLst>
                              <p:par>
                                <p:cTn id="14" presetID="18" presetClass="entr" presetSubtype="12" fill="hold" grpId="0" nodeType="clickEffect">
                                  <p:stCondLst>
                                    <p:cond delay="0"/>
                                  </p:stCondLst>
                                  <p:childTnLst>
                                    <p:set>
                                      <p:cBhvr>
                                        <p:cTn id="15" dur="1" fill="hold">
                                          <p:stCondLst>
                                            <p:cond delay="0"/>
                                          </p:stCondLst>
                                        </p:cTn>
                                        <p:tgtEl>
                                          <p:spTgt spid="35"/>
                                        </p:tgtEl>
                                        <p:attrNameLst>
                                          <p:attrName>style.visibility</p:attrName>
                                        </p:attrNameLst>
                                      </p:cBhvr>
                                      <p:to>
                                        <p:strVal val="visible"/>
                                      </p:to>
                                    </p:set>
                                    <p:animEffect transition="in" filter="strips(downLeft)">
                                      <p:cBhvr>
                                        <p:cTn id="16" dur="500"/>
                                        <p:tgtEl>
                                          <p:spTgt spid="35"/>
                                        </p:tgtEl>
                                      </p:cBhvr>
                                    </p:animEffect>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34"/>
                                        </p:tgtEl>
                                        <p:attrNameLst>
                                          <p:attrName>style.visibility</p:attrName>
                                        </p:attrNameLst>
                                      </p:cBhvr>
                                      <p:to>
                                        <p:strVal val="visible"/>
                                      </p:to>
                                    </p:set>
                                    <p:animEffect transition="in" filter="fade">
                                      <p:cBhvr>
                                        <p:cTn id="20" dur="500"/>
                                        <p:tgtEl>
                                          <p:spTgt spid="34"/>
                                        </p:tgtEl>
                                      </p:cBhvr>
                                    </p:animEffect>
                                  </p:childTnLst>
                                </p:cTn>
                              </p:par>
                            </p:childTnLst>
                          </p:cTn>
                        </p:par>
                      </p:childTnLst>
                    </p:cTn>
                  </p:par>
                  <p:par>
                    <p:cTn id="21" fill="hold">
                      <p:stCondLst>
                        <p:cond delay="indefinite"/>
                      </p:stCondLst>
                      <p:childTnLst>
                        <p:par>
                          <p:cTn id="22" fill="hold">
                            <p:stCondLst>
                              <p:cond delay="0"/>
                            </p:stCondLst>
                            <p:childTnLst>
                              <p:par>
                                <p:cTn id="23" presetID="18" presetClass="entr" presetSubtype="12" fill="hold" grpId="0" nodeType="clickEffect">
                                  <p:stCondLst>
                                    <p:cond delay="0"/>
                                  </p:stCondLst>
                                  <p:childTnLst>
                                    <p:set>
                                      <p:cBhvr>
                                        <p:cTn id="24" dur="1" fill="hold">
                                          <p:stCondLst>
                                            <p:cond delay="0"/>
                                          </p:stCondLst>
                                        </p:cTn>
                                        <p:tgtEl>
                                          <p:spTgt spid="37"/>
                                        </p:tgtEl>
                                        <p:attrNameLst>
                                          <p:attrName>style.visibility</p:attrName>
                                        </p:attrNameLst>
                                      </p:cBhvr>
                                      <p:to>
                                        <p:strVal val="visible"/>
                                      </p:to>
                                    </p:set>
                                    <p:animEffect transition="in" filter="strips(downLeft)">
                                      <p:cBhvr>
                                        <p:cTn id="25" dur="500"/>
                                        <p:tgtEl>
                                          <p:spTgt spid="37"/>
                                        </p:tgtEl>
                                      </p:cBhvr>
                                    </p:animEffect>
                                  </p:childTnLst>
                                </p:cTn>
                              </p:par>
                            </p:childTnLst>
                          </p:cTn>
                        </p:par>
                        <p:par>
                          <p:cTn id="26" fill="hold">
                            <p:stCondLst>
                              <p:cond delay="500"/>
                            </p:stCondLst>
                            <p:childTnLst>
                              <p:par>
                                <p:cTn id="27" presetID="10" presetClass="entr" presetSubtype="0" fill="hold" grpId="0" nodeType="afterEffect">
                                  <p:stCondLst>
                                    <p:cond delay="0"/>
                                  </p:stCondLst>
                                  <p:childTnLst>
                                    <p:set>
                                      <p:cBhvr>
                                        <p:cTn id="28" dur="1" fill="hold">
                                          <p:stCondLst>
                                            <p:cond delay="0"/>
                                          </p:stCondLst>
                                        </p:cTn>
                                        <p:tgtEl>
                                          <p:spTgt spid="36"/>
                                        </p:tgtEl>
                                        <p:attrNameLst>
                                          <p:attrName>style.visibility</p:attrName>
                                        </p:attrNameLst>
                                      </p:cBhvr>
                                      <p:to>
                                        <p:strVal val="visible"/>
                                      </p:to>
                                    </p:set>
                                    <p:animEffect transition="in" filter="fade">
                                      <p:cBhvr>
                                        <p:cTn id="29" dur="500"/>
                                        <p:tgtEl>
                                          <p:spTgt spid="36"/>
                                        </p:tgtEl>
                                      </p:cBhvr>
                                    </p:animEffect>
                                  </p:childTnLst>
                                </p:cTn>
                              </p:par>
                            </p:childTnLst>
                          </p:cTn>
                        </p:par>
                      </p:childTnLst>
                    </p:cTn>
                  </p:par>
                  <p:par>
                    <p:cTn id="30" fill="hold">
                      <p:stCondLst>
                        <p:cond delay="indefinite"/>
                      </p:stCondLst>
                      <p:childTnLst>
                        <p:par>
                          <p:cTn id="31" fill="hold">
                            <p:stCondLst>
                              <p:cond delay="0"/>
                            </p:stCondLst>
                            <p:childTnLst>
                              <p:par>
                                <p:cTn id="32" presetID="18" presetClass="entr" presetSubtype="12" fill="hold" grpId="0" nodeType="clickEffect">
                                  <p:stCondLst>
                                    <p:cond delay="0"/>
                                  </p:stCondLst>
                                  <p:childTnLst>
                                    <p:set>
                                      <p:cBhvr>
                                        <p:cTn id="33" dur="1" fill="hold">
                                          <p:stCondLst>
                                            <p:cond delay="0"/>
                                          </p:stCondLst>
                                        </p:cTn>
                                        <p:tgtEl>
                                          <p:spTgt spid="38"/>
                                        </p:tgtEl>
                                        <p:attrNameLst>
                                          <p:attrName>style.visibility</p:attrName>
                                        </p:attrNameLst>
                                      </p:cBhvr>
                                      <p:to>
                                        <p:strVal val="visible"/>
                                      </p:to>
                                    </p:set>
                                    <p:animEffect transition="in" filter="strips(downLeft)">
                                      <p:cBhvr>
                                        <p:cTn id="34"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3" grpId="0" animBg="1"/>
      <p:bldP spid="34" grpId="0" animBg="1"/>
      <p:bldP spid="35" grpId="0" animBg="1"/>
      <p:bldP spid="36" grpId="0" animBg="1"/>
      <p:bldP spid="37" grpId="0" animBg="1"/>
      <p:bldP spid="38" grpId="0" animBg="1"/>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24"/>
          <p:cNvGrpSpPr>
            <a:grpSpLocks/>
          </p:cNvGrpSpPr>
          <p:nvPr/>
        </p:nvGrpSpPr>
        <p:grpSpPr bwMode="auto">
          <a:xfrm>
            <a:off x="0" y="-71437"/>
            <a:ext cx="9144000" cy="1309688"/>
            <a:chOff x="0" y="-71462"/>
            <a:chExt cx="9144000" cy="1309218"/>
          </a:xfrm>
        </p:grpSpPr>
        <p:grpSp>
          <p:nvGrpSpPr>
            <p:cNvPr id="3" name="组合 21"/>
            <p:cNvGrpSpPr>
              <a:grpSpLocks/>
            </p:cNvGrpSpPr>
            <p:nvPr/>
          </p:nvGrpSpPr>
          <p:grpSpPr bwMode="auto">
            <a:xfrm>
              <a:off x="0" y="857232"/>
              <a:ext cx="9144000" cy="173037"/>
              <a:chOff x="0" y="827071"/>
              <a:chExt cx="9144000" cy="173037"/>
            </a:xfrm>
          </p:grpSpPr>
          <p:sp>
            <p:nvSpPr>
              <p:cNvPr id="21" name="矩形 20"/>
              <p:cNvSpPr/>
              <p:nvPr/>
            </p:nvSpPr>
            <p:spPr>
              <a:xfrm>
                <a:off x="0" y="920664"/>
                <a:ext cx="9144000" cy="45719"/>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3"/>
              </a:lnRef>
              <a:fillRef idx="2">
                <a:schemeClr val="accent3"/>
              </a:fillRef>
              <a:effectRef idx="1">
                <a:schemeClr val="accent3"/>
              </a:effectRef>
              <a:fontRef idx="minor">
                <a:schemeClr val="dk1"/>
              </a:fontRef>
            </p:style>
            <p:txBody>
              <a:bodyPr anchor="ctr"/>
              <a:lstStyle/>
              <a:p>
                <a:pPr algn="ctr" fontAlgn="auto">
                  <a:spcBef>
                    <a:spcPts val="0"/>
                  </a:spcBef>
                  <a:spcAft>
                    <a:spcPts val="0"/>
                  </a:spcAft>
                  <a:defRPr/>
                </a:pPr>
                <a:endParaRPr lang="zh-CN" altLang="en-US" kern="0">
                  <a:solidFill>
                    <a:sysClr val="window" lastClr="FFFFFF"/>
                  </a:solidFill>
                  <a:latin typeface="Constantia"/>
                  <a:ea typeface="微软雅黑"/>
                </a:endParaRPr>
              </a:p>
            </p:txBody>
          </p:sp>
          <p:grpSp>
            <p:nvGrpSpPr>
              <p:cNvPr id="4" name="组合 12"/>
              <p:cNvGrpSpPr>
                <a:grpSpLocks/>
              </p:cNvGrpSpPr>
              <p:nvPr/>
            </p:nvGrpSpPr>
            <p:grpSpPr bwMode="auto">
              <a:xfrm>
                <a:off x="8715404" y="827071"/>
                <a:ext cx="287337" cy="173037"/>
                <a:chOff x="8461697" y="933460"/>
                <a:chExt cx="358775" cy="244475"/>
              </a:xfrm>
            </p:grpSpPr>
            <p:sp>
              <p:nvSpPr>
                <p:cNvPr id="23" name="燕尾形 22"/>
                <p:cNvSpPr/>
                <p:nvPr/>
              </p:nvSpPr>
              <p:spPr>
                <a:xfrm>
                  <a:off x="8461661" y="932981"/>
                  <a:ext cx="180380" cy="244389"/>
                </a:xfrm>
                <a:prstGeom prst="chevron">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fontAlgn="auto">
                    <a:spcBef>
                      <a:spcPts val="0"/>
                    </a:spcBef>
                    <a:spcAft>
                      <a:spcPts val="0"/>
                    </a:spcAft>
                    <a:defRPr/>
                  </a:pPr>
                  <a:endParaRPr lang="zh-CN" altLang="en-US">
                    <a:solidFill>
                      <a:schemeClr val="tx1"/>
                    </a:solidFill>
                  </a:endParaRPr>
                </a:p>
              </p:txBody>
            </p:sp>
            <p:sp>
              <p:nvSpPr>
                <p:cNvPr id="24" name="燕尾形 23"/>
                <p:cNvSpPr/>
                <p:nvPr/>
              </p:nvSpPr>
              <p:spPr>
                <a:xfrm>
                  <a:off x="8642040" y="932981"/>
                  <a:ext cx="178397" cy="244389"/>
                </a:xfrm>
                <a:prstGeom prst="chevron">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fontAlgn="auto">
                    <a:spcBef>
                      <a:spcPts val="0"/>
                    </a:spcBef>
                    <a:spcAft>
                      <a:spcPts val="0"/>
                    </a:spcAft>
                    <a:defRPr/>
                  </a:pPr>
                  <a:endParaRPr lang="zh-CN" altLang="en-US">
                    <a:solidFill>
                      <a:schemeClr val="tx1"/>
                    </a:solidFill>
                  </a:endParaRPr>
                </a:p>
              </p:txBody>
            </p:sp>
          </p:grpSp>
        </p:grpSp>
        <p:pic>
          <p:nvPicPr>
            <p:cNvPr id="20" name="图片 19" descr="14-2.png"/>
            <p:cNvPicPr>
              <a:picLocks noChangeAspect="1"/>
            </p:cNvPicPr>
            <p:nvPr/>
          </p:nvPicPr>
          <p:blipFill>
            <a:blip r:embed="rId3" cstate="print">
              <a:lum bright="100000" contrast="12000"/>
              <a:extLst/>
            </a:blip>
            <a:srcRect l="38138" b="39864"/>
            <a:stretch>
              <a:fillRect/>
            </a:stretch>
          </p:blipFill>
          <p:spPr bwMode="auto">
            <a:xfrm>
              <a:off x="5786446" y="-71462"/>
              <a:ext cx="3044754" cy="1309218"/>
            </a:xfrm>
            <a:prstGeom prst="rect">
              <a:avLst/>
            </a:prstGeom>
            <a:noFill/>
            <a:ln>
              <a:noFill/>
            </a:ln>
            <a:effectLst>
              <a:outerShdw blurRad="190500" dist="228600" dir="2700000" algn="ctr">
                <a:srgbClr val="000000">
                  <a:alpha val="30000"/>
                </a:srgbClr>
              </a:outerShdw>
            </a:effectLst>
            <a:scene3d>
              <a:camera prst="perspectiveRelaxed"/>
              <a:lightRig rig="threePt" dir="t"/>
            </a:scene3d>
            <a:extLst/>
          </p:spPr>
        </p:pic>
      </p:grpSp>
      <p:sp>
        <p:nvSpPr>
          <p:cNvPr id="39" name="标题 1"/>
          <p:cNvSpPr txBox="1">
            <a:spLocks/>
          </p:cNvSpPr>
          <p:nvPr/>
        </p:nvSpPr>
        <p:spPr>
          <a:xfrm>
            <a:off x="71438" y="-27383"/>
            <a:ext cx="9072562" cy="884634"/>
          </a:xfrm>
          <a:prstGeom prst="rect">
            <a:avLst/>
          </a:prstGeom>
        </p:spPr>
        <p:txBody>
          <a:bodyPr vert="horz" lIns="91440" tIns="45720" rIns="91440" bIns="45720" rtlCol="0" anchor="b">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pPr fontAlgn="auto">
              <a:spcAft>
                <a:spcPts val="0"/>
              </a:spcAft>
            </a:pPr>
            <a:r>
              <a:rPr lang="zh-CN" altLang="en-US" sz="4400" b="1" spc="50" dirty="0" smtClean="0">
                <a:ln w="11430"/>
                <a:solidFill>
                  <a:srgbClr val="7030A0"/>
                </a:solidFill>
                <a:effectLst>
                  <a:outerShdw blurRad="76200" dist="50800" dir="5400000" algn="tl" rotWithShape="0">
                    <a:srgbClr val="000000">
                      <a:alpha val="65000"/>
                    </a:srgbClr>
                  </a:outerShdw>
                </a:effectLst>
                <a:latin typeface="微软雅黑" pitchFamily="34" charset="-122"/>
                <a:ea typeface="微软雅黑" pitchFamily="34" charset="-122"/>
              </a:rPr>
              <a:t>五、基本统计软件功能</a:t>
            </a:r>
            <a:r>
              <a:rPr lang="en-US" altLang="zh-CN" sz="4400" b="1" spc="50" dirty="0" smtClean="0">
                <a:ln w="11430"/>
                <a:solidFill>
                  <a:srgbClr val="7030A0"/>
                </a:solidFill>
                <a:effectLst>
                  <a:outerShdw blurRad="76200" dist="50800" dir="5400000" algn="tl" rotWithShape="0">
                    <a:srgbClr val="000000">
                      <a:alpha val="65000"/>
                    </a:srgbClr>
                  </a:outerShdw>
                </a:effectLst>
                <a:latin typeface="微软雅黑" pitchFamily="34" charset="-122"/>
                <a:ea typeface="微软雅黑" pitchFamily="34" charset="-122"/>
              </a:rPr>
              <a:t>—</a:t>
            </a:r>
            <a:r>
              <a:rPr lang="zh-CN" altLang="en-US" sz="3600" b="1" spc="50" dirty="0" smtClean="0">
                <a:ln w="11430"/>
                <a:solidFill>
                  <a:srgbClr val="7030A0"/>
                </a:solidFill>
                <a:effectLst>
                  <a:outerShdw blurRad="76200" dist="50800" dir="5400000" algn="tl" rotWithShape="0">
                    <a:srgbClr val="000000">
                      <a:alpha val="65000"/>
                    </a:srgbClr>
                  </a:outerShdw>
                </a:effectLst>
                <a:latin typeface="微软雅黑" pitchFamily="34" charset="-122"/>
                <a:ea typeface="微软雅黑" pitchFamily="34" charset="-122"/>
              </a:rPr>
              <a:t>单元提取</a:t>
            </a:r>
            <a:endParaRPr lang="zh-CN" altLang="en-US" sz="3600" b="1" spc="50" dirty="0">
              <a:ln w="11430"/>
              <a:solidFill>
                <a:srgbClr val="7030A0"/>
              </a:solidFill>
              <a:effectLst>
                <a:outerShdw blurRad="76200" dist="50800" dir="5400000" algn="tl" rotWithShape="0">
                  <a:srgbClr val="000000">
                    <a:alpha val="65000"/>
                  </a:srgbClr>
                </a:outerShdw>
              </a:effectLst>
              <a:latin typeface="微软雅黑" pitchFamily="34" charset="-122"/>
              <a:ea typeface="微软雅黑" pitchFamily="34" charset="-122"/>
            </a:endParaRPr>
          </a:p>
        </p:txBody>
      </p:sp>
      <p:grpSp>
        <p:nvGrpSpPr>
          <p:cNvPr id="12" name="组合 25"/>
          <p:cNvGrpSpPr/>
          <p:nvPr/>
        </p:nvGrpSpPr>
        <p:grpSpPr>
          <a:xfrm>
            <a:off x="-27424" y="1071546"/>
            <a:ext cx="2527558" cy="512567"/>
            <a:chOff x="686924" y="1071546"/>
            <a:chExt cx="2527558" cy="512567"/>
          </a:xfrm>
        </p:grpSpPr>
        <p:sp>
          <p:nvSpPr>
            <p:cNvPr id="13" name="矩形 12"/>
            <p:cNvSpPr/>
            <p:nvPr/>
          </p:nvSpPr>
          <p:spPr>
            <a:xfrm>
              <a:off x="714348" y="1071546"/>
              <a:ext cx="500066" cy="500066"/>
            </a:xfrm>
            <a:prstGeom prst="rect">
              <a:avLst/>
            </a:prstGeom>
            <a:solidFill>
              <a:srgbClr val="C0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2"/>
            </a:lnRef>
            <a:fillRef idx="3">
              <a:schemeClr val="accent2"/>
            </a:fillRef>
            <a:effectRef idx="2">
              <a:schemeClr val="accent2"/>
            </a:effectRef>
            <a:fontRef idx="minor">
              <a:schemeClr val="lt1"/>
            </a:fontRef>
          </p:style>
          <p:txBody>
            <a:bodyPr rtlCol="0" anchor="ctr"/>
            <a:lstStyle/>
            <a:p>
              <a:pPr algn="ctr"/>
              <a:endParaRPr lang="zh-CN" altLang="en-US"/>
            </a:p>
          </p:txBody>
        </p:sp>
        <p:sp>
          <p:nvSpPr>
            <p:cNvPr id="14" name="矩形 13"/>
            <p:cNvSpPr/>
            <p:nvPr/>
          </p:nvSpPr>
          <p:spPr>
            <a:xfrm>
              <a:off x="1214414" y="1071546"/>
              <a:ext cx="2000068" cy="500066"/>
            </a:xfrm>
            <a:prstGeom prst="rect">
              <a:avLst/>
            </a:prstGeom>
            <a:solidFill>
              <a:schemeClr val="bg1">
                <a:lumMod val="8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dk1"/>
            </a:lnRef>
            <a:fillRef idx="3">
              <a:schemeClr val="dk1"/>
            </a:fillRef>
            <a:effectRef idx="2">
              <a:schemeClr val="dk1"/>
            </a:effectRef>
            <a:fontRef idx="minor">
              <a:schemeClr val="lt1"/>
            </a:fontRef>
          </p:style>
          <p:txBody>
            <a:bodyPr rtlCol="0" anchor="ctr"/>
            <a:lstStyle/>
            <a:p>
              <a:pPr algn="ctr"/>
              <a:endParaRPr lang="zh-CN" altLang="en-US"/>
            </a:p>
          </p:txBody>
        </p:sp>
        <p:sp>
          <p:nvSpPr>
            <p:cNvPr id="15" name="矩形 14"/>
            <p:cNvSpPr/>
            <p:nvPr/>
          </p:nvSpPr>
          <p:spPr>
            <a:xfrm>
              <a:off x="686924" y="1107059"/>
              <a:ext cx="2527557" cy="477054"/>
            </a:xfrm>
            <a:prstGeom prst="rect">
              <a:avLst/>
            </a:prstGeom>
          </p:spPr>
          <p:txBody>
            <a:bodyPr wrap="square">
              <a:spAutoFit/>
            </a:bodyPr>
            <a:lstStyle/>
            <a:p>
              <a:pPr>
                <a:lnSpc>
                  <a:spcPts val="3000"/>
                </a:lnSpc>
                <a:buClr>
                  <a:srgbClr val="FFC000"/>
                </a:buClr>
              </a:pPr>
              <a:r>
                <a:rPr lang="en-US" altLang="zh-CN" sz="2400" b="1" dirty="0">
                  <a:solidFill>
                    <a:schemeClr val="bg1"/>
                  </a:solidFill>
                  <a:latin typeface="微软雅黑" pitchFamily="34" charset="-122"/>
                  <a:ea typeface="微软雅黑" pitchFamily="34" charset="-122"/>
                </a:rPr>
                <a:t>3</a:t>
              </a:r>
              <a:r>
                <a:rPr lang="zh-CN" altLang="en-US" sz="2400" b="1" dirty="0" smtClean="0">
                  <a:solidFill>
                    <a:schemeClr val="bg1"/>
                  </a:solidFill>
                  <a:latin typeface="微软雅黑" pitchFamily="34" charset="-122"/>
                  <a:ea typeface="微软雅黑" pitchFamily="34" charset="-122"/>
                </a:rPr>
                <a:t>、地形单元提取</a:t>
              </a:r>
              <a:endParaRPr lang="zh-CN" altLang="en-US" sz="2400" b="1" dirty="0" smtClean="0">
                <a:solidFill>
                  <a:schemeClr val="tx1">
                    <a:lumMod val="65000"/>
                    <a:lumOff val="35000"/>
                  </a:schemeClr>
                </a:solidFill>
                <a:latin typeface="微软雅黑" pitchFamily="34" charset="-122"/>
                <a:ea typeface="微软雅黑" pitchFamily="34" charset="-122"/>
              </a:endParaRPr>
            </a:p>
          </p:txBody>
        </p:sp>
      </p:grpSp>
      <p:pic>
        <p:nvPicPr>
          <p:cNvPr id="25" name="图片 24"/>
          <p:cNvPicPr>
            <a:picLocks noChangeAspect="1"/>
          </p:cNvPicPr>
          <p:nvPr/>
        </p:nvPicPr>
        <p:blipFill>
          <a:blip r:embed="rId4"/>
          <a:stretch>
            <a:fillRect/>
          </a:stretch>
        </p:blipFill>
        <p:spPr>
          <a:xfrm>
            <a:off x="2843808" y="1340768"/>
            <a:ext cx="4943767" cy="4862455"/>
          </a:xfrm>
          <a:prstGeom prst="rect">
            <a:avLst/>
          </a:prstGeom>
        </p:spPr>
      </p:pic>
      <p:sp>
        <p:nvSpPr>
          <p:cNvPr id="26" name="Rectangle 48"/>
          <p:cNvSpPr/>
          <p:nvPr/>
        </p:nvSpPr>
        <p:spPr bwMode="auto">
          <a:xfrm>
            <a:off x="50927" y="1806394"/>
            <a:ext cx="2648866" cy="2774733"/>
          </a:xfrm>
          <a:prstGeom prst="roundRect">
            <a:avLst>
              <a:gd name="adj" fmla="val 4477"/>
            </a:avLst>
          </a:prstGeom>
          <a:gradFill>
            <a:gsLst>
              <a:gs pos="95000">
                <a:srgbClr val="FFFFFF"/>
              </a:gs>
              <a:gs pos="100000">
                <a:srgbClr val="FFDD71"/>
              </a:gs>
            </a:gsLst>
            <a:lin ang="5400000" scaled="0"/>
          </a:gradFill>
          <a:ln w="38100">
            <a:gradFill>
              <a:gsLst>
                <a:gs pos="50000">
                  <a:srgbClr val="BC6200"/>
                </a:gs>
                <a:gs pos="100000">
                  <a:srgbClr val="DA5D00"/>
                </a:gs>
              </a:gsLst>
              <a:lin ang="5400000" scaled="0"/>
            </a:gradFill>
          </a:ln>
          <a:effectLst/>
          <a:scene3d>
            <a:camera prst="orthographicFront"/>
            <a:lightRig rig="flat" dir="t"/>
          </a:scene3d>
          <a:sp3d contourW="19050">
            <a:bevelT w="101600" prst="divot"/>
            <a:bevelB w="0" h="0"/>
            <a:contourClr>
              <a:schemeClr val="bg1"/>
            </a:contourClr>
          </a:sp3d>
        </p:spPr>
        <p:style>
          <a:lnRef idx="1">
            <a:schemeClr val="accent2"/>
          </a:lnRef>
          <a:fillRef idx="3">
            <a:schemeClr val="accent2"/>
          </a:fillRef>
          <a:effectRef idx="2">
            <a:schemeClr val="accent2"/>
          </a:effectRef>
          <a:fontRef idx="minor">
            <a:schemeClr val="lt1"/>
          </a:fontRef>
        </p:style>
        <p:txBody>
          <a:bodyPr anchor="ctr">
            <a:sp3d/>
          </a:bodyPr>
          <a:lstStyle/>
          <a:p>
            <a:pPr defTabSz="685666">
              <a:lnSpc>
                <a:spcPts val="3000"/>
              </a:lnSpc>
              <a:spcBef>
                <a:spcPts val="1000"/>
              </a:spcBef>
              <a:buFont typeface="Wingdings" pitchFamily="2" charset="2"/>
              <a:buChar char="u"/>
            </a:pPr>
            <a:r>
              <a:rPr lang="zh-CN" altLang="en-US" b="1" dirty="0" smtClean="0">
                <a:solidFill>
                  <a:srgbClr val="3C2924"/>
                </a:solidFill>
                <a:latin typeface="微软雅黑" pitchFamily="34" charset="-122"/>
                <a:ea typeface="微软雅黑" pitchFamily="34" charset="-122"/>
              </a:rPr>
              <a:t>坡度带分层及融合：为了</a:t>
            </a:r>
            <a:r>
              <a:rPr lang="zh-CN" altLang="en-US" b="1" dirty="0">
                <a:solidFill>
                  <a:srgbClr val="3C2924"/>
                </a:solidFill>
                <a:latin typeface="微软雅黑" pitchFamily="34" charset="-122"/>
                <a:ea typeface="微软雅黑" pitchFamily="34" charset="-122"/>
              </a:rPr>
              <a:t>在计算过程中提高计算效率</a:t>
            </a:r>
            <a:r>
              <a:rPr lang="zh-CN" altLang="en-US" b="1" dirty="0" smtClean="0">
                <a:solidFill>
                  <a:srgbClr val="3C2924"/>
                </a:solidFill>
                <a:latin typeface="微软雅黑" pitchFamily="34" charset="-122"/>
                <a:ea typeface="微软雅黑" pitchFamily="34" charset="-122"/>
              </a:rPr>
              <a:t>，</a:t>
            </a:r>
            <a:r>
              <a:rPr lang="zh-CN" altLang="en-US" b="1" dirty="0">
                <a:solidFill>
                  <a:srgbClr val="3C2924"/>
                </a:solidFill>
                <a:latin typeface="微软雅黑" pitchFamily="34" charset="-122"/>
                <a:ea typeface="微软雅黑" pitchFamily="34" charset="-122"/>
              </a:rPr>
              <a:t>软件</a:t>
            </a:r>
            <a:r>
              <a:rPr lang="zh-CN" altLang="en-US" b="1" dirty="0" smtClean="0">
                <a:solidFill>
                  <a:srgbClr val="3C2924"/>
                </a:solidFill>
                <a:latin typeface="微软雅黑" pitchFamily="34" charset="-122"/>
                <a:ea typeface="微软雅黑" pitchFamily="34" charset="-122"/>
              </a:rPr>
              <a:t>将</a:t>
            </a:r>
            <a:r>
              <a:rPr lang="zh-CN" altLang="en-US" b="1" dirty="0">
                <a:solidFill>
                  <a:srgbClr val="3C2924"/>
                </a:solidFill>
                <a:latin typeface="微软雅黑" pitchFamily="34" charset="-122"/>
                <a:ea typeface="微软雅黑" pitchFamily="34" charset="-122"/>
              </a:rPr>
              <a:t>坡度带按照</a:t>
            </a:r>
            <a:r>
              <a:rPr lang="en-US" altLang="zh-CN" b="1" dirty="0" smtClean="0">
                <a:solidFill>
                  <a:srgbClr val="3C2924"/>
                </a:solidFill>
                <a:latin typeface="微软雅黑" pitchFamily="34" charset="-122"/>
                <a:ea typeface="微软雅黑" pitchFamily="34" charset="-122"/>
              </a:rPr>
              <a:t>30</a:t>
            </a:r>
            <a:r>
              <a:rPr lang="zh-CN" altLang="en-US" b="1" dirty="0" smtClean="0">
                <a:solidFill>
                  <a:srgbClr val="3C2924"/>
                </a:solidFill>
                <a:latin typeface="微软雅黑" pitchFamily="34" charset="-122"/>
                <a:ea typeface="微软雅黑" pitchFamily="34" charset="-122"/>
              </a:rPr>
              <a:t>万个图斑数</a:t>
            </a:r>
            <a:r>
              <a:rPr lang="zh-CN" altLang="en-US" b="1" dirty="0">
                <a:solidFill>
                  <a:srgbClr val="3C2924"/>
                </a:solidFill>
                <a:latin typeface="微软雅黑" pitchFamily="34" charset="-122"/>
                <a:ea typeface="微软雅黑" pitchFamily="34" charset="-122"/>
              </a:rPr>
              <a:t>分为若干层，然后按</a:t>
            </a:r>
            <a:r>
              <a:rPr lang="en-US" altLang="zh-CN" b="1" dirty="0">
                <a:solidFill>
                  <a:srgbClr val="3C2924"/>
                </a:solidFill>
                <a:latin typeface="微软雅黑" pitchFamily="34" charset="-122"/>
                <a:ea typeface="微软雅黑" pitchFamily="34" charset="-122"/>
              </a:rPr>
              <a:t>100</a:t>
            </a:r>
            <a:r>
              <a:rPr lang="zh-CN" altLang="en-US" b="1" dirty="0">
                <a:solidFill>
                  <a:srgbClr val="3C2924"/>
                </a:solidFill>
                <a:latin typeface="微软雅黑" pitchFamily="34" charset="-122"/>
                <a:ea typeface="微软雅黑" pitchFamily="34" charset="-122"/>
              </a:rPr>
              <a:t>平方米为阈值分别对每个层进行融合。</a:t>
            </a:r>
            <a:endParaRPr lang="en-US" altLang="en-US" dirty="0" smtClean="0">
              <a:solidFill>
                <a:srgbClr val="3C2924"/>
              </a:solidFill>
              <a:latin typeface="微软雅黑" pitchFamily="34" charset="-122"/>
              <a:ea typeface="微软雅黑" pitchFamily="34" charset="-122"/>
            </a:endParaRPr>
          </a:p>
        </p:txBody>
      </p:sp>
      <p:sp>
        <p:nvSpPr>
          <p:cNvPr id="27" name="矩形标注 26"/>
          <p:cNvSpPr/>
          <p:nvPr/>
        </p:nvSpPr>
        <p:spPr>
          <a:xfrm>
            <a:off x="4702336" y="1662922"/>
            <a:ext cx="1414807" cy="798104"/>
          </a:xfrm>
          <a:prstGeom prst="wedgeRectCallout">
            <a:avLst>
              <a:gd name="adj1" fmla="val -43213"/>
              <a:gd name="adj2" fmla="val 141223"/>
            </a:avLst>
          </a:prstGeom>
          <a:solidFill>
            <a:srgbClr val="C00000">
              <a:alpha val="75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shade val="50000"/>
            </a:schemeClr>
          </a:lnRef>
          <a:fillRef idx="1">
            <a:schemeClr val="accent2"/>
          </a:fillRef>
          <a:effectRef idx="0">
            <a:schemeClr val="accent2"/>
          </a:effectRef>
          <a:fontRef idx="minor">
            <a:schemeClr val="lt1"/>
          </a:fontRef>
        </p:style>
        <p:txBody>
          <a:bodyPr wrap="square">
            <a:spAutoFit/>
          </a:bodyPr>
          <a:lstStyle/>
          <a:p>
            <a:pPr defTabSz="685666">
              <a:lnSpc>
                <a:spcPts val="2900"/>
              </a:lnSpc>
            </a:pPr>
            <a:r>
              <a:rPr lang="zh-CN" altLang="en-US" dirty="0" smtClean="0">
                <a:solidFill>
                  <a:srgbClr val="FFFFFF"/>
                </a:solidFill>
                <a:latin typeface="微软雅黑" pitchFamily="34" charset="-122"/>
                <a:ea typeface="微软雅黑" pitchFamily="34" charset="-122"/>
              </a:rPr>
              <a:t>坡度带原始数据</a:t>
            </a:r>
            <a:endParaRPr lang="en-US" altLang="en-US" dirty="0" smtClean="0">
              <a:solidFill>
                <a:srgbClr val="FFFFFF"/>
              </a:solidFill>
              <a:latin typeface="微软雅黑" pitchFamily="34" charset="-122"/>
              <a:ea typeface="微软雅黑" pitchFamily="34" charset="-122"/>
            </a:endParaRPr>
          </a:p>
        </p:txBody>
      </p:sp>
      <p:sp>
        <p:nvSpPr>
          <p:cNvPr id="28" name="矩形 27"/>
          <p:cNvSpPr/>
          <p:nvPr/>
        </p:nvSpPr>
        <p:spPr>
          <a:xfrm>
            <a:off x="3228309" y="2341413"/>
            <a:ext cx="1863145" cy="1623478"/>
          </a:xfrm>
          <a:prstGeom prst="rect">
            <a:avLst/>
          </a:prstGeom>
          <a:noFill/>
          <a:ln>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矩形标注 28"/>
          <p:cNvSpPr/>
          <p:nvPr/>
        </p:nvSpPr>
        <p:spPr>
          <a:xfrm>
            <a:off x="7687372" y="3156195"/>
            <a:ext cx="1343851" cy="426207"/>
          </a:xfrm>
          <a:prstGeom prst="wedgeRectCallout">
            <a:avLst>
              <a:gd name="adj1" fmla="val -77627"/>
              <a:gd name="adj2" fmla="val 33784"/>
            </a:avLst>
          </a:prstGeom>
          <a:solidFill>
            <a:srgbClr val="C00000">
              <a:alpha val="75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shade val="50000"/>
            </a:schemeClr>
          </a:lnRef>
          <a:fillRef idx="1">
            <a:schemeClr val="accent2"/>
          </a:fillRef>
          <a:effectRef idx="0">
            <a:schemeClr val="accent2"/>
          </a:effectRef>
          <a:fontRef idx="minor">
            <a:schemeClr val="lt1"/>
          </a:fontRef>
        </p:style>
        <p:txBody>
          <a:bodyPr wrap="square">
            <a:spAutoFit/>
          </a:bodyPr>
          <a:lstStyle/>
          <a:p>
            <a:pPr defTabSz="685666">
              <a:lnSpc>
                <a:spcPts val="2900"/>
              </a:lnSpc>
            </a:pPr>
            <a:r>
              <a:rPr lang="zh-CN" altLang="en-US" dirty="0" smtClean="0">
                <a:solidFill>
                  <a:srgbClr val="FFFFFF"/>
                </a:solidFill>
                <a:latin typeface="微软雅黑" pitchFamily="34" charset="-122"/>
                <a:ea typeface="微软雅黑" pitchFamily="34" charset="-122"/>
              </a:rPr>
              <a:t>分层后数据</a:t>
            </a:r>
            <a:endParaRPr lang="en-US" altLang="en-US" dirty="0" smtClean="0">
              <a:solidFill>
                <a:srgbClr val="FFFFFF"/>
              </a:solidFill>
              <a:latin typeface="微软雅黑" pitchFamily="34" charset="-122"/>
              <a:ea typeface="微软雅黑" pitchFamily="34" charset="-122"/>
            </a:endParaRPr>
          </a:p>
        </p:txBody>
      </p:sp>
      <p:sp>
        <p:nvSpPr>
          <p:cNvPr id="40" name="矩形 39"/>
          <p:cNvSpPr/>
          <p:nvPr/>
        </p:nvSpPr>
        <p:spPr>
          <a:xfrm>
            <a:off x="5369814" y="2288249"/>
            <a:ext cx="2041374" cy="1676642"/>
          </a:xfrm>
          <a:prstGeom prst="rect">
            <a:avLst/>
          </a:prstGeom>
          <a:noFill/>
          <a:ln>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矩形标注 40"/>
          <p:cNvSpPr/>
          <p:nvPr/>
        </p:nvSpPr>
        <p:spPr>
          <a:xfrm>
            <a:off x="5735512" y="6261972"/>
            <a:ext cx="2395755" cy="464230"/>
          </a:xfrm>
          <a:prstGeom prst="wedgeRectCallout">
            <a:avLst>
              <a:gd name="adj1" fmla="val -74302"/>
              <a:gd name="adj2" fmla="val -124969"/>
            </a:avLst>
          </a:prstGeom>
          <a:solidFill>
            <a:srgbClr val="C00000">
              <a:alpha val="75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shade val="50000"/>
            </a:schemeClr>
          </a:lnRef>
          <a:fillRef idx="1">
            <a:schemeClr val="accent2"/>
          </a:fillRef>
          <a:effectRef idx="0">
            <a:schemeClr val="accent2"/>
          </a:effectRef>
          <a:fontRef idx="minor">
            <a:schemeClr val="lt1"/>
          </a:fontRef>
        </p:style>
        <p:txBody>
          <a:bodyPr wrap="square">
            <a:spAutoFit/>
          </a:bodyPr>
          <a:lstStyle/>
          <a:p>
            <a:pPr defTabSz="685666">
              <a:lnSpc>
                <a:spcPts val="2900"/>
              </a:lnSpc>
            </a:pPr>
            <a:r>
              <a:rPr lang="zh-CN" altLang="en-US" dirty="0" smtClean="0">
                <a:solidFill>
                  <a:srgbClr val="FFFFFF"/>
                </a:solidFill>
                <a:latin typeface="微软雅黑" pitchFamily="34" charset="-122"/>
                <a:ea typeface="微软雅黑" pitchFamily="34" charset="-122"/>
              </a:rPr>
              <a:t>生成进度及数据展示</a:t>
            </a:r>
            <a:endParaRPr lang="en-US" altLang="en-US" dirty="0" smtClean="0">
              <a:solidFill>
                <a:srgbClr val="FFFFFF"/>
              </a:solidFill>
              <a:latin typeface="微软雅黑" pitchFamily="34" charset="-122"/>
              <a:ea typeface="微软雅黑" pitchFamily="34" charset="-122"/>
            </a:endParaRPr>
          </a:p>
        </p:txBody>
      </p:sp>
      <p:sp>
        <p:nvSpPr>
          <p:cNvPr id="42" name="矩形 41"/>
          <p:cNvSpPr/>
          <p:nvPr/>
        </p:nvSpPr>
        <p:spPr>
          <a:xfrm>
            <a:off x="3031904" y="4422692"/>
            <a:ext cx="4655468" cy="1492254"/>
          </a:xfrm>
          <a:prstGeom prst="rect">
            <a:avLst/>
          </a:prstGeom>
          <a:noFill/>
          <a:ln>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灯片编号占位符 4"/>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121</a:t>
            </a:fld>
            <a:endParaRPr lang="zh-CN" altLang="en-US">
              <a:solidFill>
                <a:prstClr val="black">
                  <a:tint val="75000"/>
                </a:prstClr>
              </a:solidFill>
            </a:endParaRPr>
          </a:p>
        </p:txBody>
      </p:sp>
    </p:spTree>
    <p:extLst>
      <p:ext uri="{BB962C8B-B14F-4D97-AF65-F5344CB8AC3E}">
        <p14:creationId xmlns:p14="http://schemas.microsoft.com/office/powerpoint/2010/main" xmlns="" val="383384173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strips(downLeft)">
                                      <p:cBhvr>
                                        <p:cTn id="7" dur="500"/>
                                        <p:tgtEl>
                                          <p:spTgt spid="2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7"/>
                                        </p:tgtEl>
                                        <p:attrNameLst>
                                          <p:attrName>style.visibility</p:attrName>
                                        </p:attrNameLst>
                                      </p:cBhvr>
                                      <p:to>
                                        <p:strVal val="visible"/>
                                      </p:to>
                                    </p:set>
                                    <p:animEffect transition="in" filter="fade">
                                      <p:cBhvr>
                                        <p:cTn id="11" dur="500"/>
                                        <p:tgtEl>
                                          <p:spTgt spid="27"/>
                                        </p:tgtEl>
                                      </p:cBhvr>
                                    </p:animEffect>
                                  </p:childTnLst>
                                </p:cTn>
                              </p:par>
                            </p:childTnLst>
                          </p:cTn>
                        </p:par>
                      </p:childTnLst>
                    </p:cTn>
                  </p:par>
                  <p:par>
                    <p:cTn id="12" fill="hold">
                      <p:stCondLst>
                        <p:cond delay="indefinite"/>
                      </p:stCondLst>
                      <p:childTnLst>
                        <p:par>
                          <p:cTn id="13" fill="hold">
                            <p:stCondLst>
                              <p:cond delay="0"/>
                            </p:stCondLst>
                            <p:childTnLst>
                              <p:par>
                                <p:cTn id="14" presetID="18" presetClass="entr" presetSubtype="12" fill="hold" grpId="0" nodeType="clickEffect">
                                  <p:stCondLst>
                                    <p:cond delay="0"/>
                                  </p:stCondLst>
                                  <p:childTnLst>
                                    <p:set>
                                      <p:cBhvr>
                                        <p:cTn id="15" dur="1" fill="hold">
                                          <p:stCondLst>
                                            <p:cond delay="0"/>
                                          </p:stCondLst>
                                        </p:cTn>
                                        <p:tgtEl>
                                          <p:spTgt spid="40"/>
                                        </p:tgtEl>
                                        <p:attrNameLst>
                                          <p:attrName>style.visibility</p:attrName>
                                        </p:attrNameLst>
                                      </p:cBhvr>
                                      <p:to>
                                        <p:strVal val="visible"/>
                                      </p:to>
                                    </p:set>
                                    <p:animEffect transition="in" filter="strips(downLeft)">
                                      <p:cBhvr>
                                        <p:cTn id="16" dur="500"/>
                                        <p:tgtEl>
                                          <p:spTgt spid="40"/>
                                        </p:tgtEl>
                                      </p:cBhvr>
                                    </p:animEffect>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29"/>
                                        </p:tgtEl>
                                        <p:attrNameLst>
                                          <p:attrName>style.visibility</p:attrName>
                                        </p:attrNameLst>
                                      </p:cBhvr>
                                      <p:to>
                                        <p:strVal val="visible"/>
                                      </p:to>
                                    </p:set>
                                    <p:animEffect transition="in" filter="fade">
                                      <p:cBhvr>
                                        <p:cTn id="20" dur="500"/>
                                        <p:tgtEl>
                                          <p:spTgt spid="29"/>
                                        </p:tgtEl>
                                      </p:cBhvr>
                                    </p:animEffect>
                                  </p:childTnLst>
                                </p:cTn>
                              </p:par>
                            </p:childTnLst>
                          </p:cTn>
                        </p:par>
                      </p:childTnLst>
                    </p:cTn>
                  </p:par>
                  <p:par>
                    <p:cTn id="21" fill="hold">
                      <p:stCondLst>
                        <p:cond delay="indefinite"/>
                      </p:stCondLst>
                      <p:childTnLst>
                        <p:par>
                          <p:cTn id="22" fill="hold">
                            <p:stCondLst>
                              <p:cond delay="0"/>
                            </p:stCondLst>
                            <p:childTnLst>
                              <p:par>
                                <p:cTn id="23" presetID="18" presetClass="entr" presetSubtype="12" fill="hold" grpId="0" nodeType="clickEffect">
                                  <p:stCondLst>
                                    <p:cond delay="0"/>
                                  </p:stCondLst>
                                  <p:childTnLst>
                                    <p:set>
                                      <p:cBhvr>
                                        <p:cTn id="24" dur="1" fill="hold">
                                          <p:stCondLst>
                                            <p:cond delay="0"/>
                                          </p:stCondLst>
                                        </p:cTn>
                                        <p:tgtEl>
                                          <p:spTgt spid="42"/>
                                        </p:tgtEl>
                                        <p:attrNameLst>
                                          <p:attrName>style.visibility</p:attrName>
                                        </p:attrNameLst>
                                      </p:cBhvr>
                                      <p:to>
                                        <p:strVal val="visible"/>
                                      </p:to>
                                    </p:set>
                                    <p:animEffect transition="in" filter="strips(downLeft)">
                                      <p:cBhvr>
                                        <p:cTn id="25" dur="500"/>
                                        <p:tgtEl>
                                          <p:spTgt spid="42"/>
                                        </p:tgtEl>
                                      </p:cBhvr>
                                    </p:animEffect>
                                  </p:childTnLst>
                                </p:cTn>
                              </p:par>
                            </p:childTnLst>
                          </p:cTn>
                        </p:par>
                        <p:par>
                          <p:cTn id="26" fill="hold">
                            <p:stCondLst>
                              <p:cond delay="500"/>
                            </p:stCondLst>
                            <p:childTnLst>
                              <p:par>
                                <p:cTn id="27" presetID="10" presetClass="entr" presetSubtype="0" fill="hold" grpId="0" nodeType="afterEffect">
                                  <p:stCondLst>
                                    <p:cond delay="0"/>
                                  </p:stCondLst>
                                  <p:childTnLst>
                                    <p:set>
                                      <p:cBhvr>
                                        <p:cTn id="28" dur="1" fill="hold">
                                          <p:stCondLst>
                                            <p:cond delay="0"/>
                                          </p:stCondLst>
                                        </p:cTn>
                                        <p:tgtEl>
                                          <p:spTgt spid="41"/>
                                        </p:tgtEl>
                                        <p:attrNameLst>
                                          <p:attrName>style.visibility</p:attrName>
                                        </p:attrNameLst>
                                      </p:cBhvr>
                                      <p:to>
                                        <p:strVal val="visible"/>
                                      </p:to>
                                    </p:set>
                                    <p:animEffect transition="in" filter="fade">
                                      <p:cBhvr>
                                        <p:cTn id="29"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animBg="1"/>
      <p:bldP spid="29" grpId="0" animBg="1"/>
      <p:bldP spid="40" grpId="0" animBg="1"/>
      <p:bldP spid="41" grpId="0" animBg="1"/>
      <p:bldP spid="42" grpId="0" animBg="1"/>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24"/>
          <p:cNvGrpSpPr>
            <a:grpSpLocks/>
          </p:cNvGrpSpPr>
          <p:nvPr/>
        </p:nvGrpSpPr>
        <p:grpSpPr bwMode="auto">
          <a:xfrm>
            <a:off x="0" y="-71437"/>
            <a:ext cx="9144000" cy="1309688"/>
            <a:chOff x="0" y="-71462"/>
            <a:chExt cx="9144000" cy="1309218"/>
          </a:xfrm>
        </p:grpSpPr>
        <p:grpSp>
          <p:nvGrpSpPr>
            <p:cNvPr id="3" name="组合 21"/>
            <p:cNvGrpSpPr>
              <a:grpSpLocks/>
            </p:cNvGrpSpPr>
            <p:nvPr/>
          </p:nvGrpSpPr>
          <p:grpSpPr bwMode="auto">
            <a:xfrm>
              <a:off x="0" y="857232"/>
              <a:ext cx="9144000" cy="173037"/>
              <a:chOff x="0" y="827071"/>
              <a:chExt cx="9144000" cy="173037"/>
            </a:xfrm>
          </p:grpSpPr>
          <p:sp>
            <p:nvSpPr>
              <p:cNvPr id="21" name="矩形 20"/>
              <p:cNvSpPr/>
              <p:nvPr/>
            </p:nvSpPr>
            <p:spPr>
              <a:xfrm>
                <a:off x="0" y="920664"/>
                <a:ext cx="9144000" cy="45719"/>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3"/>
              </a:lnRef>
              <a:fillRef idx="2">
                <a:schemeClr val="accent3"/>
              </a:fillRef>
              <a:effectRef idx="1">
                <a:schemeClr val="accent3"/>
              </a:effectRef>
              <a:fontRef idx="minor">
                <a:schemeClr val="dk1"/>
              </a:fontRef>
            </p:style>
            <p:txBody>
              <a:bodyPr anchor="ctr"/>
              <a:lstStyle/>
              <a:p>
                <a:pPr algn="ctr" fontAlgn="auto">
                  <a:spcBef>
                    <a:spcPts val="0"/>
                  </a:spcBef>
                  <a:spcAft>
                    <a:spcPts val="0"/>
                  </a:spcAft>
                  <a:defRPr/>
                </a:pPr>
                <a:endParaRPr lang="zh-CN" altLang="en-US" kern="0">
                  <a:solidFill>
                    <a:sysClr val="window" lastClr="FFFFFF"/>
                  </a:solidFill>
                  <a:latin typeface="Constantia"/>
                  <a:ea typeface="微软雅黑"/>
                </a:endParaRPr>
              </a:p>
            </p:txBody>
          </p:sp>
          <p:grpSp>
            <p:nvGrpSpPr>
              <p:cNvPr id="4" name="组合 12"/>
              <p:cNvGrpSpPr>
                <a:grpSpLocks/>
              </p:cNvGrpSpPr>
              <p:nvPr/>
            </p:nvGrpSpPr>
            <p:grpSpPr bwMode="auto">
              <a:xfrm>
                <a:off x="8715404" y="827071"/>
                <a:ext cx="287337" cy="173037"/>
                <a:chOff x="8461697" y="933460"/>
                <a:chExt cx="358775" cy="244475"/>
              </a:xfrm>
            </p:grpSpPr>
            <p:sp>
              <p:nvSpPr>
                <p:cNvPr id="23" name="燕尾形 22"/>
                <p:cNvSpPr/>
                <p:nvPr/>
              </p:nvSpPr>
              <p:spPr>
                <a:xfrm>
                  <a:off x="8461661" y="932981"/>
                  <a:ext cx="180380" cy="244389"/>
                </a:xfrm>
                <a:prstGeom prst="chevron">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fontAlgn="auto">
                    <a:spcBef>
                      <a:spcPts val="0"/>
                    </a:spcBef>
                    <a:spcAft>
                      <a:spcPts val="0"/>
                    </a:spcAft>
                    <a:defRPr/>
                  </a:pPr>
                  <a:endParaRPr lang="zh-CN" altLang="en-US">
                    <a:solidFill>
                      <a:schemeClr val="tx1"/>
                    </a:solidFill>
                  </a:endParaRPr>
                </a:p>
              </p:txBody>
            </p:sp>
            <p:sp>
              <p:nvSpPr>
                <p:cNvPr id="24" name="燕尾形 23"/>
                <p:cNvSpPr/>
                <p:nvPr/>
              </p:nvSpPr>
              <p:spPr>
                <a:xfrm>
                  <a:off x="8642040" y="932981"/>
                  <a:ext cx="178397" cy="244389"/>
                </a:xfrm>
                <a:prstGeom prst="chevron">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fontAlgn="auto">
                    <a:spcBef>
                      <a:spcPts val="0"/>
                    </a:spcBef>
                    <a:spcAft>
                      <a:spcPts val="0"/>
                    </a:spcAft>
                    <a:defRPr/>
                  </a:pPr>
                  <a:endParaRPr lang="zh-CN" altLang="en-US">
                    <a:solidFill>
                      <a:schemeClr val="tx1"/>
                    </a:solidFill>
                  </a:endParaRPr>
                </a:p>
              </p:txBody>
            </p:sp>
          </p:grpSp>
        </p:grpSp>
        <p:pic>
          <p:nvPicPr>
            <p:cNvPr id="20" name="图片 19" descr="14-2.png"/>
            <p:cNvPicPr>
              <a:picLocks noChangeAspect="1"/>
            </p:cNvPicPr>
            <p:nvPr/>
          </p:nvPicPr>
          <p:blipFill>
            <a:blip r:embed="rId3" cstate="print">
              <a:lum bright="100000" contrast="12000"/>
              <a:extLst/>
            </a:blip>
            <a:srcRect l="38138" b="39864"/>
            <a:stretch>
              <a:fillRect/>
            </a:stretch>
          </p:blipFill>
          <p:spPr bwMode="auto">
            <a:xfrm>
              <a:off x="5786446" y="-71462"/>
              <a:ext cx="3044754" cy="1309218"/>
            </a:xfrm>
            <a:prstGeom prst="rect">
              <a:avLst/>
            </a:prstGeom>
            <a:noFill/>
            <a:ln>
              <a:noFill/>
            </a:ln>
            <a:effectLst>
              <a:outerShdw blurRad="190500" dist="228600" dir="2700000" algn="ctr">
                <a:srgbClr val="000000">
                  <a:alpha val="30000"/>
                </a:srgbClr>
              </a:outerShdw>
            </a:effectLst>
            <a:scene3d>
              <a:camera prst="perspectiveRelaxed"/>
              <a:lightRig rig="threePt" dir="t"/>
            </a:scene3d>
            <a:extLst/>
          </p:spPr>
        </p:pic>
      </p:grpSp>
      <p:sp>
        <p:nvSpPr>
          <p:cNvPr id="39" name="标题 1"/>
          <p:cNvSpPr txBox="1">
            <a:spLocks/>
          </p:cNvSpPr>
          <p:nvPr/>
        </p:nvSpPr>
        <p:spPr>
          <a:xfrm>
            <a:off x="71438" y="-27383"/>
            <a:ext cx="9072562" cy="884634"/>
          </a:xfrm>
          <a:prstGeom prst="rect">
            <a:avLst/>
          </a:prstGeom>
        </p:spPr>
        <p:txBody>
          <a:bodyPr vert="horz" lIns="91440" tIns="45720" rIns="91440" bIns="45720" rtlCol="0" anchor="b">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pPr fontAlgn="auto">
              <a:spcAft>
                <a:spcPts val="0"/>
              </a:spcAft>
            </a:pPr>
            <a:r>
              <a:rPr lang="zh-CN" altLang="en-US" sz="4400" b="1" spc="50" dirty="0" smtClean="0">
                <a:ln w="11430"/>
                <a:solidFill>
                  <a:srgbClr val="7030A0"/>
                </a:solidFill>
                <a:effectLst>
                  <a:outerShdw blurRad="76200" dist="50800" dir="5400000" algn="tl" rotWithShape="0">
                    <a:srgbClr val="000000">
                      <a:alpha val="65000"/>
                    </a:srgbClr>
                  </a:outerShdw>
                </a:effectLst>
                <a:latin typeface="微软雅黑" pitchFamily="34" charset="-122"/>
                <a:ea typeface="微软雅黑" pitchFamily="34" charset="-122"/>
              </a:rPr>
              <a:t>五、基本统计软件功能</a:t>
            </a:r>
            <a:r>
              <a:rPr lang="en-US" altLang="zh-CN" sz="4400" b="1" spc="50" dirty="0" smtClean="0">
                <a:ln w="11430"/>
                <a:solidFill>
                  <a:srgbClr val="7030A0"/>
                </a:solidFill>
                <a:effectLst>
                  <a:outerShdw blurRad="76200" dist="50800" dir="5400000" algn="tl" rotWithShape="0">
                    <a:srgbClr val="000000">
                      <a:alpha val="65000"/>
                    </a:srgbClr>
                  </a:outerShdw>
                </a:effectLst>
                <a:latin typeface="微软雅黑" pitchFamily="34" charset="-122"/>
                <a:ea typeface="微软雅黑" pitchFamily="34" charset="-122"/>
              </a:rPr>
              <a:t>—</a:t>
            </a:r>
            <a:r>
              <a:rPr lang="zh-CN" altLang="en-US" sz="3600" b="1" spc="50" dirty="0" smtClean="0">
                <a:ln w="11430"/>
                <a:solidFill>
                  <a:srgbClr val="7030A0"/>
                </a:solidFill>
                <a:effectLst>
                  <a:outerShdw blurRad="76200" dist="50800" dir="5400000" algn="tl" rotWithShape="0">
                    <a:srgbClr val="000000">
                      <a:alpha val="65000"/>
                    </a:srgbClr>
                  </a:outerShdw>
                </a:effectLst>
                <a:latin typeface="微软雅黑" pitchFamily="34" charset="-122"/>
                <a:ea typeface="微软雅黑" pitchFamily="34" charset="-122"/>
              </a:rPr>
              <a:t>单元提取</a:t>
            </a:r>
            <a:endParaRPr lang="zh-CN" altLang="en-US" sz="3600" b="1" spc="50" dirty="0">
              <a:ln w="11430"/>
              <a:solidFill>
                <a:srgbClr val="7030A0"/>
              </a:solidFill>
              <a:effectLst>
                <a:outerShdw blurRad="76200" dist="50800" dir="5400000" algn="tl" rotWithShape="0">
                  <a:srgbClr val="000000">
                    <a:alpha val="65000"/>
                  </a:srgbClr>
                </a:outerShdw>
              </a:effectLst>
              <a:latin typeface="微软雅黑" pitchFamily="34" charset="-122"/>
              <a:ea typeface="微软雅黑" pitchFamily="34" charset="-122"/>
            </a:endParaRPr>
          </a:p>
        </p:txBody>
      </p:sp>
      <p:grpSp>
        <p:nvGrpSpPr>
          <p:cNvPr id="12" name="组合 25"/>
          <p:cNvGrpSpPr/>
          <p:nvPr/>
        </p:nvGrpSpPr>
        <p:grpSpPr>
          <a:xfrm>
            <a:off x="-27424" y="1071546"/>
            <a:ext cx="4167376" cy="512567"/>
            <a:chOff x="686924" y="1071546"/>
            <a:chExt cx="4167376" cy="512567"/>
          </a:xfrm>
        </p:grpSpPr>
        <p:sp>
          <p:nvSpPr>
            <p:cNvPr id="13" name="矩形 12"/>
            <p:cNvSpPr/>
            <p:nvPr/>
          </p:nvSpPr>
          <p:spPr>
            <a:xfrm>
              <a:off x="714348" y="1071546"/>
              <a:ext cx="500066" cy="500066"/>
            </a:xfrm>
            <a:prstGeom prst="rect">
              <a:avLst/>
            </a:prstGeom>
            <a:solidFill>
              <a:srgbClr val="C0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2"/>
            </a:lnRef>
            <a:fillRef idx="3">
              <a:schemeClr val="accent2"/>
            </a:fillRef>
            <a:effectRef idx="2">
              <a:schemeClr val="accent2"/>
            </a:effectRef>
            <a:fontRef idx="minor">
              <a:schemeClr val="lt1"/>
            </a:fontRef>
          </p:style>
          <p:txBody>
            <a:bodyPr rtlCol="0" anchor="ctr"/>
            <a:lstStyle/>
            <a:p>
              <a:pPr algn="ctr"/>
              <a:endParaRPr lang="zh-CN" altLang="en-US"/>
            </a:p>
          </p:txBody>
        </p:sp>
        <p:sp>
          <p:nvSpPr>
            <p:cNvPr id="14" name="矩形 13"/>
            <p:cNvSpPr/>
            <p:nvPr/>
          </p:nvSpPr>
          <p:spPr>
            <a:xfrm>
              <a:off x="1214414" y="1071546"/>
              <a:ext cx="3567878" cy="500066"/>
            </a:xfrm>
            <a:prstGeom prst="rect">
              <a:avLst/>
            </a:prstGeom>
            <a:solidFill>
              <a:schemeClr val="bg1">
                <a:lumMod val="8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dk1"/>
            </a:lnRef>
            <a:fillRef idx="3">
              <a:schemeClr val="dk1"/>
            </a:fillRef>
            <a:effectRef idx="2">
              <a:schemeClr val="dk1"/>
            </a:effectRef>
            <a:fontRef idx="minor">
              <a:schemeClr val="lt1"/>
            </a:fontRef>
          </p:style>
          <p:txBody>
            <a:bodyPr rtlCol="0" anchor="ctr"/>
            <a:lstStyle/>
            <a:p>
              <a:pPr algn="ctr"/>
              <a:endParaRPr lang="zh-CN" altLang="en-US"/>
            </a:p>
          </p:txBody>
        </p:sp>
        <p:sp>
          <p:nvSpPr>
            <p:cNvPr id="15" name="矩形 14"/>
            <p:cNvSpPr/>
            <p:nvPr/>
          </p:nvSpPr>
          <p:spPr>
            <a:xfrm>
              <a:off x="686924" y="1107059"/>
              <a:ext cx="4167376" cy="477054"/>
            </a:xfrm>
            <a:prstGeom prst="rect">
              <a:avLst/>
            </a:prstGeom>
          </p:spPr>
          <p:txBody>
            <a:bodyPr wrap="square">
              <a:spAutoFit/>
            </a:bodyPr>
            <a:lstStyle/>
            <a:p>
              <a:pPr>
                <a:lnSpc>
                  <a:spcPts val="3000"/>
                </a:lnSpc>
                <a:buClr>
                  <a:srgbClr val="FFC000"/>
                </a:buClr>
              </a:pPr>
              <a:r>
                <a:rPr lang="en-US" altLang="zh-CN" sz="2400" b="1" dirty="0">
                  <a:solidFill>
                    <a:schemeClr val="bg1"/>
                  </a:solidFill>
                  <a:latin typeface="微软雅黑" pitchFamily="34" charset="-122"/>
                  <a:ea typeface="微软雅黑" pitchFamily="34" charset="-122"/>
                </a:rPr>
                <a:t>3</a:t>
              </a:r>
              <a:r>
                <a:rPr lang="zh-CN" altLang="en-US" sz="2400" b="1" dirty="0" smtClean="0">
                  <a:solidFill>
                    <a:schemeClr val="bg1"/>
                  </a:solidFill>
                  <a:latin typeface="微软雅黑" pitchFamily="34" charset="-122"/>
                  <a:ea typeface="微软雅黑" pitchFamily="34" charset="-122"/>
                </a:rPr>
                <a:t>、地形单元提取</a:t>
              </a:r>
              <a:r>
                <a:rPr lang="en-US" altLang="zh-CN" sz="2400" b="1" dirty="0" smtClean="0">
                  <a:solidFill>
                    <a:schemeClr val="bg1"/>
                  </a:solidFill>
                  <a:latin typeface="微软雅黑" pitchFamily="34" charset="-122"/>
                  <a:ea typeface="微软雅黑" pitchFamily="34" charset="-122"/>
                </a:rPr>
                <a:t>-</a:t>
              </a:r>
              <a:r>
                <a:rPr lang="zh-CN" altLang="en-US" sz="2400" b="1" dirty="0" smtClean="0">
                  <a:solidFill>
                    <a:schemeClr val="bg1"/>
                  </a:solidFill>
                  <a:latin typeface="微软雅黑" pitchFamily="34" charset="-122"/>
                  <a:ea typeface="微软雅黑" pitchFamily="34" charset="-122"/>
                </a:rPr>
                <a:t>坡度带分层</a:t>
              </a:r>
              <a:endParaRPr lang="zh-CN" altLang="en-US" sz="2400" b="1" dirty="0" smtClean="0">
                <a:solidFill>
                  <a:schemeClr val="tx1">
                    <a:lumMod val="65000"/>
                    <a:lumOff val="35000"/>
                  </a:schemeClr>
                </a:solidFill>
                <a:latin typeface="微软雅黑" pitchFamily="34" charset="-122"/>
                <a:ea typeface="微软雅黑" pitchFamily="34" charset="-122"/>
              </a:endParaRPr>
            </a:p>
          </p:txBody>
        </p:sp>
      </p:grpSp>
      <p:sp>
        <p:nvSpPr>
          <p:cNvPr id="5" name="矩形 4"/>
          <p:cNvSpPr/>
          <p:nvPr/>
        </p:nvSpPr>
        <p:spPr>
          <a:xfrm>
            <a:off x="256619" y="2098849"/>
            <a:ext cx="8608318" cy="3447098"/>
          </a:xfrm>
          <a:prstGeom prst="rect">
            <a:avLst/>
          </a:prstGeom>
        </p:spPr>
        <p:txBody>
          <a:bodyPr wrap="square">
            <a:spAutoFit/>
          </a:bodyPr>
          <a:lstStyle/>
          <a:p>
            <a:pPr indent="269875">
              <a:spcAft>
                <a:spcPts val="600"/>
              </a:spcAft>
              <a:tabLst>
                <a:tab pos="457200" algn="l"/>
              </a:tabLst>
            </a:pPr>
            <a:r>
              <a:rPr lang="zh-CN" altLang="zh-CN" dirty="0">
                <a:latin typeface="宋体" panose="02010600030101010101" pitchFamily="2" charset="-122"/>
                <a:ea typeface="宋体" panose="02010600030101010101" pitchFamily="2" charset="-122"/>
                <a:cs typeface="Times New Roman" panose="02020603050405020304" pitchFamily="18" charset="0"/>
              </a:rPr>
              <a:t>对于面积较大或者地表比较复杂的地区，生成的坡度带一般图斑比较</a:t>
            </a:r>
            <a:r>
              <a:rPr lang="zh-CN" altLang="zh-CN" dirty="0" smtClean="0">
                <a:latin typeface="宋体" panose="02010600030101010101" pitchFamily="2" charset="-122"/>
                <a:ea typeface="宋体" panose="02010600030101010101" pitchFamily="2" charset="-122"/>
                <a:cs typeface="Times New Roman" panose="02020603050405020304" pitchFamily="18" charset="0"/>
              </a:rPr>
              <a:t>破碎</a:t>
            </a:r>
            <a:r>
              <a:rPr lang="zh-CN" altLang="en-US" dirty="0" smtClean="0">
                <a:latin typeface="宋体" panose="02010600030101010101" pitchFamily="2" charset="-122"/>
                <a:ea typeface="宋体" panose="02010600030101010101" pitchFamily="2" charset="-122"/>
                <a:cs typeface="Times New Roman" panose="02020603050405020304" pitchFamily="18" charset="0"/>
              </a:rPr>
              <a:t>，数量巨大</a:t>
            </a:r>
            <a:r>
              <a:rPr lang="zh-CN" altLang="zh-CN" dirty="0" smtClean="0">
                <a:latin typeface="宋体" panose="02010600030101010101" pitchFamily="2" charset="-122"/>
                <a:ea typeface="宋体" panose="02010600030101010101" pitchFamily="2" charset="-122"/>
                <a:cs typeface="Times New Roman" panose="02020603050405020304" pitchFamily="18" charset="0"/>
              </a:rPr>
              <a:t>，</a:t>
            </a:r>
            <a:r>
              <a:rPr lang="zh-CN" altLang="zh-CN" dirty="0">
                <a:latin typeface="宋体" panose="02010600030101010101" pitchFamily="2" charset="-122"/>
                <a:ea typeface="宋体" panose="02010600030101010101" pitchFamily="2" charset="-122"/>
                <a:cs typeface="Times New Roman" panose="02020603050405020304" pitchFamily="18" charset="0"/>
              </a:rPr>
              <a:t>如果直接利用整个坡度带数据进行计算，对效率的影响会很大，而且叠加操作也容易失败。所以提出了分层的方式，即将坡度带按照图斑的个数等分为多个数据层，然后再分层计算，软件自动完成后续的计算结果的汇总工作。当前可以利用软件提供的相应功能进行分层</a:t>
            </a:r>
            <a:r>
              <a:rPr lang="zh-CN" altLang="zh-CN" dirty="0" smtClean="0">
                <a:latin typeface="宋体" panose="02010600030101010101" pitchFamily="2" charset="-122"/>
                <a:ea typeface="宋体" panose="02010600030101010101" pitchFamily="2" charset="-122"/>
                <a:cs typeface="Times New Roman" panose="02020603050405020304" pitchFamily="18" charset="0"/>
              </a:rPr>
              <a:t>操作。</a:t>
            </a:r>
            <a:endParaRPr lang="zh-CN" altLang="zh-CN" dirty="0">
              <a:latin typeface="宋体" panose="02010600030101010101" pitchFamily="2" charset="-122"/>
              <a:ea typeface="宋体" panose="02010600030101010101" pitchFamily="2" charset="-122"/>
              <a:cs typeface="Times New Roman" panose="02020603050405020304" pitchFamily="18" charset="0"/>
            </a:endParaRPr>
          </a:p>
          <a:p>
            <a:pPr indent="269875">
              <a:spcAft>
                <a:spcPts val="600"/>
              </a:spcAft>
              <a:tabLst>
                <a:tab pos="457200" algn="l"/>
              </a:tabLst>
            </a:pPr>
            <a:r>
              <a:rPr lang="zh-CN" altLang="zh-CN" dirty="0">
                <a:latin typeface="宋体" panose="02010600030101010101" pitchFamily="2" charset="-122"/>
                <a:ea typeface="宋体" panose="02010600030101010101" pitchFamily="2" charset="-122"/>
                <a:cs typeface="Times New Roman" panose="02020603050405020304" pitchFamily="18" charset="0"/>
              </a:rPr>
              <a:t>坡度带分层后的图层命名方式为：</a:t>
            </a:r>
          </a:p>
          <a:p>
            <a:pPr indent="269875">
              <a:spcAft>
                <a:spcPts val="600"/>
              </a:spcAft>
              <a:tabLst>
                <a:tab pos="457200" algn="l"/>
              </a:tabLst>
            </a:pPr>
            <a:r>
              <a:rPr lang="zh-CN" altLang="zh-CN" dirty="0">
                <a:latin typeface="宋体" panose="02010600030101010101" pitchFamily="2" charset="-122"/>
                <a:ea typeface="宋体" panose="02010600030101010101" pitchFamily="2" charset="-122"/>
                <a:cs typeface="Times New Roman" panose="02020603050405020304" pitchFamily="18" charset="0"/>
              </a:rPr>
              <a:t>如果分出不超过十个图层，则每个层的命名方式为：</a:t>
            </a:r>
            <a:r>
              <a:rPr lang="en-US" altLang="zh-CN" dirty="0">
                <a:latin typeface="宋体" panose="02010600030101010101" pitchFamily="2" charset="-122"/>
                <a:ea typeface="宋体" panose="02010600030101010101" pitchFamily="2" charset="-122"/>
                <a:cs typeface="Times New Roman" panose="02020603050405020304" pitchFamily="18" charset="0"/>
              </a:rPr>
              <a:t>C_SLOA_1</a:t>
            </a:r>
            <a:r>
              <a:rPr lang="zh-CN" altLang="zh-CN" dirty="0">
                <a:latin typeface="宋体" panose="02010600030101010101" pitchFamily="2" charset="-122"/>
                <a:ea typeface="宋体" panose="02010600030101010101" pitchFamily="2" charset="-122"/>
                <a:cs typeface="Times New Roman" panose="02020603050405020304" pitchFamily="18" charset="0"/>
              </a:rPr>
              <a:t>、</a:t>
            </a:r>
            <a:r>
              <a:rPr lang="en-US" altLang="zh-CN" dirty="0">
                <a:latin typeface="宋体" panose="02010600030101010101" pitchFamily="2" charset="-122"/>
                <a:ea typeface="宋体" panose="02010600030101010101" pitchFamily="2" charset="-122"/>
                <a:cs typeface="Times New Roman" panose="02020603050405020304" pitchFamily="18" charset="0"/>
              </a:rPr>
              <a:t>C_SLOA_2</a:t>
            </a:r>
            <a:r>
              <a:rPr lang="zh-CN" altLang="zh-CN" dirty="0">
                <a:latin typeface="宋体" panose="02010600030101010101" pitchFamily="2" charset="-122"/>
                <a:ea typeface="宋体" panose="02010600030101010101" pitchFamily="2" charset="-122"/>
                <a:cs typeface="Times New Roman" panose="02020603050405020304" pitchFamily="18" charset="0"/>
              </a:rPr>
              <a:t>、</a:t>
            </a:r>
            <a:r>
              <a:rPr lang="en-US" altLang="zh-CN" dirty="0">
                <a:latin typeface="宋体" panose="02010600030101010101" pitchFamily="2" charset="-122"/>
                <a:ea typeface="宋体" panose="02010600030101010101" pitchFamily="2" charset="-122"/>
                <a:cs typeface="Times New Roman" panose="02020603050405020304" pitchFamily="18" charset="0"/>
              </a:rPr>
              <a:t>C_SLOA_3</a:t>
            </a:r>
            <a:r>
              <a:rPr lang="zh-CN" altLang="zh-CN" dirty="0">
                <a:latin typeface="宋体" panose="02010600030101010101" pitchFamily="2" charset="-122"/>
                <a:ea typeface="宋体" panose="02010600030101010101" pitchFamily="2" charset="-122"/>
                <a:cs typeface="Times New Roman" panose="02020603050405020304" pitchFamily="18" charset="0"/>
              </a:rPr>
              <a:t>、</a:t>
            </a:r>
            <a:r>
              <a:rPr lang="en-US" altLang="zh-CN" dirty="0">
                <a:latin typeface="Times New Roman" panose="02020603050405020304" pitchFamily="18" charset="0"/>
                <a:ea typeface="宋体" panose="02010600030101010101" pitchFamily="2" charset="-122"/>
                <a:cs typeface="Times New Roman" panose="02020603050405020304" pitchFamily="18" charset="0"/>
              </a:rPr>
              <a:t>…</a:t>
            </a:r>
            <a:endParaRPr lang="zh-CN" altLang="zh-CN" dirty="0">
              <a:latin typeface="宋体" panose="02010600030101010101" pitchFamily="2" charset="-122"/>
              <a:ea typeface="宋体" panose="02010600030101010101" pitchFamily="2" charset="-122"/>
              <a:cs typeface="Times New Roman" panose="02020603050405020304" pitchFamily="18" charset="0"/>
            </a:endParaRPr>
          </a:p>
          <a:p>
            <a:pPr indent="269875">
              <a:spcAft>
                <a:spcPts val="600"/>
              </a:spcAft>
              <a:tabLst>
                <a:tab pos="457200" algn="l"/>
              </a:tabLst>
            </a:pPr>
            <a:r>
              <a:rPr lang="zh-CN" altLang="zh-CN" dirty="0">
                <a:latin typeface="宋体" panose="02010600030101010101" pitchFamily="2" charset="-122"/>
                <a:ea typeface="宋体" panose="02010600030101010101" pitchFamily="2" charset="-122"/>
                <a:cs typeface="Times New Roman" panose="02020603050405020304" pitchFamily="18" charset="0"/>
              </a:rPr>
              <a:t>如果不超过</a:t>
            </a:r>
            <a:r>
              <a:rPr lang="en-US" altLang="zh-CN" dirty="0">
                <a:latin typeface="宋体" panose="02010600030101010101" pitchFamily="2" charset="-122"/>
                <a:ea typeface="宋体" panose="02010600030101010101" pitchFamily="2" charset="-122"/>
                <a:cs typeface="Times New Roman" panose="02020603050405020304" pitchFamily="18" charset="0"/>
              </a:rPr>
              <a:t>100</a:t>
            </a:r>
            <a:r>
              <a:rPr lang="zh-CN" altLang="zh-CN" dirty="0">
                <a:latin typeface="宋体" panose="02010600030101010101" pitchFamily="2" charset="-122"/>
                <a:ea typeface="宋体" panose="02010600030101010101" pitchFamily="2" charset="-122"/>
                <a:cs typeface="Times New Roman" panose="02020603050405020304" pitchFamily="18" charset="0"/>
              </a:rPr>
              <a:t>个图层：</a:t>
            </a:r>
            <a:r>
              <a:rPr lang="en-US" altLang="zh-CN" dirty="0">
                <a:latin typeface="宋体" panose="02010600030101010101" pitchFamily="2" charset="-122"/>
                <a:ea typeface="宋体" panose="02010600030101010101" pitchFamily="2" charset="-122"/>
                <a:cs typeface="Times New Roman" panose="02020603050405020304" pitchFamily="18" charset="0"/>
              </a:rPr>
              <a:t>C_SLOA_01</a:t>
            </a:r>
            <a:r>
              <a:rPr lang="zh-CN" altLang="zh-CN" dirty="0">
                <a:latin typeface="宋体" panose="02010600030101010101" pitchFamily="2" charset="-122"/>
                <a:ea typeface="宋体" panose="02010600030101010101" pitchFamily="2" charset="-122"/>
                <a:cs typeface="Times New Roman" panose="02020603050405020304" pitchFamily="18" charset="0"/>
              </a:rPr>
              <a:t>、</a:t>
            </a:r>
            <a:r>
              <a:rPr lang="en-US" altLang="zh-CN" dirty="0">
                <a:latin typeface="宋体" panose="02010600030101010101" pitchFamily="2" charset="-122"/>
                <a:ea typeface="宋体" panose="02010600030101010101" pitchFamily="2" charset="-122"/>
                <a:cs typeface="Times New Roman" panose="02020603050405020304" pitchFamily="18" charset="0"/>
              </a:rPr>
              <a:t>C_SLOA_02</a:t>
            </a:r>
            <a:r>
              <a:rPr lang="zh-CN" altLang="zh-CN" dirty="0">
                <a:latin typeface="宋体" panose="02010600030101010101" pitchFamily="2" charset="-122"/>
                <a:ea typeface="宋体" panose="02010600030101010101" pitchFamily="2" charset="-122"/>
                <a:cs typeface="Times New Roman" panose="02020603050405020304" pitchFamily="18" charset="0"/>
              </a:rPr>
              <a:t>、</a:t>
            </a:r>
            <a:r>
              <a:rPr lang="en-US" altLang="zh-CN" dirty="0">
                <a:latin typeface="宋体" panose="02010600030101010101" pitchFamily="2" charset="-122"/>
                <a:ea typeface="宋体" panose="02010600030101010101" pitchFamily="2" charset="-122"/>
                <a:cs typeface="Times New Roman" panose="02020603050405020304" pitchFamily="18" charset="0"/>
              </a:rPr>
              <a:t>C_SLOA_03</a:t>
            </a:r>
            <a:r>
              <a:rPr lang="zh-CN" altLang="zh-CN" dirty="0">
                <a:latin typeface="宋体" panose="02010600030101010101" pitchFamily="2" charset="-122"/>
                <a:ea typeface="宋体" panose="02010600030101010101" pitchFamily="2" charset="-122"/>
                <a:cs typeface="Times New Roman" panose="02020603050405020304" pitchFamily="18" charset="0"/>
              </a:rPr>
              <a:t>、</a:t>
            </a:r>
            <a:r>
              <a:rPr lang="en-US" altLang="zh-CN" dirty="0">
                <a:latin typeface="Times New Roman" panose="02020603050405020304" pitchFamily="18" charset="0"/>
                <a:ea typeface="宋体" panose="02010600030101010101" pitchFamily="2" charset="-122"/>
                <a:cs typeface="Times New Roman" panose="02020603050405020304" pitchFamily="18" charset="0"/>
              </a:rPr>
              <a:t>…</a:t>
            </a:r>
            <a:r>
              <a:rPr lang="zh-CN" altLang="zh-CN" dirty="0">
                <a:latin typeface="宋体" panose="02010600030101010101" pitchFamily="2" charset="-122"/>
                <a:ea typeface="宋体" panose="02010600030101010101" pitchFamily="2" charset="-122"/>
                <a:cs typeface="Times New Roman" panose="02020603050405020304" pitchFamily="18" charset="0"/>
              </a:rPr>
              <a:t>、</a:t>
            </a:r>
            <a:r>
              <a:rPr lang="en-US" altLang="zh-CN" dirty="0">
                <a:latin typeface="宋体" panose="02010600030101010101" pitchFamily="2" charset="-122"/>
                <a:ea typeface="宋体" panose="02010600030101010101" pitchFamily="2" charset="-122"/>
                <a:cs typeface="Times New Roman" panose="02020603050405020304" pitchFamily="18" charset="0"/>
              </a:rPr>
              <a:t>C_SLOA_10</a:t>
            </a:r>
            <a:r>
              <a:rPr lang="zh-CN" altLang="zh-CN" dirty="0">
                <a:latin typeface="宋体" panose="02010600030101010101" pitchFamily="2" charset="-122"/>
                <a:ea typeface="宋体" panose="02010600030101010101" pitchFamily="2" charset="-122"/>
                <a:cs typeface="Times New Roman" panose="02020603050405020304" pitchFamily="18" charset="0"/>
              </a:rPr>
              <a:t>、</a:t>
            </a:r>
            <a:r>
              <a:rPr lang="en-US" altLang="zh-CN" dirty="0">
                <a:latin typeface="宋体" panose="02010600030101010101" pitchFamily="2" charset="-122"/>
                <a:ea typeface="宋体" panose="02010600030101010101" pitchFamily="2" charset="-122"/>
                <a:cs typeface="Times New Roman" panose="02020603050405020304" pitchFamily="18" charset="0"/>
              </a:rPr>
              <a:t>C_SLOA_01</a:t>
            </a:r>
            <a:r>
              <a:rPr lang="zh-CN" altLang="zh-CN" dirty="0">
                <a:latin typeface="宋体" panose="02010600030101010101" pitchFamily="2" charset="-122"/>
                <a:ea typeface="宋体" panose="02010600030101010101" pitchFamily="2" charset="-122"/>
                <a:cs typeface="Times New Roman" panose="02020603050405020304" pitchFamily="18" charset="0"/>
              </a:rPr>
              <a:t>、</a:t>
            </a:r>
            <a:r>
              <a:rPr lang="en-US" altLang="zh-CN" dirty="0" smtClean="0">
                <a:latin typeface="Times New Roman" panose="02020603050405020304" pitchFamily="18" charset="0"/>
                <a:ea typeface="宋体" panose="02010600030101010101" pitchFamily="2" charset="-122"/>
                <a:cs typeface="Times New Roman" panose="02020603050405020304" pitchFamily="18" charset="0"/>
              </a:rPr>
              <a:t>…</a:t>
            </a:r>
          </a:p>
          <a:p>
            <a:pPr indent="269875">
              <a:spcAft>
                <a:spcPts val="600"/>
              </a:spcAft>
              <a:tabLst>
                <a:tab pos="457200" algn="l"/>
              </a:tabLst>
            </a:pPr>
            <a:r>
              <a:rPr lang="zh-CN" altLang="zh-CN" dirty="0" smtClean="0">
                <a:ea typeface="宋体" panose="02010600030101010101" pitchFamily="2" charset="-122"/>
                <a:cs typeface="Times New Roman" panose="02020603050405020304" pitchFamily="18" charset="0"/>
              </a:rPr>
              <a:t>在</a:t>
            </a:r>
            <a:r>
              <a:rPr lang="zh-CN" altLang="zh-CN" dirty="0">
                <a:ea typeface="宋体" panose="02010600030101010101" pitchFamily="2" charset="-122"/>
                <a:cs typeface="Times New Roman" panose="02020603050405020304" pitchFamily="18" charset="0"/>
              </a:rPr>
              <a:t>完成分层后，需要针对每一个层进行融合</a:t>
            </a:r>
            <a:r>
              <a:rPr lang="zh-CN" altLang="zh-CN" dirty="0" smtClean="0">
                <a:ea typeface="宋体" panose="02010600030101010101" pitchFamily="2" charset="-122"/>
                <a:cs typeface="Times New Roman" panose="02020603050405020304" pitchFamily="18" charset="0"/>
              </a:rPr>
              <a:t>，软件</a:t>
            </a:r>
            <a:r>
              <a:rPr lang="zh-CN" altLang="zh-CN" dirty="0">
                <a:ea typeface="宋体" panose="02010600030101010101" pitchFamily="2" charset="-122"/>
                <a:cs typeface="Times New Roman" panose="02020603050405020304" pitchFamily="18" charset="0"/>
              </a:rPr>
              <a:t>自动进行</a:t>
            </a:r>
            <a:r>
              <a:rPr lang="zh-CN" altLang="zh-CN" dirty="0" smtClean="0">
                <a:ea typeface="宋体" panose="02010600030101010101" pitchFamily="2" charset="-122"/>
                <a:cs typeface="Times New Roman" panose="02020603050405020304" pitchFamily="18" charset="0"/>
              </a:rPr>
              <a:t>融合。</a:t>
            </a:r>
            <a:endParaRPr lang="zh-CN" altLang="en-US" dirty="0"/>
          </a:p>
        </p:txBody>
      </p:sp>
      <p:sp>
        <p:nvSpPr>
          <p:cNvPr id="6" name="灯片编号占位符 5"/>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122</a:t>
            </a:fld>
            <a:endParaRPr lang="zh-CN" altLang="en-US">
              <a:solidFill>
                <a:prstClr val="black">
                  <a:tint val="75000"/>
                </a:prstClr>
              </a:solidFill>
            </a:endParaRPr>
          </a:p>
        </p:txBody>
      </p:sp>
    </p:spTree>
    <p:extLst>
      <p:ext uri="{BB962C8B-B14F-4D97-AF65-F5344CB8AC3E}">
        <p14:creationId xmlns:p14="http://schemas.microsoft.com/office/powerpoint/2010/main" xmlns="" val="3870779998"/>
      </p:ext>
    </p:extLst>
  </p:cSld>
  <p:clrMapOvr>
    <a:masterClrMapping/>
  </p:clrMapOvr>
  <p:transition>
    <p:fade/>
  </p:transition>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24"/>
          <p:cNvGrpSpPr>
            <a:grpSpLocks/>
          </p:cNvGrpSpPr>
          <p:nvPr/>
        </p:nvGrpSpPr>
        <p:grpSpPr bwMode="auto">
          <a:xfrm>
            <a:off x="0" y="-71437"/>
            <a:ext cx="9144000" cy="1309688"/>
            <a:chOff x="0" y="-71462"/>
            <a:chExt cx="9144000" cy="1309218"/>
          </a:xfrm>
        </p:grpSpPr>
        <p:grpSp>
          <p:nvGrpSpPr>
            <p:cNvPr id="3" name="组合 21"/>
            <p:cNvGrpSpPr>
              <a:grpSpLocks/>
            </p:cNvGrpSpPr>
            <p:nvPr/>
          </p:nvGrpSpPr>
          <p:grpSpPr bwMode="auto">
            <a:xfrm>
              <a:off x="0" y="857232"/>
              <a:ext cx="9144000" cy="173037"/>
              <a:chOff x="0" y="827071"/>
              <a:chExt cx="9144000" cy="173037"/>
            </a:xfrm>
          </p:grpSpPr>
          <p:sp>
            <p:nvSpPr>
              <p:cNvPr id="21" name="矩形 20"/>
              <p:cNvSpPr/>
              <p:nvPr/>
            </p:nvSpPr>
            <p:spPr>
              <a:xfrm>
                <a:off x="0" y="920664"/>
                <a:ext cx="9144000" cy="45719"/>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3"/>
              </a:lnRef>
              <a:fillRef idx="2">
                <a:schemeClr val="accent3"/>
              </a:fillRef>
              <a:effectRef idx="1">
                <a:schemeClr val="accent3"/>
              </a:effectRef>
              <a:fontRef idx="minor">
                <a:schemeClr val="dk1"/>
              </a:fontRef>
            </p:style>
            <p:txBody>
              <a:bodyPr anchor="ctr"/>
              <a:lstStyle/>
              <a:p>
                <a:pPr algn="ctr" fontAlgn="auto">
                  <a:spcBef>
                    <a:spcPts val="0"/>
                  </a:spcBef>
                  <a:spcAft>
                    <a:spcPts val="0"/>
                  </a:spcAft>
                  <a:defRPr/>
                </a:pPr>
                <a:endParaRPr lang="zh-CN" altLang="en-US" kern="0">
                  <a:solidFill>
                    <a:sysClr val="window" lastClr="FFFFFF"/>
                  </a:solidFill>
                  <a:latin typeface="Constantia"/>
                  <a:ea typeface="微软雅黑"/>
                </a:endParaRPr>
              </a:p>
            </p:txBody>
          </p:sp>
          <p:grpSp>
            <p:nvGrpSpPr>
              <p:cNvPr id="4" name="组合 12"/>
              <p:cNvGrpSpPr>
                <a:grpSpLocks/>
              </p:cNvGrpSpPr>
              <p:nvPr/>
            </p:nvGrpSpPr>
            <p:grpSpPr bwMode="auto">
              <a:xfrm>
                <a:off x="8715404" y="827071"/>
                <a:ext cx="287337" cy="173037"/>
                <a:chOff x="8461697" y="933460"/>
                <a:chExt cx="358775" cy="244475"/>
              </a:xfrm>
            </p:grpSpPr>
            <p:sp>
              <p:nvSpPr>
                <p:cNvPr id="23" name="燕尾形 22"/>
                <p:cNvSpPr/>
                <p:nvPr/>
              </p:nvSpPr>
              <p:spPr>
                <a:xfrm>
                  <a:off x="8461661" y="932981"/>
                  <a:ext cx="180380" cy="244389"/>
                </a:xfrm>
                <a:prstGeom prst="chevron">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fontAlgn="auto">
                    <a:spcBef>
                      <a:spcPts val="0"/>
                    </a:spcBef>
                    <a:spcAft>
                      <a:spcPts val="0"/>
                    </a:spcAft>
                    <a:defRPr/>
                  </a:pPr>
                  <a:endParaRPr lang="zh-CN" altLang="en-US">
                    <a:solidFill>
                      <a:schemeClr val="tx1"/>
                    </a:solidFill>
                  </a:endParaRPr>
                </a:p>
              </p:txBody>
            </p:sp>
            <p:sp>
              <p:nvSpPr>
                <p:cNvPr id="24" name="燕尾形 23"/>
                <p:cNvSpPr/>
                <p:nvPr/>
              </p:nvSpPr>
              <p:spPr>
                <a:xfrm>
                  <a:off x="8642040" y="932981"/>
                  <a:ext cx="178397" cy="244389"/>
                </a:xfrm>
                <a:prstGeom prst="chevron">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fontAlgn="auto">
                    <a:spcBef>
                      <a:spcPts val="0"/>
                    </a:spcBef>
                    <a:spcAft>
                      <a:spcPts val="0"/>
                    </a:spcAft>
                    <a:defRPr/>
                  </a:pPr>
                  <a:endParaRPr lang="zh-CN" altLang="en-US">
                    <a:solidFill>
                      <a:schemeClr val="tx1"/>
                    </a:solidFill>
                  </a:endParaRPr>
                </a:p>
              </p:txBody>
            </p:sp>
          </p:grpSp>
        </p:grpSp>
        <p:pic>
          <p:nvPicPr>
            <p:cNvPr id="20" name="图片 19" descr="14-2.png"/>
            <p:cNvPicPr>
              <a:picLocks noChangeAspect="1"/>
            </p:cNvPicPr>
            <p:nvPr/>
          </p:nvPicPr>
          <p:blipFill>
            <a:blip r:embed="rId3" cstate="print">
              <a:lum bright="100000" contrast="12000"/>
              <a:extLst/>
            </a:blip>
            <a:srcRect l="38138" b="39864"/>
            <a:stretch>
              <a:fillRect/>
            </a:stretch>
          </p:blipFill>
          <p:spPr bwMode="auto">
            <a:xfrm>
              <a:off x="5786446" y="-71462"/>
              <a:ext cx="3044754" cy="1309218"/>
            </a:xfrm>
            <a:prstGeom prst="rect">
              <a:avLst/>
            </a:prstGeom>
            <a:noFill/>
            <a:ln>
              <a:noFill/>
            </a:ln>
            <a:effectLst>
              <a:outerShdw blurRad="190500" dist="228600" dir="2700000" algn="ctr">
                <a:srgbClr val="000000">
                  <a:alpha val="30000"/>
                </a:srgbClr>
              </a:outerShdw>
            </a:effectLst>
            <a:scene3d>
              <a:camera prst="perspectiveRelaxed"/>
              <a:lightRig rig="threePt" dir="t"/>
            </a:scene3d>
            <a:extLst/>
          </p:spPr>
        </p:pic>
      </p:grpSp>
      <p:sp>
        <p:nvSpPr>
          <p:cNvPr id="39" name="标题 1"/>
          <p:cNvSpPr txBox="1">
            <a:spLocks/>
          </p:cNvSpPr>
          <p:nvPr/>
        </p:nvSpPr>
        <p:spPr>
          <a:xfrm>
            <a:off x="71438" y="-27383"/>
            <a:ext cx="9072562" cy="884634"/>
          </a:xfrm>
          <a:prstGeom prst="rect">
            <a:avLst/>
          </a:prstGeom>
        </p:spPr>
        <p:txBody>
          <a:bodyPr vert="horz" lIns="91440" tIns="45720" rIns="91440" bIns="45720" rtlCol="0" anchor="b">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pPr fontAlgn="auto">
              <a:spcAft>
                <a:spcPts val="0"/>
              </a:spcAft>
            </a:pPr>
            <a:r>
              <a:rPr lang="zh-CN" altLang="en-US" sz="4400" b="1" spc="50" dirty="0" smtClean="0">
                <a:ln w="11430"/>
                <a:solidFill>
                  <a:srgbClr val="7030A0"/>
                </a:solidFill>
                <a:effectLst>
                  <a:outerShdw blurRad="76200" dist="50800" dir="5400000" algn="tl" rotWithShape="0">
                    <a:srgbClr val="000000">
                      <a:alpha val="65000"/>
                    </a:srgbClr>
                  </a:outerShdw>
                </a:effectLst>
                <a:latin typeface="微软雅黑" pitchFamily="34" charset="-122"/>
                <a:ea typeface="微软雅黑" pitchFamily="34" charset="-122"/>
              </a:rPr>
              <a:t>五、基本统计软件功能</a:t>
            </a:r>
            <a:r>
              <a:rPr lang="en-US" altLang="zh-CN" sz="4400" b="1" spc="50" dirty="0" smtClean="0">
                <a:ln w="11430"/>
                <a:solidFill>
                  <a:srgbClr val="7030A0"/>
                </a:solidFill>
                <a:effectLst>
                  <a:outerShdw blurRad="76200" dist="50800" dir="5400000" algn="tl" rotWithShape="0">
                    <a:srgbClr val="000000">
                      <a:alpha val="65000"/>
                    </a:srgbClr>
                  </a:outerShdw>
                </a:effectLst>
                <a:latin typeface="微软雅黑" pitchFamily="34" charset="-122"/>
                <a:ea typeface="微软雅黑" pitchFamily="34" charset="-122"/>
              </a:rPr>
              <a:t>—</a:t>
            </a:r>
            <a:r>
              <a:rPr lang="zh-CN" altLang="en-US" sz="3600" b="1" spc="50" dirty="0" smtClean="0">
                <a:ln w="11430"/>
                <a:solidFill>
                  <a:srgbClr val="7030A0"/>
                </a:solidFill>
                <a:effectLst>
                  <a:outerShdw blurRad="76200" dist="50800" dir="5400000" algn="tl" rotWithShape="0">
                    <a:srgbClr val="000000">
                      <a:alpha val="65000"/>
                    </a:srgbClr>
                  </a:outerShdw>
                </a:effectLst>
                <a:latin typeface="微软雅黑" pitchFamily="34" charset="-122"/>
                <a:ea typeface="微软雅黑" pitchFamily="34" charset="-122"/>
              </a:rPr>
              <a:t>单元提取</a:t>
            </a:r>
            <a:endParaRPr lang="zh-CN" altLang="en-US" sz="3600" b="1" spc="50" dirty="0">
              <a:ln w="11430"/>
              <a:solidFill>
                <a:srgbClr val="7030A0"/>
              </a:solidFill>
              <a:effectLst>
                <a:outerShdw blurRad="76200" dist="50800" dir="5400000" algn="tl" rotWithShape="0">
                  <a:srgbClr val="000000">
                    <a:alpha val="65000"/>
                  </a:srgbClr>
                </a:outerShdw>
              </a:effectLst>
              <a:latin typeface="微软雅黑" pitchFamily="34" charset="-122"/>
              <a:ea typeface="微软雅黑" pitchFamily="34" charset="-122"/>
            </a:endParaRPr>
          </a:p>
        </p:txBody>
      </p:sp>
      <p:grpSp>
        <p:nvGrpSpPr>
          <p:cNvPr id="12" name="组合 25"/>
          <p:cNvGrpSpPr/>
          <p:nvPr/>
        </p:nvGrpSpPr>
        <p:grpSpPr>
          <a:xfrm>
            <a:off x="-27424" y="1071546"/>
            <a:ext cx="4167376" cy="512567"/>
            <a:chOff x="686924" y="1071546"/>
            <a:chExt cx="4167376" cy="512567"/>
          </a:xfrm>
        </p:grpSpPr>
        <p:sp>
          <p:nvSpPr>
            <p:cNvPr id="13" name="矩形 12"/>
            <p:cNvSpPr/>
            <p:nvPr/>
          </p:nvSpPr>
          <p:spPr>
            <a:xfrm>
              <a:off x="714348" y="1071546"/>
              <a:ext cx="500066" cy="500066"/>
            </a:xfrm>
            <a:prstGeom prst="rect">
              <a:avLst/>
            </a:prstGeom>
            <a:solidFill>
              <a:srgbClr val="C0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2"/>
            </a:lnRef>
            <a:fillRef idx="3">
              <a:schemeClr val="accent2"/>
            </a:fillRef>
            <a:effectRef idx="2">
              <a:schemeClr val="accent2"/>
            </a:effectRef>
            <a:fontRef idx="minor">
              <a:schemeClr val="lt1"/>
            </a:fontRef>
          </p:style>
          <p:txBody>
            <a:bodyPr rtlCol="0" anchor="ctr"/>
            <a:lstStyle/>
            <a:p>
              <a:pPr algn="ctr"/>
              <a:endParaRPr lang="zh-CN" altLang="en-US"/>
            </a:p>
          </p:txBody>
        </p:sp>
        <p:sp>
          <p:nvSpPr>
            <p:cNvPr id="14" name="矩形 13"/>
            <p:cNvSpPr/>
            <p:nvPr/>
          </p:nvSpPr>
          <p:spPr>
            <a:xfrm>
              <a:off x="1214414" y="1071546"/>
              <a:ext cx="3567878" cy="500066"/>
            </a:xfrm>
            <a:prstGeom prst="rect">
              <a:avLst/>
            </a:prstGeom>
            <a:solidFill>
              <a:schemeClr val="bg1">
                <a:lumMod val="8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dk1"/>
            </a:lnRef>
            <a:fillRef idx="3">
              <a:schemeClr val="dk1"/>
            </a:fillRef>
            <a:effectRef idx="2">
              <a:schemeClr val="dk1"/>
            </a:effectRef>
            <a:fontRef idx="minor">
              <a:schemeClr val="lt1"/>
            </a:fontRef>
          </p:style>
          <p:txBody>
            <a:bodyPr rtlCol="0" anchor="ctr"/>
            <a:lstStyle/>
            <a:p>
              <a:pPr algn="ctr"/>
              <a:endParaRPr lang="zh-CN" altLang="en-US"/>
            </a:p>
          </p:txBody>
        </p:sp>
        <p:sp>
          <p:nvSpPr>
            <p:cNvPr id="15" name="矩形 14"/>
            <p:cNvSpPr/>
            <p:nvPr/>
          </p:nvSpPr>
          <p:spPr>
            <a:xfrm>
              <a:off x="686924" y="1107059"/>
              <a:ext cx="4167376" cy="477054"/>
            </a:xfrm>
            <a:prstGeom prst="rect">
              <a:avLst/>
            </a:prstGeom>
          </p:spPr>
          <p:txBody>
            <a:bodyPr wrap="square">
              <a:spAutoFit/>
            </a:bodyPr>
            <a:lstStyle/>
            <a:p>
              <a:pPr>
                <a:lnSpc>
                  <a:spcPts val="3000"/>
                </a:lnSpc>
                <a:buClr>
                  <a:srgbClr val="FFC000"/>
                </a:buClr>
              </a:pPr>
              <a:r>
                <a:rPr lang="en-US" altLang="zh-CN" sz="2400" b="1" dirty="0">
                  <a:solidFill>
                    <a:schemeClr val="bg1"/>
                  </a:solidFill>
                  <a:latin typeface="微软雅黑" pitchFamily="34" charset="-122"/>
                  <a:ea typeface="微软雅黑" pitchFamily="34" charset="-122"/>
                </a:rPr>
                <a:t>3</a:t>
              </a:r>
              <a:r>
                <a:rPr lang="zh-CN" altLang="en-US" sz="2400" b="1" dirty="0" smtClean="0">
                  <a:solidFill>
                    <a:schemeClr val="bg1"/>
                  </a:solidFill>
                  <a:latin typeface="微软雅黑" pitchFamily="34" charset="-122"/>
                  <a:ea typeface="微软雅黑" pitchFamily="34" charset="-122"/>
                </a:rPr>
                <a:t>、地形单元提取</a:t>
              </a:r>
              <a:r>
                <a:rPr lang="en-US" altLang="zh-CN" sz="2400" b="1" dirty="0" smtClean="0">
                  <a:solidFill>
                    <a:schemeClr val="bg1"/>
                  </a:solidFill>
                  <a:latin typeface="微软雅黑" pitchFamily="34" charset="-122"/>
                  <a:ea typeface="微软雅黑" pitchFamily="34" charset="-122"/>
                </a:rPr>
                <a:t>-</a:t>
              </a:r>
              <a:r>
                <a:rPr lang="zh-CN" altLang="en-US" sz="2400" b="1" dirty="0" smtClean="0">
                  <a:solidFill>
                    <a:schemeClr val="bg1"/>
                  </a:solidFill>
                  <a:latin typeface="微软雅黑" pitchFamily="34" charset="-122"/>
                  <a:ea typeface="微软雅黑" pitchFamily="34" charset="-122"/>
                </a:rPr>
                <a:t>坡度带融合</a:t>
              </a:r>
              <a:endParaRPr lang="zh-CN" altLang="en-US" sz="2400" b="1" dirty="0" smtClean="0">
                <a:solidFill>
                  <a:schemeClr val="tx1">
                    <a:lumMod val="65000"/>
                    <a:lumOff val="35000"/>
                  </a:schemeClr>
                </a:solidFill>
                <a:latin typeface="微软雅黑" pitchFamily="34" charset="-122"/>
                <a:ea typeface="微软雅黑" pitchFamily="34" charset="-122"/>
              </a:endParaRPr>
            </a:p>
          </p:txBody>
        </p:sp>
      </p:grpSp>
      <p:pic>
        <p:nvPicPr>
          <p:cNvPr id="22" name="Picture 2" descr="无标题"/>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4688" y="1654278"/>
            <a:ext cx="4612525" cy="5176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0" name="Picture 3" descr="无标题"/>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4566866" y="1654278"/>
            <a:ext cx="4605783" cy="51692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灯片编号占位符 4"/>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123</a:t>
            </a:fld>
            <a:endParaRPr lang="zh-CN" altLang="en-US">
              <a:solidFill>
                <a:prstClr val="black">
                  <a:tint val="75000"/>
                </a:prstClr>
              </a:solidFill>
            </a:endParaRPr>
          </a:p>
        </p:txBody>
      </p:sp>
    </p:spTree>
    <p:extLst>
      <p:ext uri="{BB962C8B-B14F-4D97-AF65-F5344CB8AC3E}">
        <p14:creationId xmlns:p14="http://schemas.microsoft.com/office/powerpoint/2010/main" xmlns="" val="1086169178"/>
      </p:ext>
    </p:extLst>
  </p:cSld>
  <p:clrMapOvr>
    <a:masterClrMapping/>
  </p:clrMapOvr>
  <p:transition>
    <p:fade/>
  </p:transition>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24"/>
          <p:cNvGrpSpPr>
            <a:grpSpLocks/>
          </p:cNvGrpSpPr>
          <p:nvPr/>
        </p:nvGrpSpPr>
        <p:grpSpPr bwMode="auto">
          <a:xfrm>
            <a:off x="0" y="-71437"/>
            <a:ext cx="9144000" cy="1309688"/>
            <a:chOff x="0" y="-71462"/>
            <a:chExt cx="9144000" cy="1309218"/>
          </a:xfrm>
        </p:grpSpPr>
        <p:grpSp>
          <p:nvGrpSpPr>
            <p:cNvPr id="3" name="组合 21"/>
            <p:cNvGrpSpPr>
              <a:grpSpLocks/>
            </p:cNvGrpSpPr>
            <p:nvPr/>
          </p:nvGrpSpPr>
          <p:grpSpPr bwMode="auto">
            <a:xfrm>
              <a:off x="0" y="857232"/>
              <a:ext cx="9144000" cy="173037"/>
              <a:chOff x="0" y="827071"/>
              <a:chExt cx="9144000" cy="173037"/>
            </a:xfrm>
          </p:grpSpPr>
          <p:sp>
            <p:nvSpPr>
              <p:cNvPr id="21" name="矩形 20"/>
              <p:cNvSpPr/>
              <p:nvPr/>
            </p:nvSpPr>
            <p:spPr>
              <a:xfrm>
                <a:off x="0" y="920664"/>
                <a:ext cx="9144000" cy="45719"/>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3"/>
              </a:lnRef>
              <a:fillRef idx="2">
                <a:schemeClr val="accent3"/>
              </a:fillRef>
              <a:effectRef idx="1">
                <a:schemeClr val="accent3"/>
              </a:effectRef>
              <a:fontRef idx="minor">
                <a:schemeClr val="dk1"/>
              </a:fontRef>
            </p:style>
            <p:txBody>
              <a:bodyPr anchor="ctr"/>
              <a:lstStyle/>
              <a:p>
                <a:pPr algn="ctr" fontAlgn="auto">
                  <a:spcBef>
                    <a:spcPts val="0"/>
                  </a:spcBef>
                  <a:spcAft>
                    <a:spcPts val="0"/>
                  </a:spcAft>
                  <a:defRPr/>
                </a:pPr>
                <a:endParaRPr lang="zh-CN" altLang="en-US" kern="0">
                  <a:solidFill>
                    <a:sysClr val="window" lastClr="FFFFFF"/>
                  </a:solidFill>
                  <a:latin typeface="Constantia"/>
                  <a:ea typeface="微软雅黑"/>
                </a:endParaRPr>
              </a:p>
            </p:txBody>
          </p:sp>
          <p:grpSp>
            <p:nvGrpSpPr>
              <p:cNvPr id="4" name="组合 12"/>
              <p:cNvGrpSpPr>
                <a:grpSpLocks/>
              </p:cNvGrpSpPr>
              <p:nvPr/>
            </p:nvGrpSpPr>
            <p:grpSpPr bwMode="auto">
              <a:xfrm>
                <a:off x="8715404" y="827071"/>
                <a:ext cx="287337" cy="173037"/>
                <a:chOff x="8461697" y="933460"/>
                <a:chExt cx="358775" cy="244475"/>
              </a:xfrm>
            </p:grpSpPr>
            <p:sp>
              <p:nvSpPr>
                <p:cNvPr id="23" name="燕尾形 22"/>
                <p:cNvSpPr/>
                <p:nvPr/>
              </p:nvSpPr>
              <p:spPr>
                <a:xfrm>
                  <a:off x="8461661" y="932981"/>
                  <a:ext cx="180380" cy="244389"/>
                </a:xfrm>
                <a:prstGeom prst="chevron">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fontAlgn="auto">
                    <a:spcBef>
                      <a:spcPts val="0"/>
                    </a:spcBef>
                    <a:spcAft>
                      <a:spcPts val="0"/>
                    </a:spcAft>
                    <a:defRPr/>
                  </a:pPr>
                  <a:endParaRPr lang="zh-CN" altLang="en-US">
                    <a:solidFill>
                      <a:schemeClr val="tx1"/>
                    </a:solidFill>
                  </a:endParaRPr>
                </a:p>
              </p:txBody>
            </p:sp>
            <p:sp>
              <p:nvSpPr>
                <p:cNvPr id="24" name="燕尾形 23"/>
                <p:cNvSpPr/>
                <p:nvPr/>
              </p:nvSpPr>
              <p:spPr>
                <a:xfrm>
                  <a:off x="8642040" y="932981"/>
                  <a:ext cx="178397" cy="244389"/>
                </a:xfrm>
                <a:prstGeom prst="chevron">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fontAlgn="auto">
                    <a:spcBef>
                      <a:spcPts val="0"/>
                    </a:spcBef>
                    <a:spcAft>
                      <a:spcPts val="0"/>
                    </a:spcAft>
                    <a:defRPr/>
                  </a:pPr>
                  <a:endParaRPr lang="zh-CN" altLang="en-US">
                    <a:solidFill>
                      <a:schemeClr val="tx1"/>
                    </a:solidFill>
                  </a:endParaRPr>
                </a:p>
              </p:txBody>
            </p:sp>
          </p:grpSp>
        </p:grpSp>
        <p:pic>
          <p:nvPicPr>
            <p:cNvPr id="20" name="图片 19" descr="14-2.png"/>
            <p:cNvPicPr>
              <a:picLocks noChangeAspect="1"/>
            </p:cNvPicPr>
            <p:nvPr/>
          </p:nvPicPr>
          <p:blipFill>
            <a:blip r:embed="rId3" cstate="print">
              <a:lum bright="100000" contrast="12000"/>
              <a:extLst/>
            </a:blip>
            <a:srcRect l="38138" b="39864"/>
            <a:stretch>
              <a:fillRect/>
            </a:stretch>
          </p:blipFill>
          <p:spPr bwMode="auto">
            <a:xfrm>
              <a:off x="5786446" y="-71462"/>
              <a:ext cx="3044754" cy="1309218"/>
            </a:xfrm>
            <a:prstGeom prst="rect">
              <a:avLst/>
            </a:prstGeom>
            <a:noFill/>
            <a:ln>
              <a:noFill/>
            </a:ln>
            <a:effectLst>
              <a:outerShdw blurRad="190500" dist="228600" dir="2700000" algn="ctr">
                <a:srgbClr val="000000">
                  <a:alpha val="30000"/>
                </a:srgbClr>
              </a:outerShdw>
            </a:effectLst>
            <a:scene3d>
              <a:camera prst="perspectiveRelaxed"/>
              <a:lightRig rig="threePt" dir="t"/>
            </a:scene3d>
            <a:extLst/>
          </p:spPr>
        </p:pic>
      </p:grpSp>
      <p:pic>
        <p:nvPicPr>
          <p:cNvPr id="19" name="图片 18"/>
          <p:cNvPicPr>
            <a:picLocks noChangeAspect="1"/>
          </p:cNvPicPr>
          <p:nvPr/>
        </p:nvPicPr>
        <p:blipFill>
          <a:blip r:embed="rId4"/>
          <a:stretch>
            <a:fillRect/>
          </a:stretch>
        </p:blipFill>
        <p:spPr>
          <a:xfrm>
            <a:off x="1411961" y="1052736"/>
            <a:ext cx="6391515" cy="4680000"/>
          </a:xfrm>
          <a:prstGeom prst="rect">
            <a:avLst/>
          </a:prstGeom>
        </p:spPr>
      </p:pic>
      <p:sp>
        <p:nvSpPr>
          <p:cNvPr id="28" name="标题 1"/>
          <p:cNvSpPr txBox="1">
            <a:spLocks/>
          </p:cNvSpPr>
          <p:nvPr/>
        </p:nvSpPr>
        <p:spPr>
          <a:xfrm>
            <a:off x="71438" y="-27383"/>
            <a:ext cx="9072562" cy="884634"/>
          </a:xfrm>
          <a:prstGeom prst="rect">
            <a:avLst/>
          </a:prstGeom>
        </p:spPr>
        <p:txBody>
          <a:bodyPr vert="horz" lIns="91440" tIns="45720" rIns="91440" bIns="45720" rtlCol="0" anchor="b">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pPr fontAlgn="auto">
              <a:spcAft>
                <a:spcPts val="0"/>
              </a:spcAft>
            </a:pPr>
            <a:r>
              <a:rPr lang="zh-CN" altLang="en-US" sz="4400" b="1" spc="50" dirty="0" smtClean="0">
                <a:ln w="11430"/>
                <a:solidFill>
                  <a:srgbClr val="7030A0"/>
                </a:solidFill>
                <a:effectLst>
                  <a:outerShdw blurRad="76200" dist="50800" dir="5400000" algn="tl" rotWithShape="0">
                    <a:srgbClr val="000000">
                      <a:alpha val="65000"/>
                    </a:srgbClr>
                  </a:outerShdw>
                </a:effectLst>
                <a:latin typeface="微软雅黑" pitchFamily="34" charset="-122"/>
                <a:ea typeface="微软雅黑" pitchFamily="34" charset="-122"/>
              </a:rPr>
              <a:t>五、基本统计软件功能</a:t>
            </a:r>
            <a:r>
              <a:rPr lang="en-US" altLang="zh-CN" sz="4400" b="1" spc="50" dirty="0" smtClean="0">
                <a:ln w="11430"/>
                <a:solidFill>
                  <a:srgbClr val="7030A0"/>
                </a:solidFill>
                <a:effectLst>
                  <a:outerShdw blurRad="76200" dist="50800" dir="5400000" algn="tl" rotWithShape="0">
                    <a:srgbClr val="000000">
                      <a:alpha val="65000"/>
                    </a:srgbClr>
                  </a:outerShdw>
                </a:effectLst>
                <a:latin typeface="微软雅黑" pitchFamily="34" charset="-122"/>
                <a:ea typeface="微软雅黑" pitchFamily="34" charset="-122"/>
              </a:rPr>
              <a:t>—</a:t>
            </a:r>
            <a:r>
              <a:rPr lang="zh-CN" altLang="en-US" sz="3600" b="1" spc="50" dirty="0" smtClean="0">
                <a:ln w="11430"/>
                <a:solidFill>
                  <a:srgbClr val="7030A0"/>
                </a:solidFill>
                <a:effectLst>
                  <a:outerShdw blurRad="76200" dist="50800" dir="5400000" algn="tl" rotWithShape="0">
                    <a:srgbClr val="000000">
                      <a:alpha val="65000"/>
                    </a:srgbClr>
                  </a:outerShdw>
                </a:effectLst>
                <a:latin typeface="微软雅黑" pitchFamily="34" charset="-122"/>
                <a:ea typeface="微软雅黑" pitchFamily="34" charset="-122"/>
              </a:rPr>
              <a:t>统计配置</a:t>
            </a:r>
            <a:endParaRPr lang="zh-CN" altLang="en-US" sz="3600" b="1" spc="50" dirty="0">
              <a:ln w="11430"/>
              <a:solidFill>
                <a:srgbClr val="7030A0"/>
              </a:solidFill>
              <a:effectLst>
                <a:outerShdw blurRad="76200" dist="50800" dir="5400000" algn="tl" rotWithShape="0">
                  <a:srgbClr val="000000">
                    <a:alpha val="65000"/>
                  </a:srgbClr>
                </a:outerShdw>
              </a:effectLst>
              <a:latin typeface="微软雅黑" pitchFamily="34" charset="-122"/>
              <a:ea typeface="微软雅黑" pitchFamily="34" charset="-122"/>
            </a:endParaRPr>
          </a:p>
        </p:txBody>
      </p:sp>
      <p:sp>
        <p:nvSpPr>
          <p:cNvPr id="29" name="AutoShape 4"/>
          <p:cNvSpPr>
            <a:spLocks noChangeArrowheads="1"/>
          </p:cNvSpPr>
          <p:nvPr>
            <p:custDataLst>
              <p:tags r:id="rId1"/>
            </p:custDataLst>
          </p:nvPr>
        </p:nvSpPr>
        <p:spPr bwMode="white">
          <a:xfrm>
            <a:off x="66924" y="5013176"/>
            <a:ext cx="9077076" cy="1844824"/>
          </a:xfrm>
          <a:prstGeom prst="roundRect">
            <a:avLst>
              <a:gd name="adj" fmla="val 5655"/>
            </a:avLst>
          </a:prstGeom>
          <a:solidFill>
            <a:schemeClr val="accent2"/>
          </a:solidFill>
          <a:ln w="38100">
            <a:noFill/>
          </a:ln>
          <a:effectLst/>
          <a:scene3d>
            <a:camera prst="orthographicFront">
              <a:rot lat="0" lon="0" rev="0"/>
            </a:camera>
            <a:lightRig rig="chilly" dir="t">
              <a:rot lat="0" lon="0" rev="18480000"/>
            </a:lightRig>
          </a:scene3d>
          <a:sp3d prstMaterial="clear">
            <a:bevelT h="63500"/>
          </a:sp3d>
        </p:spPr>
        <p:style>
          <a:lnRef idx="1">
            <a:schemeClr val="accent2"/>
          </a:lnRef>
          <a:fillRef idx="3">
            <a:schemeClr val="accent2"/>
          </a:fillRef>
          <a:effectRef idx="2">
            <a:schemeClr val="accent2"/>
          </a:effectRef>
          <a:fontRef idx="minor">
            <a:schemeClr val="lt1"/>
          </a:fontRef>
        </p:style>
        <p:txBody>
          <a:bodyPr anchor="ctr">
            <a:sp3d/>
          </a:bodyPr>
          <a:lstStyle/>
          <a:p>
            <a:pPr algn="just">
              <a:spcBef>
                <a:spcPts val="0"/>
              </a:spcBef>
              <a:buClr>
                <a:srgbClr val="FFC000"/>
              </a:buClr>
              <a:buFont typeface="Wingdings" pitchFamily="2" charset="2"/>
              <a:buChar char="u"/>
            </a:pPr>
            <a:r>
              <a:rPr lang="zh-CN" altLang="en-US" b="1" dirty="0">
                <a:solidFill>
                  <a:schemeClr val="tx1"/>
                </a:solidFill>
                <a:latin typeface="微软雅黑" pitchFamily="34" charset="-122"/>
                <a:ea typeface="微软雅黑" pitchFamily="34" charset="-122"/>
              </a:rPr>
              <a:t>统计配置包括</a:t>
            </a:r>
            <a:r>
              <a:rPr lang="zh-CN" altLang="en-US" b="1" dirty="0">
                <a:solidFill>
                  <a:srgbClr val="FF0000"/>
                </a:solidFill>
                <a:latin typeface="微软雅黑" pitchFamily="34" charset="-122"/>
                <a:ea typeface="微软雅黑" pitchFamily="34" charset="-122"/>
              </a:rPr>
              <a:t>统计对象与普查数据匹配</a:t>
            </a:r>
            <a:r>
              <a:rPr lang="zh-CN" altLang="en-US" b="1" dirty="0">
                <a:solidFill>
                  <a:schemeClr val="tx1"/>
                </a:solidFill>
                <a:latin typeface="微软雅黑" pitchFamily="34" charset="-122"/>
                <a:ea typeface="微软雅黑" pitchFamily="34" charset="-122"/>
              </a:rPr>
              <a:t>、</a:t>
            </a:r>
            <a:r>
              <a:rPr lang="zh-CN" altLang="en-US" b="1" dirty="0">
                <a:solidFill>
                  <a:srgbClr val="FF0000"/>
                </a:solidFill>
                <a:latin typeface="微软雅黑" pitchFamily="34" charset="-122"/>
                <a:ea typeface="微软雅黑" pitchFamily="34" charset="-122"/>
              </a:rPr>
              <a:t>统计对象和统计指标匹配</a:t>
            </a:r>
            <a:r>
              <a:rPr lang="zh-CN" altLang="en-US" b="1" dirty="0">
                <a:solidFill>
                  <a:schemeClr val="tx1"/>
                </a:solidFill>
                <a:latin typeface="微软雅黑" pitchFamily="34" charset="-122"/>
                <a:ea typeface="微软雅黑" pitchFamily="34" charset="-122"/>
              </a:rPr>
              <a:t>、</a:t>
            </a:r>
            <a:r>
              <a:rPr lang="zh-CN" altLang="en-US" b="1" dirty="0">
                <a:solidFill>
                  <a:srgbClr val="FF0000"/>
                </a:solidFill>
                <a:latin typeface="微软雅黑" pitchFamily="34" charset="-122"/>
                <a:ea typeface="微软雅黑" pitchFamily="34" charset="-122"/>
              </a:rPr>
              <a:t>统计指标与统计单元匹配</a:t>
            </a:r>
            <a:r>
              <a:rPr lang="zh-CN" altLang="en-US" b="1" dirty="0">
                <a:solidFill>
                  <a:schemeClr val="tx1"/>
                </a:solidFill>
                <a:latin typeface="微软雅黑" pitchFamily="34" charset="-122"/>
                <a:ea typeface="微软雅黑" pitchFamily="34" charset="-122"/>
              </a:rPr>
              <a:t>功能，为流程化的统计计算提供</a:t>
            </a:r>
            <a:r>
              <a:rPr lang="zh-CN" altLang="en-US" b="1" dirty="0" smtClean="0">
                <a:solidFill>
                  <a:schemeClr val="tx1"/>
                </a:solidFill>
                <a:latin typeface="微软雅黑" pitchFamily="34" charset="-122"/>
                <a:ea typeface="微软雅黑" pitchFamily="34" charset="-122"/>
              </a:rPr>
              <a:t>基础。</a:t>
            </a:r>
            <a:endParaRPr lang="en-US" altLang="zh-CN" b="1" dirty="0" smtClean="0">
              <a:solidFill>
                <a:schemeClr val="tx1"/>
              </a:solidFill>
              <a:latin typeface="微软雅黑" pitchFamily="34" charset="-122"/>
              <a:ea typeface="微软雅黑" pitchFamily="34" charset="-122"/>
            </a:endParaRPr>
          </a:p>
          <a:p>
            <a:pPr algn="just">
              <a:spcBef>
                <a:spcPts val="1500"/>
              </a:spcBef>
              <a:buClr>
                <a:srgbClr val="FFC000"/>
              </a:buClr>
              <a:buFont typeface="Wingdings" pitchFamily="2" charset="2"/>
              <a:buChar char="u"/>
            </a:pPr>
            <a:r>
              <a:rPr lang="zh-CN" altLang="en-US" b="1" dirty="0">
                <a:solidFill>
                  <a:schemeClr val="tx1"/>
                </a:solidFill>
                <a:latin typeface="微软雅黑" pitchFamily="34" charset="-122"/>
                <a:ea typeface="微软雅黑" pitchFamily="34" charset="-122"/>
              </a:rPr>
              <a:t>软件已经</a:t>
            </a:r>
            <a:r>
              <a:rPr lang="zh-CN" altLang="en-US" b="1" dirty="0" smtClean="0">
                <a:solidFill>
                  <a:schemeClr val="tx1"/>
                </a:solidFill>
                <a:latin typeface="微软雅黑" pitchFamily="34" charset="-122"/>
                <a:ea typeface="微软雅黑" pitchFamily="34" charset="-122"/>
              </a:rPr>
              <a:t>按照</a:t>
            </a:r>
            <a:r>
              <a:rPr lang="en-US" altLang="zh-CN" b="1" dirty="0" smtClean="0">
                <a:solidFill>
                  <a:schemeClr val="tx1"/>
                </a:solidFill>
                <a:latin typeface="微软雅黑" pitchFamily="34" charset="-122"/>
                <a:ea typeface="微软雅黑" pitchFamily="34" charset="-122"/>
              </a:rPr>
              <a:t>《</a:t>
            </a:r>
            <a:r>
              <a:rPr lang="zh-CN" altLang="en-US" b="1" dirty="0" smtClean="0">
                <a:solidFill>
                  <a:schemeClr val="tx1"/>
                </a:solidFill>
                <a:latin typeface="微软雅黑" pitchFamily="34" charset="-122"/>
                <a:ea typeface="微软雅黑" pitchFamily="34" charset="-122"/>
              </a:rPr>
              <a:t>基本统计技术规定</a:t>
            </a:r>
            <a:r>
              <a:rPr lang="en-US" altLang="zh-CN" b="1" dirty="0" smtClean="0">
                <a:solidFill>
                  <a:schemeClr val="tx1"/>
                </a:solidFill>
                <a:latin typeface="微软雅黑" pitchFamily="34" charset="-122"/>
                <a:ea typeface="微软雅黑" pitchFamily="34" charset="-122"/>
              </a:rPr>
              <a:t>》</a:t>
            </a:r>
            <a:r>
              <a:rPr lang="zh-CN" altLang="en-US" b="1" dirty="0" smtClean="0">
                <a:solidFill>
                  <a:schemeClr val="tx1"/>
                </a:solidFill>
                <a:latin typeface="微软雅黑" pitchFamily="34" charset="-122"/>
                <a:ea typeface="微软雅黑" pitchFamily="34" charset="-122"/>
              </a:rPr>
              <a:t>完成了统计对象与</a:t>
            </a:r>
            <a:r>
              <a:rPr lang="zh-CN" altLang="en-US" b="1" dirty="0">
                <a:solidFill>
                  <a:schemeClr val="tx1"/>
                </a:solidFill>
                <a:latin typeface="微软雅黑" pitchFamily="34" charset="-122"/>
                <a:ea typeface="微软雅黑" pitchFamily="34" charset="-122"/>
              </a:rPr>
              <a:t>统计指标、统计指标与统计单元的匹配，</a:t>
            </a:r>
            <a:r>
              <a:rPr lang="zh-CN" altLang="en-US" b="1" dirty="0" smtClean="0">
                <a:solidFill>
                  <a:schemeClr val="tx1"/>
                </a:solidFill>
                <a:latin typeface="微软雅黑" pitchFamily="34" charset="-122"/>
                <a:ea typeface="微软雅黑" pitchFamily="34" charset="-122"/>
              </a:rPr>
              <a:t>各单位</a:t>
            </a:r>
            <a:r>
              <a:rPr lang="zh-CN" altLang="en-US" b="1" dirty="0">
                <a:solidFill>
                  <a:schemeClr val="tx1"/>
                </a:solidFill>
                <a:latin typeface="微软雅黑" pitchFamily="34" charset="-122"/>
                <a:ea typeface="微软雅黑" pitchFamily="34" charset="-122"/>
              </a:rPr>
              <a:t>可在实际统计过程中根据统计的需要和本地区的实际情况进行</a:t>
            </a:r>
            <a:r>
              <a:rPr lang="zh-CN" altLang="en-US" b="1" dirty="0" smtClean="0">
                <a:solidFill>
                  <a:schemeClr val="tx1"/>
                </a:solidFill>
                <a:latin typeface="微软雅黑" pitchFamily="34" charset="-122"/>
                <a:ea typeface="微软雅黑" pitchFamily="34" charset="-122"/>
              </a:rPr>
              <a:t>调整</a:t>
            </a:r>
            <a:endParaRPr lang="en-US" altLang="zh-CN" b="1" dirty="0" smtClean="0">
              <a:solidFill>
                <a:schemeClr val="tx1"/>
              </a:solidFill>
              <a:latin typeface="微软雅黑" pitchFamily="34" charset="-122"/>
              <a:ea typeface="微软雅黑" pitchFamily="34" charset="-122"/>
            </a:endParaRPr>
          </a:p>
          <a:p>
            <a:pPr algn="just">
              <a:spcBef>
                <a:spcPts val="1500"/>
              </a:spcBef>
              <a:buClr>
                <a:srgbClr val="FFC000"/>
              </a:buClr>
              <a:buFont typeface="Wingdings" pitchFamily="2" charset="2"/>
              <a:buChar char="u"/>
            </a:pPr>
            <a:r>
              <a:rPr lang="zh-CN" altLang="en-US" b="1" dirty="0">
                <a:solidFill>
                  <a:schemeClr val="tx1"/>
                </a:solidFill>
                <a:latin typeface="微软雅黑" pitchFamily="34" charset="-122"/>
                <a:ea typeface="微软雅黑" pitchFamily="34" charset="-122"/>
              </a:rPr>
              <a:t>对于</a:t>
            </a:r>
            <a:r>
              <a:rPr lang="zh-CN" altLang="en-US" b="1" dirty="0" smtClean="0">
                <a:solidFill>
                  <a:schemeClr val="tx1"/>
                </a:solidFill>
                <a:latin typeface="微软雅黑" pitchFamily="34" charset="-122"/>
                <a:ea typeface="微软雅黑" pitchFamily="34" charset="-122"/>
              </a:rPr>
              <a:t>国家级的基本统计，按照默认配置进行计算即可</a:t>
            </a:r>
            <a:endParaRPr lang="en-US" altLang="zh-CN" b="1" dirty="0" smtClean="0">
              <a:solidFill>
                <a:schemeClr val="tx1"/>
              </a:solidFill>
              <a:latin typeface="微软雅黑" pitchFamily="34" charset="-122"/>
              <a:ea typeface="微软雅黑" pitchFamily="34" charset="-122"/>
            </a:endParaRPr>
          </a:p>
        </p:txBody>
      </p:sp>
      <p:sp>
        <p:nvSpPr>
          <p:cNvPr id="5" name="灯片编号占位符 4"/>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124</a:t>
            </a:fld>
            <a:endParaRPr lang="zh-CN" altLang="en-US">
              <a:solidFill>
                <a:prstClr val="black">
                  <a:tint val="75000"/>
                </a:prstClr>
              </a:solidFill>
            </a:endParaRPr>
          </a:p>
        </p:txBody>
      </p:sp>
    </p:spTree>
    <p:extLst>
      <p:ext uri="{BB962C8B-B14F-4D97-AF65-F5344CB8AC3E}">
        <p14:creationId xmlns:p14="http://schemas.microsoft.com/office/powerpoint/2010/main" xmlns="" val="3649933613"/>
      </p:ext>
    </p:extLst>
  </p:cSld>
  <p:clrMapOvr>
    <a:masterClrMapping/>
  </p:clrMapOvr>
  <p:transition>
    <p:fade/>
  </p:transition>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24"/>
          <p:cNvGrpSpPr>
            <a:grpSpLocks/>
          </p:cNvGrpSpPr>
          <p:nvPr/>
        </p:nvGrpSpPr>
        <p:grpSpPr bwMode="auto">
          <a:xfrm>
            <a:off x="0" y="-71437"/>
            <a:ext cx="9144000" cy="1309688"/>
            <a:chOff x="0" y="-71462"/>
            <a:chExt cx="9144000" cy="1309218"/>
          </a:xfrm>
        </p:grpSpPr>
        <p:grpSp>
          <p:nvGrpSpPr>
            <p:cNvPr id="3" name="组合 21"/>
            <p:cNvGrpSpPr>
              <a:grpSpLocks/>
            </p:cNvGrpSpPr>
            <p:nvPr/>
          </p:nvGrpSpPr>
          <p:grpSpPr bwMode="auto">
            <a:xfrm>
              <a:off x="0" y="857232"/>
              <a:ext cx="9144000" cy="173037"/>
              <a:chOff x="0" y="827071"/>
              <a:chExt cx="9144000" cy="173037"/>
            </a:xfrm>
          </p:grpSpPr>
          <p:sp>
            <p:nvSpPr>
              <p:cNvPr id="21" name="矩形 20"/>
              <p:cNvSpPr/>
              <p:nvPr/>
            </p:nvSpPr>
            <p:spPr>
              <a:xfrm>
                <a:off x="0" y="920664"/>
                <a:ext cx="9144000" cy="45719"/>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3"/>
              </a:lnRef>
              <a:fillRef idx="2">
                <a:schemeClr val="accent3"/>
              </a:fillRef>
              <a:effectRef idx="1">
                <a:schemeClr val="accent3"/>
              </a:effectRef>
              <a:fontRef idx="minor">
                <a:schemeClr val="dk1"/>
              </a:fontRef>
            </p:style>
            <p:txBody>
              <a:bodyPr anchor="ctr"/>
              <a:lstStyle/>
              <a:p>
                <a:pPr algn="ctr" fontAlgn="auto">
                  <a:spcBef>
                    <a:spcPts val="0"/>
                  </a:spcBef>
                  <a:spcAft>
                    <a:spcPts val="0"/>
                  </a:spcAft>
                  <a:defRPr/>
                </a:pPr>
                <a:endParaRPr lang="zh-CN" altLang="en-US" kern="0">
                  <a:solidFill>
                    <a:sysClr val="window" lastClr="FFFFFF"/>
                  </a:solidFill>
                  <a:latin typeface="Constantia"/>
                  <a:ea typeface="微软雅黑"/>
                </a:endParaRPr>
              </a:p>
            </p:txBody>
          </p:sp>
          <p:grpSp>
            <p:nvGrpSpPr>
              <p:cNvPr id="4" name="组合 12"/>
              <p:cNvGrpSpPr>
                <a:grpSpLocks/>
              </p:cNvGrpSpPr>
              <p:nvPr/>
            </p:nvGrpSpPr>
            <p:grpSpPr bwMode="auto">
              <a:xfrm>
                <a:off x="8715404" y="827071"/>
                <a:ext cx="287337" cy="173037"/>
                <a:chOff x="8461697" y="933460"/>
                <a:chExt cx="358775" cy="244475"/>
              </a:xfrm>
            </p:grpSpPr>
            <p:sp>
              <p:nvSpPr>
                <p:cNvPr id="23" name="燕尾形 22"/>
                <p:cNvSpPr/>
                <p:nvPr/>
              </p:nvSpPr>
              <p:spPr>
                <a:xfrm>
                  <a:off x="8461661" y="932981"/>
                  <a:ext cx="180380" cy="244389"/>
                </a:xfrm>
                <a:prstGeom prst="chevron">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fontAlgn="auto">
                    <a:spcBef>
                      <a:spcPts val="0"/>
                    </a:spcBef>
                    <a:spcAft>
                      <a:spcPts val="0"/>
                    </a:spcAft>
                    <a:defRPr/>
                  </a:pPr>
                  <a:endParaRPr lang="zh-CN" altLang="en-US">
                    <a:solidFill>
                      <a:schemeClr val="tx1"/>
                    </a:solidFill>
                  </a:endParaRPr>
                </a:p>
              </p:txBody>
            </p:sp>
            <p:sp>
              <p:nvSpPr>
                <p:cNvPr id="24" name="燕尾形 23"/>
                <p:cNvSpPr/>
                <p:nvPr/>
              </p:nvSpPr>
              <p:spPr>
                <a:xfrm>
                  <a:off x="8642040" y="932981"/>
                  <a:ext cx="178397" cy="244389"/>
                </a:xfrm>
                <a:prstGeom prst="chevron">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fontAlgn="auto">
                    <a:spcBef>
                      <a:spcPts val="0"/>
                    </a:spcBef>
                    <a:spcAft>
                      <a:spcPts val="0"/>
                    </a:spcAft>
                    <a:defRPr/>
                  </a:pPr>
                  <a:endParaRPr lang="zh-CN" altLang="en-US">
                    <a:solidFill>
                      <a:schemeClr val="tx1"/>
                    </a:solidFill>
                  </a:endParaRPr>
                </a:p>
              </p:txBody>
            </p:sp>
          </p:grpSp>
        </p:grpSp>
        <p:pic>
          <p:nvPicPr>
            <p:cNvPr id="20" name="图片 19" descr="14-2.png"/>
            <p:cNvPicPr>
              <a:picLocks noChangeAspect="1"/>
            </p:cNvPicPr>
            <p:nvPr/>
          </p:nvPicPr>
          <p:blipFill>
            <a:blip r:embed="rId2" cstate="print">
              <a:lum bright="100000" contrast="12000"/>
              <a:extLst/>
            </a:blip>
            <a:srcRect l="38138" b="39864"/>
            <a:stretch>
              <a:fillRect/>
            </a:stretch>
          </p:blipFill>
          <p:spPr bwMode="auto">
            <a:xfrm>
              <a:off x="5786446" y="-71462"/>
              <a:ext cx="3044754" cy="1309218"/>
            </a:xfrm>
            <a:prstGeom prst="rect">
              <a:avLst/>
            </a:prstGeom>
            <a:noFill/>
            <a:ln>
              <a:noFill/>
            </a:ln>
            <a:effectLst>
              <a:outerShdw blurRad="190500" dist="228600" dir="2700000" algn="ctr">
                <a:srgbClr val="000000">
                  <a:alpha val="30000"/>
                </a:srgbClr>
              </a:outerShdw>
            </a:effectLst>
            <a:scene3d>
              <a:camera prst="perspectiveRelaxed"/>
              <a:lightRig rig="threePt" dir="t"/>
            </a:scene3d>
            <a:extLst/>
          </p:spPr>
        </p:pic>
      </p:grpSp>
      <p:sp>
        <p:nvSpPr>
          <p:cNvPr id="28" name="标题 1"/>
          <p:cNvSpPr txBox="1">
            <a:spLocks/>
          </p:cNvSpPr>
          <p:nvPr/>
        </p:nvSpPr>
        <p:spPr>
          <a:xfrm>
            <a:off x="71438" y="-27383"/>
            <a:ext cx="9072562" cy="884634"/>
          </a:xfrm>
          <a:prstGeom prst="rect">
            <a:avLst/>
          </a:prstGeom>
        </p:spPr>
        <p:txBody>
          <a:bodyPr vert="horz" lIns="91440" tIns="45720" rIns="91440" bIns="45720" rtlCol="0" anchor="b">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pPr fontAlgn="auto">
              <a:spcAft>
                <a:spcPts val="0"/>
              </a:spcAft>
            </a:pPr>
            <a:r>
              <a:rPr lang="zh-CN" altLang="en-US" sz="4400" b="1" spc="50" dirty="0" smtClean="0">
                <a:ln w="11430"/>
                <a:solidFill>
                  <a:srgbClr val="7030A0"/>
                </a:solidFill>
                <a:effectLst>
                  <a:outerShdw blurRad="76200" dist="50800" dir="5400000" algn="tl" rotWithShape="0">
                    <a:srgbClr val="000000">
                      <a:alpha val="65000"/>
                    </a:srgbClr>
                  </a:outerShdw>
                </a:effectLst>
                <a:latin typeface="微软雅黑" pitchFamily="34" charset="-122"/>
                <a:ea typeface="微软雅黑" pitchFamily="34" charset="-122"/>
              </a:rPr>
              <a:t>五、基本统计软件功能</a:t>
            </a:r>
            <a:r>
              <a:rPr lang="en-US" altLang="zh-CN" sz="4400" b="1" spc="50" dirty="0" smtClean="0">
                <a:ln w="11430"/>
                <a:solidFill>
                  <a:srgbClr val="7030A0"/>
                </a:solidFill>
                <a:effectLst>
                  <a:outerShdw blurRad="76200" dist="50800" dir="5400000" algn="tl" rotWithShape="0">
                    <a:srgbClr val="000000">
                      <a:alpha val="65000"/>
                    </a:srgbClr>
                  </a:outerShdw>
                </a:effectLst>
                <a:latin typeface="微软雅黑" pitchFamily="34" charset="-122"/>
                <a:ea typeface="微软雅黑" pitchFamily="34" charset="-122"/>
              </a:rPr>
              <a:t>—</a:t>
            </a:r>
            <a:r>
              <a:rPr lang="zh-CN" altLang="en-US" sz="3600" b="1" spc="50" dirty="0" smtClean="0">
                <a:ln w="11430"/>
                <a:solidFill>
                  <a:srgbClr val="7030A0"/>
                </a:solidFill>
                <a:effectLst>
                  <a:outerShdw blurRad="76200" dist="50800" dir="5400000" algn="tl" rotWithShape="0">
                    <a:srgbClr val="000000">
                      <a:alpha val="65000"/>
                    </a:srgbClr>
                  </a:outerShdw>
                </a:effectLst>
                <a:latin typeface="微软雅黑" pitchFamily="34" charset="-122"/>
                <a:ea typeface="微软雅黑" pitchFamily="34" charset="-122"/>
              </a:rPr>
              <a:t>统计配置</a:t>
            </a:r>
            <a:endParaRPr lang="zh-CN" altLang="en-US" sz="3600" b="1" spc="50" dirty="0">
              <a:ln w="11430"/>
              <a:solidFill>
                <a:srgbClr val="7030A0"/>
              </a:solidFill>
              <a:effectLst>
                <a:outerShdw blurRad="76200" dist="50800" dir="5400000" algn="tl" rotWithShape="0">
                  <a:srgbClr val="000000">
                    <a:alpha val="65000"/>
                  </a:srgbClr>
                </a:outerShdw>
              </a:effectLst>
              <a:latin typeface="微软雅黑" pitchFamily="34" charset="-122"/>
              <a:ea typeface="微软雅黑" pitchFamily="34" charset="-122"/>
            </a:endParaRPr>
          </a:p>
        </p:txBody>
      </p:sp>
      <p:pic>
        <p:nvPicPr>
          <p:cNvPr id="12" name="Picture 9"/>
          <p:cNvPicPr>
            <a:picLocks noChangeAspect="1" noChangeArrowheads="1"/>
          </p:cNvPicPr>
          <p:nvPr/>
        </p:nvPicPr>
        <p:blipFill>
          <a:blip r:embed="rId3"/>
          <a:srcRect/>
          <a:stretch>
            <a:fillRect/>
          </a:stretch>
        </p:blipFill>
        <p:spPr bwMode="auto">
          <a:xfrm>
            <a:off x="214282" y="1124744"/>
            <a:ext cx="3876675" cy="2838450"/>
          </a:xfrm>
          <a:prstGeom prst="rect">
            <a:avLst/>
          </a:prstGeom>
          <a:noFill/>
          <a:ln w="9525">
            <a:noFill/>
            <a:miter lim="800000"/>
            <a:headEnd/>
            <a:tailEnd/>
          </a:ln>
          <a:effectLst/>
        </p:spPr>
      </p:pic>
      <p:pic>
        <p:nvPicPr>
          <p:cNvPr id="13" name="Picture 10"/>
          <p:cNvPicPr>
            <a:picLocks noChangeAspect="1" noChangeArrowheads="1"/>
          </p:cNvPicPr>
          <p:nvPr/>
        </p:nvPicPr>
        <p:blipFill>
          <a:blip r:embed="rId4"/>
          <a:srcRect/>
          <a:stretch>
            <a:fillRect/>
          </a:stretch>
        </p:blipFill>
        <p:spPr bwMode="auto">
          <a:xfrm>
            <a:off x="4910167" y="1216132"/>
            <a:ext cx="3876675" cy="2428892"/>
          </a:xfrm>
          <a:prstGeom prst="rect">
            <a:avLst/>
          </a:prstGeom>
          <a:noFill/>
          <a:ln w="9525">
            <a:noFill/>
            <a:miter lim="800000"/>
            <a:headEnd/>
            <a:tailEnd/>
          </a:ln>
          <a:effectLst/>
        </p:spPr>
      </p:pic>
      <p:pic>
        <p:nvPicPr>
          <p:cNvPr id="14" name="Picture 11"/>
          <p:cNvPicPr>
            <a:picLocks noChangeAspect="1" noChangeArrowheads="1"/>
          </p:cNvPicPr>
          <p:nvPr/>
        </p:nvPicPr>
        <p:blipFill>
          <a:blip r:embed="rId5"/>
          <a:srcRect/>
          <a:stretch>
            <a:fillRect/>
          </a:stretch>
        </p:blipFill>
        <p:spPr bwMode="auto">
          <a:xfrm>
            <a:off x="4929190" y="4149080"/>
            <a:ext cx="3876675" cy="2705100"/>
          </a:xfrm>
          <a:prstGeom prst="rect">
            <a:avLst/>
          </a:prstGeom>
          <a:noFill/>
          <a:ln w="9525">
            <a:noFill/>
            <a:miter lim="800000"/>
            <a:headEnd/>
            <a:tailEnd/>
          </a:ln>
          <a:effectLst/>
        </p:spPr>
      </p:pic>
      <p:cxnSp>
        <p:nvCxnSpPr>
          <p:cNvPr id="15" name="直接箭头连接符 14"/>
          <p:cNvCxnSpPr/>
          <p:nvPr/>
        </p:nvCxnSpPr>
        <p:spPr>
          <a:xfrm>
            <a:off x="4071934" y="2491308"/>
            <a:ext cx="785818" cy="1588"/>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cxnSp>
        <p:nvCxnSpPr>
          <p:cNvPr id="16" name="直接箭头连接符 15"/>
          <p:cNvCxnSpPr>
            <a:stCxn id="13" idx="2"/>
            <a:endCxn id="14" idx="0"/>
          </p:cNvCxnSpPr>
          <p:nvPr/>
        </p:nvCxnSpPr>
        <p:spPr>
          <a:xfrm>
            <a:off x="6848505" y="3645024"/>
            <a:ext cx="19023" cy="504056"/>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sp>
        <p:nvSpPr>
          <p:cNvPr id="5" name="灯片编号占位符 4"/>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125</a:t>
            </a:fld>
            <a:endParaRPr lang="zh-CN" altLang="en-US">
              <a:solidFill>
                <a:prstClr val="black">
                  <a:tint val="75000"/>
                </a:prstClr>
              </a:solidFill>
            </a:endParaRPr>
          </a:p>
        </p:txBody>
      </p:sp>
    </p:spTree>
    <p:extLst>
      <p:ext uri="{BB962C8B-B14F-4D97-AF65-F5344CB8AC3E}">
        <p14:creationId xmlns:p14="http://schemas.microsoft.com/office/powerpoint/2010/main" xmlns="" val="460552543"/>
      </p:ext>
    </p:extLst>
  </p:cSld>
  <p:clrMapOvr>
    <a:masterClrMapping/>
  </p:clrMapOvr>
  <p:transition>
    <p:fade/>
  </p:transition>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5" name="表格 24"/>
          <p:cNvGraphicFramePr>
            <a:graphicFrameLocks noGrp="1"/>
          </p:cNvGraphicFramePr>
          <p:nvPr>
            <p:extLst>
              <p:ext uri="{D42A27DB-BD31-4B8C-83A1-F6EECF244321}">
                <p14:modId xmlns:p14="http://schemas.microsoft.com/office/powerpoint/2010/main" xmlns="" val="540810088"/>
              </p:ext>
            </p:extLst>
          </p:nvPr>
        </p:nvGraphicFramePr>
        <p:xfrm>
          <a:off x="372" y="1631725"/>
          <a:ext cx="9144000" cy="5363232"/>
        </p:xfrm>
        <a:graphic>
          <a:graphicData uri="http://schemas.openxmlformats.org/drawingml/2006/table">
            <a:tbl>
              <a:tblPr firstRow="1" bandRow="1">
                <a:tableStyleId>{5C22544A-7EE6-4342-B048-85BDC9FD1C3A}</a:tableStyleId>
              </a:tblPr>
              <a:tblGrid>
                <a:gridCol w="2700362"/>
                <a:gridCol w="6443638"/>
              </a:tblGrid>
              <a:tr h="442091">
                <a:tc>
                  <a:txBody>
                    <a:bodyPr/>
                    <a:lstStyle/>
                    <a:p>
                      <a:r>
                        <a:rPr lang="zh-CN" altLang="en-US" sz="2400" dirty="0" smtClean="0">
                          <a:latin typeface="黑体" pitchFamily="49" charset="-122"/>
                          <a:ea typeface="黑体" pitchFamily="49" charset="-122"/>
                        </a:rPr>
                        <a:t>统计对象（</a:t>
                      </a:r>
                      <a:r>
                        <a:rPr lang="en-US" altLang="zh-CN" sz="2400" dirty="0" smtClean="0">
                          <a:latin typeface="黑体" pitchFamily="49" charset="-122"/>
                          <a:ea typeface="黑体" pitchFamily="49" charset="-122"/>
                        </a:rPr>
                        <a:t>7</a:t>
                      </a:r>
                      <a:r>
                        <a:rPr lang="zh-CN" altLang="en-US" sz="2400" dirty="0" smtClean="0">
                          <a:latin typeface="黑体" pitchFamily="49" charset="-122"/>
                          <a:ea typeface="黑体" pitchFamily="49" charset="-122"/>
                        </a:rPr>
                        <a:t>大类）</a:t>
                      </a:r>
                      <a:endParaRPr lang="zh-CN" altLang="en-US" sz="2400" dirty="0">
                        <a:latin typeface="黑体" pitchFamily="49" charset="-122"/>
                        <a:ea typeface="黑体" pitchFamily="49" charset="-122"/>
                      </a:endParaRPr>
                    </a:p>
                  </a:txBody>
                  <a:tcPr/>
                </a:tc>
                <a:tc>
                  <a:txBody>
                    <a:bodyPr/>
                    <a:lstStyle/>
                    <a:p>
                      <a:r>
                        <a:rPr lang="zh-CN" altLang="en-US" sz="2400" dirty="0" smtClean="0">
                          <a:latin typeface="黑体" pitchFamily="49" charset="-122"/>
                          <a:ea typeface="黑体" pitchFamily="49" charset="-122"/>
                        </a:rPr>
                        <a:t>普查对象数据库层（</a:t>
                      </a:r>
                      <a:r>
                        <a:rPr lang="en-US" altLang="zh-CN" sz="2400" dirty="0" smtClean="0">
                          <a:latin typeface="黑体" pitchFamily="49" charset="-122"/>
                          <a:ea typeface="黑体" pitchFamily="49" charset="-122"/>
                        </a:rPr>
                        <a:t>37</a:t>
                      </a:r>
                      <a:r>
                        <a:rPr lang="zh-CN" altLang="en-US" sz="2400" dirty="0" smtClean="0">
                          <a:latin typeface="黑体" pitchFamily="49" charset="-122"/>
                          <a:ea typeface="黑体" pitchFamily="49" charset="-122"/>
                        </a:rPr>
                        <a:t>层）</a:t>
                      </a:r>
                      <a:endParaRPr lang="zh-CN" altLang="en-US" sz="2400" dirty="0">
                        <a:latin typeface="黑体" pitchFamily="49" charset="-122"/>
                        <a:ea typeface="黑体" pitchFamily="49" charset="-122"/>
                      </a:endParaRPr>
                    </a:p>
                  </a:txBody>
                  <a:tcPr/>
                </a:tc>
              </a:tr>
              <a:tr h="353673">
                <a:tc>
                  <a:txBody>
                    <a:bodyPr/>
                    <a:lstStyle/>
                    <a:p>
                      <a:r>
                        <a:rPr lang="zh-CN" altLang="en-US" sz="1800" kern="1200" dirty="0" smtClean="0">
                          <a:solidFill>
                            <a:schemeClr val="dk1"/>
                          </a:solidFill>
                          <a:latin typeface="黑体" pitchFamily="49" charset="-122"/>
                          <a:ea typeface="黑体" pitchFamily="49" charset="-122"/>
                          <a:cs typeface="+mn-cs"/>
                        </a:rPr>
                        <a:t>地形地貌</a:t>
                      </a:r>
                      <a:endParaRPr lang="zh-CN" altLang="en-US" dirty="0">
                        <a:latin typeface="黑体" pitchFamily="49" charset="-122"/>
                        <a:ea typeface="黑体" pitchFamily="49" charset="-122"/>
                      </a:endParaRPr>
                    </a:p>
                  </a:txBody>
                  <a:tcPr/>
                </a:tc>
                <a:tc>
                  <a:txBody>
                    <a:bodyPr/>
                    <a:lstStyle/>
                    <a:p>
                      <a:r>
                        <a:rPr lang="en-US" sz="1800" kern="1200" dirty="0" smtClean="0">
                          <a:solidFill>
                            <a:schemeClr val="dk1"/>
                          </a:solidFill>
                          <a:latin typeface="黑体" pitchFamily="49" charset="-122"/>
                          <a:ea typeface="黑体" pitchFamily="49" charset="-122"/>
                          <a:cs typeface="+mn-cs"/>
                        </a:rPr>
                        <a:t>DEM</a:t>
                      </a:r>
                      <a:r>
                        <a:rPr lang="zh-CN" altLang="en-US" sz="1800" kern="1200" dirty="0" smtClean="0">
                          <a:solidFill>
                            <a:schemeClr val="dk1"/>
                          </a:solidFill>
                          <a:latin typeface="黑体" pitchFamily="49" charset="-122"/>
                          <a:ea typeface="黑体" pitchFamily="49" charset="-122"/>
                          <a:cs typeface="+mn-cs"/>
                        </a:rPr>
                        <a:t>数据层</a:t>
                      </a:r>
                      <a:endParaRPr lang="zh-CN" altLang="en-US" dirty="0">
                        <a:latin typeface="黑体" pitchFamily="49" charset="-122"/>
                        <a:ea typeface="黑体" pitchFamily="49" charset="-122"/>
                      </a:endParaRPr>
                    </a:p>
                  </a:txBody>
                  <a:tcPr/>
                </a:tc>
              </a:tr>
              <a:tr h="353673">
                <a:tc>
                  <a:txBody>
                    <a:bodyPr/>
                    <a:lstStyle/>
                    <a:p>
                      <a:r>
                        <a:rPr lang="zh-CN" altLang="en-US" sz="1800" kern="1200" dirty="0" smtClean="0">
                          <a:solidFill>
                            <a:schemeClr val="dk1"/>
                          </a:solidFill>
                          <a:latin typeface="黑体" pitchFamily="49" charset="-122"/>
                          <a:ea typeface="黑体" pitchFamily="49" charset="-122"/>
                          <a:cs typeface="+mn-cs"/>
                        </a:rPr>
                        <a:t>植被覆盖</a:t>
                      </a:r>
                      <a:endParaRPr lang="zh-CN" altLang="en-US" dirty="0">
                        <a:latin typeface="黑体" pitchFamily="49" charset="-122"/>
                        <a:ea typeface="黑体" pitchFamily="49" charset="-122"/>
                      </a:endParaRPr>
                    </a:p>
                  </a:txBody>
                  <a:tcPr/>
                </a:tc>
                <a:tc>
                  <a:txBody>
                    <a:bodyPr/>
                    <a:lstStyle/>
                    <a:p>
                      <a:r>
                        <a:rPr lang="zh-CN" altLang="en-US" sz="1800" kern="1200" dirty="0" smtClean="0">
                          <a:solidFill>
                            <a:schemeClr val="dk1"/>
                          </a:solidFill>
                          <a:latin typeface="黑体" pitchFamily="49" charset="-122"/>
                          <a:ea typeface="黑体" pitchFamily="49" charset="-122"/>
                          <a:cs typeface="+mn-cs"/>
                        </a:rPr>
                        <a:t>地表覆盖数据层（</a:t>
                      </a:r>
                      <a:r>
                        <a:rPr lang="en-US" sz="1800" kern="1200" dirty="0" smtClean="0">
                          <a:solidFill>
                            <a:schemeClr val="dk1"/>
                          </a:solidFill>
                          <a:latin typeface="黑体" pitchFamily="49" charset="-122"/>
                          <a:ea typeface="黑体" pitchFamily="49" charset="-122"/>
                          <a:cs typeface="+mn-cs"/>
                        </a:rPr>
                        <a:t>LCA</a:t>
                      </a:r>
                      <a:r>
                        <a:rPr lang="zh-CN" altLang="en-US" sz="1800" kern="1200" dirty="0" smtClean="0">
                          <a:solidFill>
                            <a:schemeClr val="dk1"/>
                          </a:solidFill>
                          <a:latin typeface="黑体" pitchFamily="49" charset="-122"/>
                          <a:ea typeface="黑体" pitchFamily="49" charset="-122"/>
                          <a:cs typeface="+mn-cs"/>
                        </a:rPr>
                        <a:t>）</a:t>
                      </a:r>
                      <a:endParaRPr lang="zh-CN" altLang="en-US" dirty="0">
                        <a:latin typeface="黑体" pitchFamily="49" charset="-122"/>
                        <a:ea typeface="黑体" pitchFamily="49" charset="-122"/>
                      </a:endParaRPr>
                    </a:p>
                  </a:txBody>
                  <a:tcPr/>
                </a:tc>
              </a:tr>
              <a:tr h="618928">
                <a:tc>
                  <a:txBody>
                    <a:bodyPr/>
                    <a:lstStyle/>
                    <a:p>
                      <a:r>
                        <a:rPr lang="zh-CN" altLang="en-US" sz="1800" kern="1200" dirty="0" smtClean="0">
                          <a:solidFill>
                            <a:schemeClr val="dk1"/>
                          </a:solidFill>
                          <a:latin typeface="黑体" pitchFamily="49" charset="-122"/>
                          <a:ea typeface="黑体" pitchFamily="49" charset="-122"/>
                          <a:cs typeface="+mn-cs"/>
                        </a:rPr>
                        <a:t>水域</a:t>
                      </a:r>
                      <a:endParaRPr lang="zh-CN" altLang="en-US" dirty="0">
                        <a:latin typeface="黑体" pitchFamily="49" charset="-122"/>
                        <a:ea typeface="黑体" pitchFamily="49" charset="-122"/>
                      </a:endParaRPr>
                    </a:p>
                  </a:txBody>
                  <a:tcPr/>
                </a:tc>
                <a:tc>
                  <a:txBody>
                    <a:bodyPr/>
                    <a:lstStyle/>
                    <a:p>
                      <a:r>
                        <a:rPr lang="zh-CN" altLang="en-US" sz="1800" kern="1200" dirty="0" smtClean="0">
                          <a:solidFill>
                            <a:srgbClr val="FF0000"/>
                          </a:solidFill>
                          <a:latin typeface="黑体" pitchFamily="49" charset="-122"/>
                          <a:ea typeface="黑体" pitchFamily="49" charset="-122"/>
                          <a:cs typeface="+mn-cs"/>
                        </a:rPr>
                        <a:t>地表覆盖数据层</a:t>
                      </a:r>
                      <a:r>
                        <a:rPr lang="zh-CN" altLang="en-US" sz="1800" kern="1200" dirty="0" smtClean="0">
                          <a:solidFill>
                            <a:schemeClr val="dk1"/>
                          </a:solidFill>
                          <a:latin typeface="黑体" pitchFamily="49" charset="-122"/>
                          <a:ea typeface="黑体" pitchFamily="49" charset="-122"/>
                          <a:cs typeface="+mn-cs"/>
                        </a:rPr>
                        <a:t>（</a:t>
                      </a:r>
                      <a:r>
                        <a:rPr lang="en-US" sz="1800" kern="1200" dirty="0" smtClean="0">
                          <a:solidFill>
                            <a:schemeClr val="dk1"/>
                          </a:solidFill>
                          <a:latin typeface="黑体" pitchFamily="49" charset="-122"/>
                          <a:ea typeface="黑体" pitchFamily="49" charset="-122"/>
                          <a:cs typeface="+mn-cs"/>
                        </a:rPr>
                        <a:t>LCA</a:t>
                      </a:r>
                      <a:r>
                        <a:rPr lang="zh-CN" altLang="en-US" sz="1800" kern="1200" dirty="0" smtClean="0">
                          <a:solidFill>
                            <a:schemeClr val="dk1"/>
                          </a:solidFill>
                          <a:latin typeface="黑体" pitchFamily="49" charset="-122"/>
                          <a:ea typeface="黑体" pitchFamily="49" charset="-122"/>
                          <a:cs typeface="+mn-cs"/>
                        </a:rPr>
                        <a:t>）、</a:t>
                      </a:r>
                      <a:r>
                        <a:rPr lang="zh-CN" altLang="en-US" sz="1800" kern="1200" dirty="0" smtClean="0">
                          <a:solidFill>
                            <a:srgbClr val="FF0000"/>
                          </a:solidFill>
                          <a:latin typeface="黑体" pitchFamily="49" charset="-122"/>
                          <a:ea typeface="黑体" pitchFamily="49" charset="-122"/>
                          <a:cs typeface="+mn-cs"/>
                        </a:rPr>
                        <a:t>水域要素层</a:t>
                      </a:r>
                      <a:r>
                        <a:rPr lang="zh-CN" altLang="en-US" sz="1800" kern="1200" dirty="0" smtClean="0">
                          <a:solidFill>
                            <a:schemeClr val="dk1"/>
                          </a:solidFill>
                          <a:latin typeface="黑体" pitchFamily="49" charset="-122"/>
                          <a:ea typeface="黑体" pitchFamily="49" charset="-122"/>
                          <a:cs typeface="+mn-cs"/>
                        </a:rPr>
                        <a:t>（面状水系层</a:t>
                      </a:r>
                      <a:r>
                        <a:rPr lang="en-US" sz="1800" kern="1200" dirty="0" smtClean="0">
                          <a:solidFill>
                            <a:schemeClr val="dk1"/>
                          </a:solidFill>
                          <a:latin typeface="黑体" pitchFamily="49" charset="-122"/>
                          <a:ea typeface="黑体" pitchFamily="49" charset="-122"/>
                          <a:cs typeface="+mn-cs"/>
                        </a:rPr>
                        <a:t>-HYDA</a:t>
                      </a:r>
                      <a:r>
                        <a:rPr lang="zh-CN" altLang="en-US" sz="1800" kern="1200" dirty="0" smtClean="0">
                          <a:solidFill>
                            <a:schemeClr val="dk1"/>
                          </a:solidFill>
                          <a:latin typeface="黑体" pitchFamily="49" charset="-122"/>
                          <a:ea typeface="黑体" pitchFamily="49" charset="-122"/>
                          <a:cs typeface="+mn-cs"/>
                        </a:rPr>
                        <a:t>、线状水系层</a:t>
                      </a:r>
                      <a:r>
                        <a:rPr lang="en-US" sz="1800" kern="1200" dirty="0" smtClean="0">
                          <a:solidFill>
                            <a:schemeClr val="dk1"/>
                          </a:solidFill>
                          <a:latin typeface="黑体" pitchFamily="49" charset="-122"/>
                          <a:ea typeface="黑体" pitchFamily="49" charset="-122"/>
                          <a:cs typeface="+mn-cs"/>
                        </a:rPr>
                        <a:t>-HYDL</a:t>
                      </a:r>
                      <a:r>
                        <a:rPr lang="zh-CN" altLang="en-US" sz="1800" kern="1200" dirty="0" smtClean="0">
                          <a:solidFill>
                            <a:schemeClr val="dk1"/>
                          </a:solidFill>
                          <a:latin typeface="黑体" pitchFamily="49" charset="-122"/>
                          <a:ea typeface="黑体" pitchFamily="49" charset="-122"/>
                          <a:cs typeface="+mn-cs"/>
                        </a:rPr>
                        <a:t>）、</a:t>
                      </a:r>
                      <a:r>
                        <a:rPr lang="zh-CN" altLang="en-US" sz="1800" kern="1200" dirty="0" smtClean="0">
                          <a:solidFill>
                            <a:srgbClr val="FF0000"/>
                          </a:solidFill>
                          <a:latin typeface="黑体" pitchFamily="49" charset="-122"/>
                          <a:ea typeface="黑体" pitchFamily="49" charset="-122"/>
                          <a:cs typeface="+mn-cs"/>
                        </a:rPr>
                        <a:t>河流、湖泊实体</a:t>
                      </a:r>
                      <a:r>
                        <a:rPr lang="zh-CN" altLang="en-US" sz="1800" kern="1200" dirty="0" smtClean="0">
                          <a:solidFill>
                            <a:schemeClr val="dk1"/>
                          </a:solidFill>
                          <a:latin typeface="黑体" pitchFamily="49" charset="-122"/>
                          <a:ea typeface="黑体" pitchFamily="49" charset="-122"/>
                          <a:cs typeface="+mn-cs"/>
                        </a:rPr>
                        <a:t>、</a:t>
                      </a:r>
                      <a:r>
                        <a:rPr lang="zh-CN" altLang="en-US" sz="1800" kern="1200" dirty="0" smtClean="0">
                          <a:solidFill>
                            <a:srgbClr val="FF0000"/>
                          </a:solidFill>
                          <a:latin typeface="黑体" pitchFamily="49" charset="-122"/>
                          <a:ea typeface="黑体" pitchFamily="49" charset="-122"/>
                          <a:cs typeface="+mn-cs"/>
                        </a:rPr>
                        <a:t>构筑物要素层</a:t>
                      </a:r>
                      <a:endParaRPr lang="zh-CN" altLang="en-US" dirty="0">
                        <a:latin typeface="黑体" pitchFamily="49" charset="-122"/>
                        <a:ea typeface="黑体" pitchFamily="49" charset="-122"/>
                      </a:endParaRPr>
                    </a:p>
                  </a:txBody>
                  <a:tcPr/>
                </a:tc>
              </a:tr>
              <a:tr h="353673">
                <a:tc>
                  <a:txBody>
                    <a:bodyPr/>
                    <a:lstStyle/>
                    <a:p>
                      <a:r>
                        <a:rPr lang="zh-CN" altLang="en-US" sz="1800" kern="1200" dirty="0" smtClean="0">
                          <a:solidFill>
                            <a:schemeClr val="dk1"/>
                          </a:solidFill>
                          <a:latin typeface="黑体" pitchFamily="49" charset="-122"/>
                          <a:ea typeface="黑体" pitchFamily="49" charset="-122"/>
                          <a:cs typeface="+mn-cs"/>
                        </a:rPr>
                        <a:t>荒漠与裸露地表</a:t>
                      </a:r>
                      <a:endParaRPr lang="zh-CN" altLang="en-US" dirty="0">
                        <a:latin typeface="黑体" pitchFamily="49" charset="-122"/>
                        <a:ea typeface="黑体" pitchFamily="49" charset="-122"/>
                      </a:endParaRPr>
                    </a:p>
                  </a:txBody>
                  <a:tcPr/>
                </a:tc>
                <a:tc>
                  <a:txBody>
                    <a:bodyPr/>
                    <a:lstStyle/>
                    <a:p>
                      <a:r>
                        <a:rPr lang="zh-CN" altLang="en-US" sz="1800" kern="1200" dirty="0" smtClean="0">
                          <a:solidFill>
                            <a:schemeClr val="dk1"/>
                          </a:solidFill>
                          <a:latin typeface="黑体" pitchFamily="49" charset="-122"/>
                          <a:ea typeface="黑体" pitchFamily="49" charset="-122"/>
                          <a:cs typeface="+mn-cs"/>
                        </a:rPr>
                        <a:t>地表覆盖数据层（</a:t>
                      </a:r>
                      <a:r>
                        <a:rPr lang="en-US" sz="1800" kern="1200" dirty="0" smtClean="0">
                          <a:solidFill>
                            <a:schemeClr val="dk1"/>
                          </a:solidFill>
                          <a:latin typeface="黑体" pitchFamily="49" charset="-122"/>
                          <a:ea typeface="黑体" pitchFamily="49" charset="-122"/>
                          <a:cs typeface="+mn-cs"/>
                        </a:rPr>
                        <a:t>LCA</a:t>
                      </a:r>
                      <a:r>
                        <a:rPr lang="zh-CN" altLang="en-US" sz="1800" kern="1200" dirty="0" smtClean="0">
                          <a:solidFill>
                            <a:schemeClr val="dk1"/>
                          </a:solidFill>
                          <a:latin typeface="黑体" pitchFamily="49" charset="-122"/>
                          <a:ea typeface="黑体" pitchFamily="49" charset="-122"/>
                          <a:cs typeface="+mn-cs"/>
                        </a:rPr>
                        <a:t>）</a:t>
                      </a:r>
                      <a:endParaRPr lang="zh-CN" altLang="en-US" dirty="0">
                        <a:latin typeface="黑体" pitchFamily="49" charset="-122"/>
                        <a:ea typeface="黑体" pitchFamily="49" charset="-122"/>
                      </a:endParaRPr>
                    </a:p>
                  </a:txBody>
                  <a:tcPr/>
                </a:tc>
              </a:tr>
              <a:tr h="884183">
                <a:tc>
                  <a:txBody>
                    <a:bodyPr/>
                    <a:lstStyle/>
                    <a:p>
                      <a:r>
                        <a:rPr lang="zh-CN" altLang="en-US" sz="1800" kern="1200" dirty="0" smtClean="0">
                          <a:solidFill>
                            <a:schemeClr val="dk1"/>
                          </a:solidFill>
                          <a:latin typeface="黑体" pitchFamily="49" charset="-122"/>
                          <a:ea typeface="黑体" pitchFamily="49" charset="-122"/>
                          <a:cs typeface="+mn-cs"/>
                        </a:rPr>
                        <a:t>交通网络</a:t>
                      </a:r>
                      <a:endParaRPr lang="zh-CN" altLang="en-US" dirty="0">
                        <a:latin typeface="黑体" pitchFamily="49" charset="-122"/>
                        <a:ea typeface="黑体" pitchFamily="49" charset="-122"/>
                      </a:endParaRPr>
                    </a:p>
                  </a:txBody>
                  <a:tcPr/>
                </a:tc>
                <a:tc>
                  <a:txBody>
                    <a:bodyPr/>
                    <a:lstStyle/>
                    <a:p>
                      <a:r>
                        <a:rPr lang="zh-CN" altLang="en-US" sz="1800" kern="1200" dirty="0" smtClean="0">
                          <a:solidFill>
                            <a:srgbClr val="FF0000"/>
                          </a:solidFill>
                          <a:latin typeface="黑体" pitchFamily="49" charset="-122"/>
                          <a:ea typeface="黑体" pitchFamily="49" charset="-122"/>
                          <a:cs typeface="+mn-cs"/>
                        </a:rPr>
                        <a:t>地表覆盖数据层</a:t>
                      </a:r>
                      <a:r>
                        <a:rPr lang="zh-CN" altLang="en-US" sz="1800" kern="1200" dirty="0" smtClean="0">
                          <a:solidFill>
                            <a:schemeClr val="dk1"/>
                          </a:solidFill>
                          <a:latin typeface="黑体" pitchFamily="49" charset="-122"/>
                          <a:ea typeface="黑体" pitchFamily="49" charset="-122"/>
                          <a:cs typeface="+mn-cs"/>
                        </a:rPr>
                        <a:t>（</a:t>
                      </a:r>
                      <a:r>
                        <a:rPr lang="en-US" sz="1800" kern="1200" dirty="0" smtClean="0">
                          <a:solidFill>
                            <a:schemeClr val="dk1"/>
                          </a:solidFill>
                          <a:latin typeface="黑体" pitchFamily="49" charset="-122"/>
                          <a:ea typeface="黑体" pitchFamily="49" charset="-122"/>
                          <a:cs typeface="+mn-cs"/>
                        </a:rPr>
                        <a:t>LCA</a:t>
                      </a:r>
                      <a:r>
                        <a:rPr lang="zh-CN" altLang="en-US" sz="1800" kern="1200" dirty="0" smtClean="0">
                          <a:solidFill>
                            <a:schemeClr val="dk1"/>
                          </a:solidFill>
                          <a:latin typeface="黑体" pitchFamily="49" charset="-122"/>
                          <a:ea typeface="黑体" pitchFamily="49" charset="-122"/>
                          <a:cs typeface="+mn-cs"/>
                        </a:rPr>
                        <a:t>）、</a:t>
                      </a:r>
                      <a:r>
                        <a:rPr lang="zh-CN" altLang="en-US" sz="1800" kern="1200" dirty="0" smtClean="0">
                          <a:solidFill>
                            <a:srgbClr val="FF0000"/>
                          </a:solidFill>
                          <a:latin typeface="黑体" pitchFamily="49" charset="-122"/>
                          <a:ea typeface="黑体" pitchFamily="49" charset="-122"/>
                          <a:cs typeface="+mn-cs"/>
                        </a:rPr>
                        <a:t>道路要素层</a:t>
                      </a:r>
                      <a:r>
                        <a:rPr lang="zh-CN" altLang="en-US" sz="1800" kern="1200" dirty="0" smtClean="0">
                          <a:solidFill>
                            <a:schemeClr val="dk1"/>
                          </a:solidFill>
                          <a:latin typeface="黑体" pitchFamily="49" charset="-122"/>
                          <a:ea typeface="黑体" pitchFamily="49" charset="-122"/>
                          <a:cs typeface="+mn-cs"/>
                        </a:rPr>
                        <a:t>（铁路层</a:t>
                      </a:r>
                      <a:r>
                        <a:rPr lang="en-US" sz="1800" kern="1200" dirty="0" smtClean="0">
                          <a:solidFill>
                            <a:schemeClr val="dk1"/>
                          </a:solidFill>
                          <a:latin typeface="黑体" pitchFamily="49" charset="-122"/>
                          <a:ea typeface="黑体" pitchFamily="49" charset="-122"/>
                          <a:cs typeface="+mn-cs"/>
                        </a:rPr>
                        <a:t>-LRRL</a:t>
                      </a:r>
                      <a:r>
                        <a:rPr lang="zh-CN" altLang="en-US" sz="1800" kern="1200" dirty="0" smtClean="0">
                          <a:solidFill>
                            <a:schemeClr val="dk1"/>
                          </a:solidFill>
                          <a:latin typeface="黑体" pitchFamily="49" charset="-122"/>
                          <a:ea typeface="黑体" pitchFamily="49" charset="-122"/>
                          <a:cs typeface="+mn-cs"/>
                        </a:rPr>
                        <a:t>、公路层</a:t>
                      </a:r>
                      <a:r>
                        <a:rPr lang="en-US" sz="1800" kern="1200" dirty="0" smtClean="0">
                          <a:solidFill>
                            <a:schemeClr val="dk1"/>
                          </a:solidFill>
                          <a:latin typeface="黑体" pitchFamily="49" charset="-122"/>
                          <a:ea typeface="黑体" pitchFamily="49" charset="-122"/>
                          <a:cs typeface="+mn-cs"/>
                        </a:rPr>
                        <a:t>-LRDL</a:t>
                      </a:r>
                      <a:r>
                        <a:rPr lang="zh-CN" altLang="en-US" sz="1800" kern="1200" dirty="0" smtClean="0">
                          <a:solidFill>
                            <a:schemeClr val="dk1"/>
                          </a:solidFill>
                          <a:latin typeface="黑体" pitchFamily="49" charset="-122"/>
                          <a:ea typeface="黑体" pitchFamily="49" charset="-122"/>
                          <a:cs typeface="+mn-cs"/>
                        </a:rPr>
                        <a:t>、城市道路层</a:t>
                      </a:r>
                      <a:r>
                        <a:rPr lang="en-US" sz="1800" kern="1200" dirty="0" smtClean="0">
                          <a:solidFill>
                            <a:schemeClr val="dk1"/>
                          </a:solidFill>
                          <a:latin typeface="黑体" pitchFamily="49" charset="-122"/>
                          <a:ea typeface="黑体" pitchFamily="49" charset="-122"/>
                          <a:cs typeface="+mn-cs"/>
                        </a:rPr>
                        <a:t>-LCTL</a:t>
                      </a:r>
                      <a:r>
                        <a:rPr lang="zh-CN" altLang="en-US" sz="1800" kern="1200" dirty="0" smtClean="0">
                          <a:solidFill>
                            <a:schemeClr val="dk1"/>
                          </a:solidFill>
                          <a:latin typeface="黑体" pitchFamily="49" charset="-122"/>
                          <a:ea typeface="黑体" pitchFamily="49" charset="-122"/>
                          <a:cs typeface="+mn-cs"/>
                        </a:rPr>
                        <a:t>、乡村道路层</a:t>
                      </a:r>
                      <a:r>
                        <a:rPr lang="en-US" sz="1800" kern="1200" dirty="0" smtClean="0">
                          <a:solidFill>
                            <a:schemeClr val="dk1"/>
                          </a:solidFill>
                          <a:latin typeface="黑体" pitchFamily="49" charset="-122"/>
                          <a:ea typeface="黑体" pitchFamily="49" charset="-122"/>
                          <a:cs typeface="+mn-cs"/>
                        </a:rPr>
                        <a:t>-LVLL</a:t>
                      </a:r>
                      <a:r>
                        <a:rPr lang="zh-CN" altLang="en-US" sz="1800" kern="1200" dirty="0" smtClean="0">
                          <a:solidFill>
                            <a:schemeClr val="dk1"/>
                          </a:solidFill>
                          <a:latin typeface="黑体" pitchFamily="49" charset="-122"/>
                          <a:ea typeface="黑体" pitchFamily="49" charset="-122"/>
                          <a:cs typeface="+mn-cs"/>
                        </a:rPr>
                        <a:t>）、</a:t>
                      </a:r>
                      <a:r>
                        <a:rPr lang="zh-CN" altLang="en-US" sz="1800" kern="1200" dirty="0" smtClean="0">
                          <a:solidFill>
                            <a:srgbClr val="FF0000"/>
                          </a:solidFill>
                          <a:latin typeface="黑体" pitchFamily="49" charset="-122"/>
                          <a:ea typeface="黑体" pitchFamily="49" charset="-122"/>
                          <a:cs typeface="+mn-cs"/>
                        </a:rPr>
                        <a:t>道路实体</a:t>
                      </a:r>
                      <a:endParaRPr lang="zh-CN" altLang="en-US" dirty="0">
                        <a:latin typeface="黑体" pitchFamily="49" charset="-122"/>
                        <a:ea typeface="黑体" pitchFamily="49" charset="-122"/>
                      </a:endParaRPr>
                    </a:p>
                  </a:txBody>
                  <a:tcPr/>
                </a:tc>
              </a:tr>
              <a:tr h="1414693">
                <a:tc>
                  <a:txBody>
                    <a:bodyPr/>
                    <a:lstStyle/>
                    <a:p>
                      <a:r>
                        <a:rPr lang="zh-CN" altLang="en-US" sz="1800" kern="1200" dirty="0" smtClean="0">
                          <a:solidFill>
                            <a:schemeClr val="dk1"/>
                          </a:solidFill>
                          <a:latin typeface="黑体" pitchFamily="49" charset="-122"/>
                          <a:ea typeface="黑体" pitchFamily="49" charset="-122"/>
                          <a:cs typeface="+mn-cs"/>
                        </a:rPr>
                        <a:t>居民地与设施</a:t>
                      </a:r>
                      <a:endParaRPr lang="zh-CN" altLang="en-US" dirty="0">
                        <a:latin typeface="黑体" pitchFamily="49" charset="-122"/>
                        <a:ea typeface="黑体" pitchFamily="49" charset="-122"/>
                      </a:endParaRPr>
                    </a:p>
                  </a:txBody>
                  <a:tcPr/>
                </a:tc>
                <a:tc>
                  <a:txBody>
                    <a:bodyPr/>
                    <a:lstStyle/>
                    <a:p>
                      <a:r>
                        <a:rPr lang="zh-CN" altLang="en-US" sz="1800" kern="1200" dirty="0" smtClean="0">
                          <a:solidFill>
                            <a:srgbClr val="FF0000"/>
                          </a:solidFill>
                          <a:latin typeface="黑体" pitchFamily="49" charset="-122"/>
                          <a:ea typeface="黑体" pitchFamily="49" charset="-122"/>
                          <a:cs typeface="+mn-cs"/>
                        </a:rPr>
                        <a:t>地表覆盖数据层</a:t>
                      </a:r>
                      <a:r>
                        <a:rPr lang="zh-CN" altLang="en-US" sz="1800" kern="1200" dirty="0" smtClean="0">
                          <a:solidFill>
                            <a:schemeClr val="dk1"/>
                          </a:solidFill>
                          <a:latin typeface="黑体" pitchFamily="49" charset="-122"/>
                          <a:ea typeface="黑体" pitchFamily="49" charset="-122"/>
                          <a:cs typeface="+mn-cs"/>
                        </a:rPr>
                        <a:t>（</a:t>
                      </a:r>
                      <a:r>
                        <a:rPr lang="en-US" sz="1800" kern="1200" dirty="0" smtClean="0">
                          <a:solidFill>
                            <a:schemeClr val="dk1"/>
                          </a:solidFill>
                          <a:latin typeface="黑体" pitchFamily="49" charset="-122"/>
                          <a:ea typeface="黑体" pitchFamily="49" charset="-122"/>
                          <a:cs typeface="+mn-cs"/>
                        </a:rPr>
                        <a:t>LCA</a:t>
                      </a:r>
                      <a:r>
                        <a:rPr lang="zh-CN" altLang="en-US" sz="1800" kern="1200" dirty="0" smtClean="0">
                          <a:solidFill>
                            <a:schemeClr val="dk1"/>
                          </a:solidFill>
                          <a:latin typeface="黑体" pitchFamily="49" charset="-122"/>
                          <a:ea typeface="黑体" pitchFamily="49" charset="-122"/>
                          <a:cs typeface="+mn-cs"/>
                        </a:rPr>
                        <a:t>）、</a:t>
                      </a:r>
                      <a:r>
                        <a:rPr lang="zh-CN" altLang="en-US" sz="1800" kern="1200" dirty="0" smtClean="0">
                          <a:solidFill>
                            <a:srgbClr val="FF0000"/>
                          </a:solidFill>
                          <a:latin typeface="黑体" pitchFamily="49" charset="-122"/>
                          <a:ea typeface="黑体" pitchFamily="49" charset="-122"/>
                          <a:cs typeface="+mn-cs"/>
                        </a:rPr>
                        <a:t>构筑物要素层</a:t>
                      </a:r>
                      <a:r>
                        <a:rPr lang="zh-CN" altLang="en-US" sz="1800" kern="1200" dirty="0" smtClean="0">
                          <a:solidFill>
                            <a:schemeClr val="dk1"/>
                          </a:solidFill>
                          <a:latin typeface="黑体" pitchFamily="49" charset="-122"/>
                          <a:ea typeface="黑体" pitchFamily="49" charset="-122"/>
                          <a:cs typeface="+mn-cs"/>
                        </a:rPr>
                        <a:t>（高速公路出入口</a:t>
                      </a:r>
                      <a:r>
                        <a:rPr lang="en-US" sz="1800" kern="1200" dirty="0" smtClean="0">
                          <a:solidFill>
                            <a:schemeClr val="dk1"/>
                          </a:solidFill>
                          <a:latin typeface="黑体" pitchFamily="49" charset="-122"/>
                          <a:ea typeface="黑体" pitchFamily="49" charset="-122"/>
                          <a:cs typeface="+mn-cs"/>
                        </a:rPr>
                        <a:t>-SFCP</a:t>
                      </a:r>
                      <a:r>
                        <a:rPr lang="zh-CN" altLang="en-US" sz="1800" kern="1200" dirty="0" smtClean="0">
                          <a:solidFill>
                            <a:schemeClr val="dk1"/>
                          </a:solidFill>
                          <a:latin typeface="黑体" pitchFamily="49" charset="-122"/>
                          <a:ea typeface="黑体" pitchFamily="49" charset="-122"/>
                          <a:cs typeface="+mn-cs"/>
                        </a:rPr>
                        <a:t>）、</a:t>
                      </a:r>
                      <a:r>
                        <a:rPr lang="zh-CN" altLang="en-US" sz="1800" kern="1200" dirty="0" smtClean="0">
                          <a:solidFill>
                            <a:srgbClr val="FF0000"/>
                          </a:solidFill>
                          <a:latin typeface="黑体" pitchFamily="49" charset="-122"/>
                          <a:ea typeface="黑体" pitchFamily="49" charset="-122"/>
                          <a:cs typeface="+mn-cs"/>
                        </a:rPr>
                        <a:t>地理单元层</a:t>
                      </a:r>
                      <a:r>
                        <a:rPr lang="zh-CN" altLang="en-US" sz="1800" kern="1200" dirty="0" smtClean="0">
                          <a:solidFill>
                            <a:schemeClr val="dk1"/>
                          </a:solidFill>
                          <a:latin typeface="黑体" pitchFamily="49" charset="-122"/>
                          <a:ea typeface="黑体" pitchFamily="49" charset="-122"/>
                          <a:cs typeface="+mn-cs"/>
                        </a:rPr>
                        <a:t>（行政区划单元：行政村</a:t>
                      </a:r>
                      <a:r>
                        <a:rPr lang="en-US" sz="1800" kern="1200" dirty="0" smtClean="0">
                          <a:solidFill>
                            <a:schemeClr val="dk1"/>
                          </a:solidFill>
                          <a:latin typeface="黑体" pitchFamily="49" charset="-122"/>
                          <a:ea typeface="黑体" pitchFamily="49" charset="-122"/>
                          <a:cs typeface="+mn-cs"/>
                        </a:rPr>
                        <a:t>-BOUP7</a:t>
                      </a:r>
                      <a:r>
                        <a:rPr lang="zh-CN" altLang="en-US" sz="1800" kern="1200" dirty="0" smtClean="0">
                          <a:solidFill>
                            <a:schemeClr val="dk1"/>
                          </a:solidFill>
                          <a:latin typeface="黑体" pitchFamily="49" charset="-122"/>
                          <a:ea typeface="黑体" pitchFamily="49" charset="-122"/>
                          <a:cs typeface="+mn-cs"/>
                        </a:rPr>
                        <a:t>；城镇综合功能单元层：居住小区</a:t>
                      </a:r>
                      <a:r>
                        <a:rPr lang="en-US" sz="1800" kern="1200" dirty="0" smtClean="0">
                          <a:solidFill>
                            <a:schemeClr val="dk1"/>
                          </a:solidFill>
                          <a:latin typeface="黑体" pitchFamily="49" charset="-122"/>
                          <a:ea typeface="黑体" pitchFamily="49" charset="-122"/>
                          <a:cs typeface="+mn-cs"/>
                        </a:rPr>
                        <a:t>-BUCP</a:t>
                      </a:r>
                      <a:r>
                        <a:rPr lang="zh-CN" altLang="en-US" sz="1800" kern="1200" dirty="0" smtClean="0">
                          <a:solidFill>
                            <a:schemeClr val="dk1"/>
                          </a:solidFill>
                          <a:latin typeface="黑体" pitchFamily="49" charset="-122"/>
                          <a:ea typeface="黑体" pitchFamily="49" charset="-122"/>
                          <a:cs typeface="+mn-cs"/>
                        </a:rPr>
                        <a:t>、工矿企业</a:t>
                      </a:r>
                      <a:r>
                        <a:rPr lang="en-US" sz="1800" kern="1200" dirty="0" smtClean="0">
                          <a:solidFill>
                            <a:schemeClr val="dk1"/>
                          </a:solidFill>
                          <a:latin typeface="黑体" pitchFamily="49" charset="-122"/>
                          <a:ea typeface="黑体" pitchFamily="49" charset="-122"/>
                          <a:cs typeface="+mn-cs"/>
                        </a:rPr>
                        <a:t>-BUCP</a:t>
                      </a:r>
                      <a:r>
                        <a:rPr lang="zh-CN" altLang="en-US" sz="1800" kern="1200" dirty="0" smtClean="0">
                          <a:solidFill>
                            <a:schemeClr val="dk1"/>
                          </a:solidFill>
                          <a:latin typeface="黑体" pitchFamily="49" charset="-122"/>
                          <a:ea typeface="黑体" pitchFamily="49" charset="-122"/>
                          <a:cs typeface="+mn-cs"/>
                        </a:rPr>
                        <a:t>、单位院落</a:t>
                      </a:r>
                      <a:r>
                        <a:rPr lang="en-US" sz="1800" kern="1200" dirty="0" smtClean="0">
                          <a:solidFill>
                            <a:schemeClr val="dk1"/>
                          </a:solidFill>
                          <a:latin typeface="黑体" pitchFamily="49" charset="-122"/>
                          <a:ea typeface="黑体" pitchFamily="49" charset="-122"/>
                          <a:cs typeface="+mn-cs"/>
                        </a:rPr>
                        <a:t>-BUCP</a:t>
                      </a:r>
                      <a:r>
                        <a:rPr lang="zh-CN" altLang="en-US" sz="1800" kern="1200" dirty="0" smtClean="0">
                          <a:solidFill>
                            <a:schemeClr val="dk1"/>
                          </a:solidFill>
                          <a:latin typeface="黑体" pitchFamily="49" charset="-122"/>
                          <a:ea typeface="黑体" pitchFamily="49" charset="-122"/>
                          <a:cs typeface="+mn-cs"/>
                        </a:rPr>
                        <a:t>、休闲娱乐、景区</a:t>
                      </a:r>
                      <a:r>
                        <a:rPr lang="en-US" sz="1800" kern="1200" dirty="0" smtClean="0">
                          <a:solidFill>
                            <a:schemeClr val="dk1"/>
                          </a:solidFill>
                          <a:latin typeface="黑体" pitchFamily="49" charset="-122"/>
                          <a:ea typeface="黑体" pitchFamily="49" charset="-122"/>
                          <a:cs typeface="+mn-cs"/>
                        </a:rPr>
                        <a:t>-BUCA</a:t>
                      </a:r>
                      <a:r>
                        <a:rPr lang="zh-CN" altLang="en-US" sz="1800" kern="1200" dirty="0" smtClean="0">
                          <a:solidFill>
                            <a:schemeClr val="dk1"/>
                          </a:solidFill>
                          <a:latin typeface="黑体" pitchFamily="49" charset="-122"/>
                          <a:ea typeface="黑体" pitchFamily="49" charset="-122"/>
                          <a:cs typeface="+mn-cs"/>
                        </a:rPr>
                        <a:t>、体育活动场所</a:t>
                      </a:r>
                      <a:r>
                        <a:rPr lang="en-US" sz="1800" kern="1200" dirty="0" smtClean="0">
                          <a:solidFill>
                            <a:schemeClr val="dk1"/>
                          </a:solidFill>
                          <a:latin typeface="黑体" pitchFamily="49" charset="-122"/>
                          <a:ea typeface="黑体" pitchFamily="49" charset="-122"/>
                          <a:cs typeface="+mn-cs"/>
                        </a:rPr>
                        <a:t>-BUCA</a:t>
                      </a:r>
                      <a:r>
                        <a:rPr lang="zh-CN" altLang="en-US" sz="1800" kern="1200" dirty="0" smtClean="0">
                          <a:solidFill>
                            <a:schemeClr val="dk1"/>
                          </a:solidFill>
                          <a:latin typeface="黑体" pitchFamily="49" charset="-122"/>
                          <a:ea typeface="黑体" pitchFamily="49" charset="-122"/>
                          <a:cs typeface="+mn-cs"/>
                        </a:rPr>
                        <a:t>、名胜古迹</a:t>
                      </a:r>
                      <a:r>
                        <a:rPr lang="en-US" sz="1800" kern="1200" dirty="0" smtClean="0">
                          <a:solidFill>
                            <a:schemeClr val="dk1"/>
                          </a:solidFill>
                          <a:latin typeface="黑体" pitchFamily="49" charset="-122"/>
                          <a:ea typeface="黑体" pitchFamily="49" charset="-122"/>
                          <a:cs typeface="+mn-cs"/>
                        </a:rPr>
                        <a:t>-BUCA</a:t>
                      </a:r>
                      <a:r>
                        <a:rPr lang="zh-CN" altLang="en-US" sz="1800" kern="1200" dirty="0" smtClean="0">
                          <a:solidFill>
                            <a:schemeClr val="dk1"/>
                          </a:solidFill>
                          <a:latin typeface="黑体" pitchFamily="49" charset="-122"/>
                          <a:ea typeface="黑体" pitchFamily="49" charset="-122"/>
                          <a:cs typeface="+mn-cs"/>
                        </a:rPr>
                        <a:t>、宗教场所</a:t>
                      </a:r>
                      <a:r>
                        <a:rPr lang="en-US" sz="1800" kern="1200" dirty="0" smtClean="0">
                          <a:solidFill>
                            <a:schemeClr val="dk1"/>
                          </a:solidFill>
                          <a:latin typeface="黑体" pitchFamily="49" charset="-122"/>
                          <a:ea typeface="黑体" pitchFamily="49" charset="-122"/>
                          <a:cs typeface="+mn-cs"/>
                        </a:rPr>
                        <a:t>-BUCA</a:t>
                      </a:r>
                      <a:r>
                        <a:rPr lang="zh-CN" altLang="en-US" sz="1800" kern="1200" dirty="0" smtClean="0">
                          <a:solidFill>
                            <a:schemeClr val="dk1"/>
                          </a:solidFill>
                          <a:latin typeface="黑体" pitchFamily="49" charset="-122"/>
                          <a:ea typeface="黑体" pitchFamily="49" charset="-122"/>
                          <a:cs typeface="+mn-cs"/>
                        </a:rPr>
                        <a:t>）</a:t>
                      </a:r>
                      <a:endParaRPr lang="zh-CN" altLang="en-US" dirty="0">
                        <a:latin typeface="黑体" pitchFamily="49" charset="-122"/>
                        <a:ea typeface="黑体" pitchFamily="49" charset="-122"/>
                      </a:endParaRPr>
                    </a:p>
                  </a:txBody>
                  <a:tcPr/>
                </a:tc>
              </a:tr>
              <a:tr h="455689">
                <a:tc>
                  <a:txBody>
                    <a:bodyPr/>
                    <a:lstStyle/>
                    <a:p>
                      <a:r>
                        <a:rPr lang="zh-CN" altLang="en-US" sz="1800" kern="1200" dirty="0" smtClean="0">
                          <a:solidFill>
                            <a:schemeClr val="dk1"/>
                          </a:solidFill>
                          <a:latin typeface="黑体" pitchFamily="49" charset="-122"/>
                          <a:ea typeface="黑体" pitchFamily="49" charset="-122"/>
                          <a:cs typeface="+mn-cs"/>
                        </a:rPr>
                        <a:t>地理单元</a:t>
                      </a:r>
                      <a:endParaRPr lang="zh-CN" altLang="en-US" dirty="0">
                        <a:latin typeface="黑体" pitchFamily="49" charset="-122"/>
                        <a:ea typeface="黑体" pitchFamily="49" charset="-122"/>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CN" altLang="en-US" sz="1800" kern="1200" dirty="0" smtClean="0">
                          <a:solidFill>
                            <a:schemeClr val="dk1"/>
                          </a:solidFill>
                          <a:latin typeface="黑体" pitchFamily="49" charset="-122"/>
                          <a:ea typeface="黑体" pitchFamily="49" charset="-122"/>
                          <a:cs typeface="+mn-cs"/>
                        </a:rPr>
                        <a:t>地理单元要素层（行政区划、社会经济、自然地理等）</a:t>
                      </a:r>
                      <a:endParaRPr lang="zh-CN" altLang="en-US" dirty="0">
                        <a:latin typeface="黑体" pitchFamily="49" charset="-122"/>
                        <a:ea typeface="黑体" pitchFamily="49" charset="-122"/>
                      </a:endParaRPr>
                    </a:p>
                  </a:txBody>
                  <a:tcPr/>
                </a:tc>
              </a:tr>
            </a:tbl>
          </a:graphicData>
        </a:graphic>
      </p:graphicFrame>
      <p:grpSp>
        <p:nvGrpSpPr>
          <p:cNvPr id="2" name="组合 24"/>
          <p:cNvGrpSpPr>
            <a:grpSpLocks/>
          </p:cNvGrpSpPr>
          <p:nvPr/>
        </p:nvGrpSpPr>
        <p:grpSpPr bwMode="auto">
          <a:xfrm>
            <a:off x="0" y="-71437"/>
            <a:ext cx="9144000" cy="1309688"/>
            <a:chOff x="0" y="-71462"/>
            <a:chExt cx="9144000" cy="1309218"/>
          </a:xfrm>
        </p:grpSpPr>
        <p:grpSp>
          <p:nvGrpSpPr>
            <p:cNvPr id="3" name="组合 21"/>
            <p:cNvGrpSpPr>
              <a:grpSpLocks/>
            </p:cNvGrpSpPr>
            <p:nvPr/>
          </p:nvGrpSpPr>
          <p:grpSpPr bwMode="auto">
            <a:xfrm>
              <a:off x="0" y="857232"/>
              <a:ext cx="9144000" cy="173037"/>
              <a:chOff x="0" y="827071"/>
              <a:chExt cx="9144000" cy="173037"/>
            </a:xfrm>
          </p:grpSpPr>
          <p:sp>
            <p:nvSpPr>
              <p:cNvPr id="21" name="矩形 20"/>
              <p:cNvSpPr/>
              <p:nvPr/>
            </p:nvSpPr>
            <p:spPr>
              <a:xfrm>
                <a:off x="0" y="920664"/>
                <a:ext cx="9144000" cy="45719"/>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3"/>
              </a:lnRef>
              <a:fillRef idx="2">
                <a:schemeClr val="accent3"/>
              </a:fillRef>
              <a:effectRef idx="1">
                <a:schemeClr val="accent3"/>
              </a:effectRef>
              <a:fontRef idx="minor">
                <a:schemeClr val="dk1"/>
              </a:fontRef>
            </p:style>
            <p:txBody>
              <a:bodyPr anchor="ctr"/>
              <a:lstStyle/>
              <a:p>
                <a:pPr algn="ctr" fontAlgn="auto">
                  <a:spcBef>
                    <a:spcPts val="0"/>
                  </a:spcBef>
                  <a:spcAft>
                    <a:spcPts val="0"/>
                  </a:spcAft>
                  <a:defRPr/>
                </a:pPr>
                <a:endParaRPr lang="zh-CN" altLang="en-US" kern="0">
                  <a:solidFill>
                    <a:sysClr val="window" lastClr="FFFFFF"/>
                  </a:solidFill>
                  <a:latin typeface="Constantia"/>
                  <a:ea typeface="微软雅黑"/>
                </a:endParaRPr>
              </a:p>
            </p:txBody>
          </p:sp>
          <p:grpSp>
            <p:nvGrpSpPr>
              <p:cNvPr id="4" name="组合 12"/>
              <p:cNvGrpSpPr>
                <a:grpSpLocks/>
              </p:cNvGrpSpPr>
              <p:nvPr/>
            </p:nvGrpSpPr>
            <p:grpSpPr bwMode="auto">
              <a:xfrm>
                <a:off x="8715404" y="827071"/>
                <a:ext cx="287337" cy="173037"/>
                <a:chOff x="8461697" y="933460"/>
                <a:chExt cx="358775" cy="244475"/>
              </a:xfrm>
            </p:grpSpPr>
            <p:sp>
              <p:nvSpPr>
                <p:cNvPr id="23" name="燕尾形 22"/>
                <p:cNvSpPr/>
                <p:nvPr/>
              </p:nvSpPr>
              <p:spPr>
                <a:xfrm>
                  <a:off x="8461661" y="932981"/>
                  <a:ext cx="180380" cy="244389"/>
                </a:xfrm>
                <a:prstGeom prst="chevron">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fontAlgn="auto">
                    <a:spcBef>
                      <a:spcPts val="0"/>
                    </a:spcBef>
                    <a:spcAft>
                      <a:spcPts val="0"/>
                    </a:spcAft>
                    <a:defRPr/>
                  </a:pPr>
                  <a:endParaRPr lang="zh-CN" altLang="en-US">
                    <a:solidFill>
                      <a:schemeClr val="tx1"/>
                    </a:solidFill>
                  </a:endParaRPr>
                </a:p>
              </p:txBody>
            </p:sp>
            <p:sp>
              <p:nvSpPr>
                <p:cNvPr id="24" name="燕尾形 23"/>
                <p:cNvSpPr/>
                <p:nvPr/>
              </p:nvSpPr>
              <p:spPr>
                <a:xfrm>
                  <a:off x="8642040" y="932981"/>
                  <a:ext cx="178397" cy="244389"/>
                </a:xfrm>
                <a:prstGeom prst="chevron">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fontAlgn="auto">
                    <a:spcBef>
                      <a:spcPts val="0"/>
                    </a:spcBef>
                    <a:spcAft>
                      <a:spcPts val="0"/>
                    </a:spcAft>
                    <a:defRPr/>
                  </a:pPr>
                  <a:endParaRPr lang="zh-CN" altLang="en-US">
                    <a:solidFill>
                      <a:schemeClr val="tx1"/>
                    </a:solidFill>
                  </a:endParaRPr>
                </a:p>
              </p:txBody>
            </p:sp>
          </p:grpSp>
        </p:grpSp>
        <p:pic>
          <p:nvPicPr>
            <p:cNvPr id="20" name="图片 19" descr="14-2.png"/>
            <p:cNvPicPr>
              <a:picLocks noChangeAspect="1"/>
            </p:cNvPicPr>
            <p:nvPr/>
          </p:nvPicPr>
          <p:blipFill>
            <a:blip r:embed="rId3" cstate="print">
              <a:lum bright="100000" contrast="12000"/>
              <a:extLst/>
            </a:blip>
            <a:srcRect l="38138" b="39864"/>
            <a:stretch>
              <a:fillRect/>
            </a:stretch>
          </p:blipFill>
          <p:spPr bwMode="auto">
            <a:xfrm>
              <a:off x="5786446" y="-71462"/>
              <a:ext cx="3044754" cy="1309218"/>
            </a:xfrm>
            <a:prstGeom prst="rect">
              <a:avLst/>
            </a:prstGeom>
            <a:noFill/>
            <a:ln>
              <a:noFill/>
            </a:ln>
            <a:effectLst>
              <a:outerShdw blurRad="190500" dist="228600" dir="2700000" algn="ctr">
                <a:srgbClr val="000000">
                  <a:alpha val="30000"/>
                </a:srgbClr>
              </a:outerShdw>
            </a:effectLst>
            <a:scene3d>
              <a:camera prst="perspectiveRelaxed"/>
              <a:lightRig rig="threePt" dir="t"/>
            </a:scene3d>
            <a:extLst/>
          </p:spPr>
        </p:pic>
      </p:grpSp>
      <p:sp>
        <p:nvSpPr>
          <p:cNvPr id="39" name="标题 1"/>
          <p:cNvSpPr txBox="1">
            <a:spLocks/>
          </p:cNvSpPr>
          <p:nvPr/>
        </p:nvSpPr>
        <p:spPr>
          <a:xfrm>
            <a:off x="71438" y="-27383"/>
            <a:ext cx="9072562" cy="884634"/>
          </a:xfrm>
          <a:prstGeom prst="rect">
            <a:avLst/>
          </a:prstGeom>
        </p:spPr>
        <p:txBody>
          <a:bodyPr vert="horz" lIns="91440" tIns="45720" rIns="91440" bIns="45720" rtlCol="0" anchor="b">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pPr fontAlgn="auto">
              <a:spcAft>
                <a:spcPts val="0"/>
              </a:spcAft>
            </a:pPr>
            <a:r>
              <a:rPr lang="zh-CN" altLang="en-US" sz="4400" b="1" spc="50" dirty="0" smtClean="0">
                <a:ln w="11430"/>
                <a:solidFill>
                  <a:srgbClr val="7030A0"/>
                </a:solidFill>
                <a:effectLst>
                  <a:outerShdw blurRad="76200" dist="50800" dir="5400000" algn="tl" rotWithShape="0">
                    <a:srgbClr val="000000">
                      <a:alpha val="65000"/>
                    </a:srgbClr>
                  </a:outerShdw>
                </a:effectLst>
                <a:latin typeface="微软雅黑" pitchFamily="34" charset="-122"/>
                <a:ea typeface="微软雅黑" pitchFamily="34" charset="-122"/>
              </a:rPr>
              <a:t>五、基本统计软件功能</a:t>
            </a:r>
            <a:r>
              <a:rPr lang="en-US" altLang="zh-CN" sz="4400" b="1" spc="50" dirty="0" smtClean="0">
                <a:ln w="11430"/>
                <a:solidFill>
                  <a:srgbClr val="7030A0"/>
                </a:solidFill>
                <a:effectLst>
                  <a:outerShdw blurRad="76200" dist="50800" dir="5400000" algn="tl" rotWithShape="0">
                    <a:srgbClr val="000000">
                      <a:alpha val="65000"/>
                    </a:srgbClr>
                  </a:outerShdw>
                </a:effectLst>
                <a:latin typeface="微软雅黑" pitchFamily="34" charset="-122"/>
                <a:ea typeface="微软雅黑" pitchFamily="34" charset="-122"/>
              </a:rPr>
              <a:t>—</a:t>
            </a:r>
            <a:r>
              <a:rPr lang="zh-CN" altLang="en-US" sz="3600" b="1" spc="50" dirty="0" smtClean="0">
                <a:ln w="11430"/>
                <a:solidFill>
                  <a:srgbClr val="7030A0"/>
                </a:solidFill>
                <a:effectLst>
                  <a:outerShdw blurRad="76200" dist="50800" dir="5400000" algn="tl" rotWithShape="0">
                    <a:srgbClr val="000000">
                      <a:alpha val="65000"/>
                    </a:srgbClr>
                  </a:outerShdw>
                </a:effectLst>
                <a:latin typeface="微软雅黑" pitchFamily="34" charset="-122"/>
                <a:ea typeface="微软雅黑" pitchFamily="34" charset="-122"/>
              </a:rPr>
              <a:t>统计配置</a:t>
            </a:r>
            <a:endParaRPr lang="zh-CN" altLang="en-US" sz="3600" b="1" spc="50" dirty="0">
              <a:ln w="11430"/>
              <a:solidFill>
                <a:srgbClr val="7030A0"/>
              </a:solidFill>
              <a:effectLst>
                <a:outerShdw blurRad="76200" dist="50800" dir="5400000" algn="tl" rotWithShape="0">
                  <a:srgbClr val="000000">
                    <a:alpha val="65000"/>
                  </a:srgbClr>
                </a:outerShdw>
              </a:effectLst>
              <a:latin typeface="微软雅黑" pitchFamily="34" charset="-122"/>
              <a:ea typeface="微软雅黑" pitchFamily="34" charset="-122"/>
            </a:endParaRPr>
          </a:p>
        </p:txBody>
      </p:sp>
      <p:grpSp>
        <p:nvGrpSpPr>
          <p:cNvPr id="12" name="组合 25"/>
          <p:cNvGrpSpPr/>
          <p:nvPr/>
        </p:nvGrpSpPr>
        <p:grpSpPr>
          <a:xfrm>
            <a:off x="-27424" y="1071546"/>
            <a:ext cx="4095368" cy="512567"/>
            <a:chOff x="686924" y="1071546"/>
            <a:chExt cx="4095368" cy="512567"/>
          </a:xfrm>
        </p:grpSpPr>
        <p:sp>
          <p:nvSpPr>
            <p:cNvPr id="13" name="矩形 12"/>
            <p:cNvSpPr/>
            <p:nvPr/>
          </p:nvSpPr>
          <p:spPr>
            <a:xfrm>
              <a:off x="714348" y="1071546"/>
              <a:ext cx="500066" cy="500066"/>
            </a:xfrm>
            <a:prstGeom prst="rect">
              <a:avLst/>
            </a:prstGeom>
            <a:solidFill>
              <a:srgbClr val="C0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2"/>
            </a:lnRef>
            <a:fillRef idx="3">
              <a:schemeClr val="accent2"/>
            </a:fillRef>
            <a:effectRef idx="2">
              <a:schemeClr val="accent2"/>
            </a:effectRef>
            <a:fontRef idx="minor">
              <a:schemeClr val="lt1"/>
            </a:fontRef>
          </p:style>
          <p:txBody>
            <a:bodyPr rtlCol="0" anchor="ctr"/>
            <a:lstStyle/>
            <a:p>
              <a:pPr algn="ctr"/>
              <a:endParaRPr lang="zh-CN" altLang="en-US"/>
            </a:p>
          </p:txBody>
        </p:sp>
        <p:sp>
          <p:nvSpPr>
            <p:cNvPr id="14" name="矩形 13"/>
            <p:cNvSpPr/>
            <p:nvPr/>
          </p:nvSpPr>
          <p:spPr>
            <a:xfrm>
              <a:off x="1214414" y="1071546"/>
              <a:ext cx="3567878" cy="500066"/>
            </a:xfrm>
            <a:prstGeom prst="rect">
              <a:avLst/>
            </a:prstGeom>
            <a:solidFill>
              <a:schemeClr val="bg1">
                <a:lumMod val="8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dk1"/>
            </a:lnRef>
            <a:fillRef idx="3">
              <a:schemeClr val="dk1"/>
            </a:fillRef>
            <a:effectRef idx="2">
              <a:schemeClr val="dk1"/>
            </a:effectRef>
            <a:fontRef idx="minor">
              <a:schemeClr val="lt1"/>
            </a:fontRef>
          </p:style>
          <p:txBody>
            <a:bodyPr rtlCol="0" anchor="ctr"/>
            <a:lstStyle/>
            <a:p>
              <a:pPr algn="ctr"/>
              <a:endParaRPr lang="zh-CN" altLang="en-US"/>
            </a:p>
          </p:txBody>
        </p:sp>
        <p:sp>
          <p:nvSpPr>
            <p:cNvPr id="15" name="矩形 14"/>
            <p:cNvSpPr/>
            <p:nvPr/>
          </p:nvSpPr>
          <p:spPr>
            <a:xfrm>
              <a:off x="686924" y="1107059"/>
              <a:ext cx="4095368" cy="477054"/>
            </a:xfrm>
            <a:prstGeom prst="rect">
              <a:avLst/>
            </a:prstGeom>
          </p:spPr>
          <p:txBody>
            <a:bodyPr wrap="square">
              <a:spAutoFit/>
            </a:bodyPr>
            <a:lstStyle/>
            <a:p>
              <a:pPr>
                <a:lnSpc>
                  <a:spcPts val="3000"/>
                </a:lnSpc>
                <a:buClr>
                  <a:srgbClr val="FFC000"/>
                </a:buClr>
              </a:pPr>
              <a:r>
                <a:rPr lang="en-US" altLang="zh-CN" sz="2400" b="1" dirty="0" smtClean="0">
                  <a:solidFill>
                    <a:schemeClr val="bg1"/>
                  </a:solidFill>
                  <a:latin typeface="微软雅黑" pitchFamily="34" charset="-122"/>
                  <a:ea typeface="微软雅黑" pitchFamily="34" charset="-122"/>
                </a:rPr>
                <a:t>1</a:t>
              </a:r>
              <a:r>
                <a:rPr lang="zh-CN" altLang="en-US" sz="2400" b="1" dirty="0" smtClean="0">
                  <a:solidFill>
                    <a:schemeClr val="bg1"/>
                  </a:solidFill>
                  <a:latin typeface="微软雅黑" pitchFamily="34" charset="-122"/>
                  <a:ea typeface="微软雅黑" pitchFamily="34" charset="-122"/>
                </a:rPr>
                <a:t>、统计对象与普查数据匹配</a:t>
              </a:r>
              <a:endParaRPr lang="zh-CN" altLang="en-US" sz="2400" b="1" dirty="0" smtClean="0">
                <a:solidFill>
                  <a:schemeClr val="tx1">
                    <a:lumMod val="65000"/>
                    <a:lumOff val="35000"/>
                  </a:schemeClr>
                </a:solidFill>
                <a:latin typeface="微软雅黑" pitchFamily="34" charset="-122"/>
                <a:ea typeface="微软雅黑" pitchFamily="34" charset="-122"/>
              </a:endParaRPr>
            </a:p>
          </p:txBody>
        </p:sp>
      </p:grpSp>
      <p:sp>
        <p:nvSpPr>
          <p:cNvPr id="5" name="灯片编号占位符 4"/>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126</a:t>
            </a:fld>
            <a:endParaRPr lang="zh-CN" altLang="en-US">
              <a:solidFill>
                <a:prstClr val="black">
                  <a:tint val="75000"/>
                </a:prstClr>
              </a:solidFill>
            </a:endParaRPr>
          </a:p>
        </p:txBody>
      </p:sp>
    </p:spTree>
    <p:extLst>
      <p:ext uri="{BB962C8B-B14F-4D97-AF65-F5344CB8AC3E}">
        <p14:creationId xmlns:p14="http://schemas.microsoft.com/office/powerpoint/2010/main" xmlns="" val="2133435850"/>
      </p:ext>
    </p:extLst>
  </p:cSld>
  <p:clrMapOvr>
    <a:masterClrMapping/>
  </p:clrMapOvr>
  <p:transition>
    <p:fade/>
  </p:transition>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24"/>
          <p:cNvGrpSpPr>
            <a:grpSpLocks/>
          </p:cNvGrpSpPr>
          <p:nvPr/>
        </p:nvGrpSpPr>
        <p:grpSpPr bwMode="auto">
          <a:xfrm>
            <a:off x="0" y="-71437"/>
            <a:ext cx="9144000" cy="1309688"/>
            <a:chOff x="0" y="-71462"/>
            <a:chExt cx="9144000" cy="1309218"/>
          </a:xfrm>
        </p:grpSpPr>
        <p:grpSp>
          <p:nvGrpSpPr>
            <p:cNvPr id="3" name="组合 21"/>
            <p:cNvGrpSpPr>
              <a:grpSpLocks/>
            </p:cNvGrpSpPr>
            <p:nvPr/>
          </p:nvGrpSpPr>
          <p:grpSpPr bwMode="auto">
            <a:xfrm>
              <a:off x="0" y="857232"/>
              <a:ext cx="9144000" cy="173037"/>
              <a:chOff x="0" y="827071"/>
              <a:chExt cx="9144000" cy="173037"/>
            </a:xfrm>
          </p:grpSpPr>
          <p:sp>
            <p:nvSpPr>
              <p:cNvPr id="21" name="矩形 20"/>
              <p:cNvSpPr/>
              <p:nvPr/>
            </p:nvSpPr>
            <p:spPr>
              <a:xfrm>
                <a:off x="0" y="920664"/>
                <a:ext cx="9144000" cy="45719"/>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3"/>
              </a:lnRef>
              <a:fillRef idx="2">
                <a:schemeClr val="accent3"/>
              </a:fillRef>
              <a:effectRef idx="1">
                <a:schemeClr val="accent3"/>
              </a:effectRef>
              <a:fontRef idx="minor">
                <a:schemeClr val="dk1"/>
              </a:fontRef>
            </p:style>
            <p:txBody>
              <a:bodyPr anchor="ctr"/>
              <a:lstStyle/>
              <a:p>
                <a:pPr algn="ctr" fontAlgn="auto">
                  <a:spcBef>
                    <a:spcPts val="0"/>
                  </a:spcBef>
                  <a:spcAft>
                    <a:spcPts val="0"/>
                  </a:spcAft>
                  <a:defRPr/>
                </a:pPr>
                <a:endParaRPr lang="zh-CN" altLang="en-US" kern="0">
                  <a:solidFill>
                    <a:sysClr val="window" lastClr="FFFFFF"/>
                  </a:solidFill>
                  <a:latin typeface="Constantia"/>
                  <a:ea typeface="微软雅黑"/>
                </a:endParaRPr>
              </a:p>
            </p:txBody>
          </p:sp>
          <p:grpSp>
            <p:nvGrpSpPr>
              <p:cNvPr id="4" name="组合 12"/>
              <p:cNvGrpSpPr>
                <a:grpSpLocks/>
              </p:cNvGrpSpPr>
              <p:nvPr/>
            </p:nvGrpSpPr>
            <p:grpSpPr bwMode="auto">
              <a:xfrm>
                <a:off x="8715404" y="827071"/>
                <a:ext cx="287337" cy="173037"/>
                <a:chOff x="8461697" y="933460"/>
                <a:chExt cx="358775" cy="244475"/>
              </a:xfrm>
            </p:grpSpPr>
            <p:sp>
              <p:nvSpPr>
                <p:cNvPr id="23" name="燕尾形 22"/>
                <p:cNvSpPr/>
                <p:nvPr/>
              </p:nvSpPr>
              <p:spPr>
                <a:xfrm>
                  <a:off x="8461661" y="932981"/>
                  <a:ext cx="180380" cy="244389"/>
                </a:xfrm>
                <a:prstGeom prst="chevron">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fontAlgn="auto">
                    <a:spcBef>
                      <a:spcPts val="0"/>
                    </a:spcBef>
                    <a:spcAft>
                      <a:spcPts val="0"/>
                    </a:spcAft>
                    <a:defRPr/>
                  </a:pPr>
                  <a:endParaRPr lang="zh-CN" altLang="en-US">
                    <a:solidFill>
                      <a:schemeClr val="tx1"/>
                    </a:solidFill>
                  </a:endParaRPr>
                </a:p>
              </p:txBody>
            </p:sp>
            <p:sp>
              <p:nvSpPr>
                <p:cNvPr id="24" name="燕尾形 23"/>
                <p:cNvSpPr/>
                <p:nvPr/>
              </p:nvSpPr>
              <p:spPr>
                <a:xfrm>
                  <a:off x="8642040" y="932981"/>
                  <a:ext cx="178397" cy="244389"/>
                </a:xfrm>
                <a:prstGeom prst="chevron">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fontAlgn="auto">
                    <a:spcBef>
                      <a:spcPts val="0"/>
                    </a:spcBef>
                    <a:spcAft>
                      <a:spcPts val="0"/>
                    </a:spcAft>
                    <a:defRPr/>
                  </a:pPr>
                  <a:endParaRPr lang="zh-CN" altLang="en-US">
                    <a:solidFill>
                      <a:schemeClr val="tx1"/>
                    </a:solidFill>
                  </a:endParaRPr>
                </a:p>
              </p:txBody>
            </p:sp>
          </p:grpSp>
        </p:grpSp>
        <p:pic>
          <p:nvPicPr>
            <p:cNvPr id="20" name="图片 19" descr="14-2.png"/>
            <p:cNvPicPr>
              <a:picLocks noChangeAspect="1"/>
            </p:cNvPicPr>
            <p:nvPr/>
          </p:nvPicPr>
          <p:blipFill>
            <a:blip r:embed="rId3" cstate="print">
              <a:lum bright="100000" contrast="12000"/>
              <a:extLst/>
            </a:blip>
            <a:srcRect l="38138" b="39864"/>
            <a:stretch>
              <a:fillRect/>
            </a:stretch>
          </p:blipFill>
          <p:spPr bwMode="auto">
            <a:xfrm>
              <a:off x="5786446" y="-71462"/>
              <a:ext cx="3044754" cy="1309218"/>
            </a:xfrm>
            <a:prstGeom prst="rect">
              <a:avLst/>
            </a:prstGeom>
            <a:noFill/>
            <a:ln>
              <a:noFill/>
            </a:ln>
            <a:effectLst>
              <a:outerShdw blurRad="190500" dist="228600" dir="2700000" algn="ctr">
                <a:srgbClr val="000000">
                  <a:alpha val="30000"/>
                </a:srgbClr>
              </a:outerShdw>
            </a:effectLst>
            <a:scene3d>
              <a:camera prst="perspectiveRelaxed"/>
              <a:lightRig rig="threePt" dir="t"/>
            </a:scene3d>
            <a:extLst/>
          </p:spPr>
        </p:pic>
      </p:grpSp>
      <p:sp>
        <p:nvSpPr>
          <p:cNvPr id="39" name="标题 1"/>
          <p:cNvSpPr txBox="1">
            <a:spLocks/>
          </p:cNvSpPr>
          <p:nvPr/>
        </p:nvSpPr>
        <p:spPr>
          <a:xfrm>
            <a:off x="71438" y="-27383"/>
            <a:ext cx="9072562" cy="884634"/>
          </a:xfrm>
          <a:prstGeom prst="rect">
            <a:avLst/>
          </a:prstGeom>
        </p:spPr>
        <p:txBody>
          <a:bodyPr vert="horz" lIns="91440" tIns="45720" rIns="91440" bIns="45720" rtlCol="0" anchor="b">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pPr fontAlgn="auto">
              <a:spcAft>
                <a:spcPts val="0"/>
              </a:spcAft>
            </a:pPr>
            <a:r>
              <a:rPr lang="zh-CN" altLang="en-US" sz="4400" b="1" spc="50" dirty="0" smtClean="0">
                <a:ln w="11430"/>
                <a:solidFill>
                  <a:srgbClr val="7030A0"/>
                </a:solidFill>
                <a:effectLst>
                  <a:outerShdw blurRad="76200" dist="50800" dir="5400000" algn="tl" rotWithShape="0">
                    <a:srgbClr val="000000">
                      <a:alpha val="65000"/>
                    </a:srgbClr>
                  </a:outerShdw>
                </a:effectLst>
                <a:latin typeface="微软雅黑" pitchFamily="34" charset="-122"/>
                <a:ea typeface="微软雅黑" pitchFamily="34" charset="-122"/>
              </a:rPr>
              <a:t>五、基本统计软件功能</a:t>
            </a:r>
            <a:r>
              <a:rPr lang="en-US" altLang="zh-CN" sz="4400" b="1" spc="50" dirty="0" smtClean="0">
                <a:ln w="11430"/>
                <a:solidFill>
                  <a:srgbClr val="7030A0"/>
                </a:solidFill>
                <a:effectLst>
                  <a:outerShdw blurRad="76200" dist="50800" dir="5400000" algn="tl" rotWithShape="0">
                    <a:srgbClr val="000000">
                      <a:alpha val="65000"/>
                    </a:srgbClr>
                  </a:outerShdw>
                </a:effectLst>
                <a:latin typeface="微软雅黑" pitchFamily="34" charset="-122"/>
                <a:ea typeface="微软雅黑" pitchFamily="34" charset="-122"/>
              </a:rPr>
              <a:t>—</a:t>
            </a:r>
            <a:r>
              <a:rPr lang="zh-CN" altLang="en-US" sz="3600" b="1" spc="50" dirty="0" smtClean="0">
                <a:ln w="11430"/>
                <a:solidFill>
                  <a:srgbClr val="7030A0"/>
                </a:solidFill>
                <a:effectLst>
                  <a:outerShdw blurRad="76200" dist="50800" dir="5400000" algn="tl" rotWithShape="0">
                    <a:srgbClr val="000000">
                      <a:alpha val="65000"/>
                    </a:srgbClr>
                  </a:outerShdw>
                </a:effectLst>
                <a:latin typeface="微软雅黑" pitchFamily="34" charset="-122"/>
                <a:ea typeface="微软雅黑" pitchFamily="34" charset="-122"/>
              </a:rPr>
              <a:t>统计配置</a:t>
            </a:r>
            <a:endParaRPr lang="zh-CN" altLang="en-US" sz="3600" b="1" spc="50" dirty="0">
              <a:ln w="11430"/>
              <a:solidFill>
                <a:srgbClr val="7030A0"/>
              </a:solidFill>
              <a:effectLst>
                <a:outerShdw blurRad="76200" dist="50800" dir="5400000" algn="tl" rotWithShape="0">
                  <a:srgbClr val="000000">
                    <a:alpha val="65000"/>
                  </a:srgbClr>
                </a:outerShdw>
              </a:effectLst>
              <a:latin typeface="微软雅黑" pitchFamily="34" charset="-122"/>
              <a:ea typeface="微软雅黑" pitchFamily="34" charset="-122"/>
            </a:endParaRPr>
          </a:p>
        </p:txBody>
      </p:sp>
      <p:grpSp>
        <p:nvGrpSpPr>
          <p:cNvPr id="12" name="组合 25"/>
          <p:cNvGrpSpPr/>
          <p:nvPr/>
        </p:nvGrpSpPr>
        <p:grpSpPr>
          <a:xfrm>
            <a:off x="-27424" y="1071546"/>
            <a:ext cx="4095368" cy="512567"/>
            <a:chOff x="686924" y="1071546"/>
            <a:chExt cx="4095368" cy="512567"/>
          </a:xfrm>
        </p:grpSpPr>
        <p:sp>
          <p:nvSpPr>
            <p:cNvPr id="13" name="矩形 12"/>
            <p:cNvSpPr/>
            <p:nvPr/>
          </p:nvSpPr>
          <p:spPr>
            <a:xfrm>
              <a:off x="714348" y="1071546"/>
              <a:ext cx="500066" cy="500066"/>
            </a:xfrm>
            <a:prstGeom prst="rect">
              <a:avLst/>
            </a:prstGeom>
            <a:solidFill>
              <a:srgbClr val="C0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2"/>
            </a:lnRef>
            <a:fillRef idx="3">
              <a:schemeClr val="accent2"/>
            </a:fillRef>
            <a:effectRef idx="2">
              <a:schemeClr val="accent2"/>
            </a:effectRef>
            <a:fontRef idx="minor">
              <a:schemeClr val="lt1"/>
            </a:fontRef>
          </p:style>
          <p:txBody>
            <a:bodyPr rtlCol="0" anchor="ctr"/>
            <a:lstStyle/>
            <a:p>
              <a:pPr algn="ctr"/>
              <a:endParaRPr lang="zh-CN" altLang="en-US"/>
            </a:p>
          </p:txBody>
        </p:sp>
        <p:sp>
          <p:nvSpPr>
            <p:cNvPr id="14" name="矩形 13"/>
            <p:cNvSpPr/>
            <p:nvPr/>
          </p:nvSpPr>
          <p:spPr>
            <a:xfrm>
              <a:off x="1214414" y="1071546"/>
              <a:ext cx="3567878" cy="500066"/>
            </a:xfrm>
            <a:prstGeom prst="rect">
              <a:avLst/>
            </a:prstGeom>
            <a:solidFill>
              <a:schemeClr val="bg1">
                <a:lumMod val="8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dk1"/>
            </a:lnRef>
            <a:fillRef idx="3">
              <a:schemeClr val="dk1"/>
            </a:fillRef>
            <a:effectRef idx="2">
              <a:schemeClr val="dk1"/>
            </a:effectRef>
            <a:fontRef idx="minor">
              <a:schemeClr val="lt1"/>
            </a:fontRef>
          </p:style>
          <p:txBody>
            <a:bodyPr rtlCol="0" anchor="ctr"/>
            <a:lstStyle/>
            <a:p>
              <a:pPr algn="ctr"/>
              <a:endParaRPr lang="zh-CN" altLang="en-US"/>
            </a:p>
          </p:txBody>
        </p:sp>
        <p:sp>
          <p:nvSpPr>
            <p:cNvPr id="15" name="矩形 14"/>
            <p:cNvSpPr/>
            <p:nvPr/>
          </p:nvSpPr>
          <p:spPr>
            <a:xfrm>
              <a:off x="686924" y="1107059"/>
              <a:ext cx="4095368" cy="477054"/>
            </a:xfrm>
            <a:prstGeom prst="rect">
              <a:avLst/>
            </a:prstGeom>
          </p:spPr>
          <p:txBody>
            <a:bodyPr wrap="square">
              <a:spAutoFit/>
            </a:bodyPr>
            <a:lstStyle/>
            <a:p>
              <a:pPr>
                <a:lnSpc>
                  <a:spcPts val="3000"/>
                </a:lnSpc>
                <a:buClr>
                  <a:srgbClr val="FFC000"/>
                </a:buClr>
              </a:pPr>
              <a:r>
                <a:rPr lang="en-US" altLang="zh-CN" sz="2400" b="1" dirty="0" smtClean="0">
                  <a:solidFill>
                    <a:schemeClr val="bg1"/>
                  </a:solidFill>
                  <a:latin typeface="微软雅黑" pitchFamily="34" charset="-122"/>
                  <a:ea typeface="微软雅黑" pitchFamily="34" charset="-122"/>
                </a:rPr>
                <a:t>1</a:t>
              </a:r>
              <a:r>
                <a:rPr lang="zh-CN" altLang="en-US" sz="2400" b="1" dirty="0" smtClean="0">
                  <a:solidFill>
                    <a:schemeClr val="bg1"/>
                  </a:solidFill>
                  <a:latin typeface="微软雅黑" pitchFamily="34" charset="-122"/>
                  <a:ea typeface="微软雅黑" pitchFamily="34" charset="-122"/>
                </a:rPr>
                <a:t>、统计对象与普查数据匹配</a:t>
              </a:r>
              <a:endParaRPr lang="zh-CN" altLang="en-US" sz="2400" b="1" dirty="0" smtClean="0">
                <a:solidFill>
                  <a:schemeClr val="tx1">
                    <a:lumMod val="65000"/>
                    <a:lumOff val="35000"/>
                  </a:schemeClr>
                </a:solidFill>
                <a:latin typeface="微软雅黑" pitchFamily="34" charset="-122"/>
                <a:ea typeface="微软雅黑" pitchFamily="34" charset="-122"/>
              </a:endParaRPr>
            </a:p>
          </p:txBody>
        </p:sp>
      </p:grpSp>
      <p:pic>
        <p:nvPicPr>
          <p:cNvPr id="22" name="图片 21"/>
          <p:cNvPicPr>
            <a:picLocks noChangeAspect="1"/>
          </p:cNvPicPr>
          <p:nvPr/>
        </p:nvPicPr>
        <p:blipFill>
          <a:blip r:embed="rId4"/>
          <a:stretch>
            <a:fillRect/>
          </a:stretch>
        </p:blipFill>
        <p:spPr>
          <a:xfrm>
            <a:off x="2572068" y="1938089"/>
            <a:ext cx="6117518" cy="4269606"/>
          </a:xfrm>
          <a:prstGeom prst="rect">
            <a:avLst/>
          </a:prstGeom>
        </p:spPr>
      </p:pic>
      <p:sp>
        <p:nvSpPr>
          <p:cNvPr id="30" name="Rectangle 48"/>
          <p:cNvSpPr/>
          <p:nvPr/>
        </p:nvSpPr>
        <p:spPr bwMode="auto">
          <a:xfrm>
            <a:off x="9026" y="1913838"/>
            <a:ext cx="2577527" cy="2739298"/>
          </a:xfrm>
          <a:prstGeom prst="roundRect">
            <a:avLst>
              <a:gd name="adj" fmla="val 4477"/>
            </a:avLst>
          </a:prstGeom>
          <a:gradFill>
            <a:gsLst>
              <a:gs pos="95000">
                <a:srgbClr val="FFFFFF"/>
              </a:gs>
              <a:gs pos="100000">
                <a:srgbClr val="FFDD71"/>
              </a:gs>
            </a:gsLst>
            <a:lin ang="5400000" scaled="0"/>
          </a:gradFill>
          <a:ln w="38100">
            <a:gradFill>
              <a:gsLst>
                <a:gs pos="50000">
                  <a:srgbClr val="BC6200"/>
                </a:gs>
                <a:gs pos="100000">
                  <a:srgbClr val="DA5D00"/>
                </a:gs>
              </a:gsLst>
              <a:lin ang="5400000" scaled="0"/>
            </a:gradFill>
          </a:ln>
          <a:effectLst/>
          <a:scene3d>
            <a:camera prst="orthographicFront"/>
            <a:lightRig rig="flat" dir="t"/>
          </a:scene3d>
          <a:sp3d contourW="19050">
            <a:bevelT w="101600" prst="divot"/>
            <a:bevelB w="0" h="0"/>
            <a:contourClr>
              <a:schemeClr val="bg1"/>
            </a:contourClr>
          </a:sp3d>
        </p:spPr>
        <p:style>
          <a:lnRef idx="1">
            <a:schemeClr val="accent2"/>
          </a:lnRef>
          <a:fillRef idx="3">
            <a:schemeClr val="accent2"/>
          </a:fillRef>
          <a:effectRef idx="2">
            <a:schemeClr val="accent2"/>
          </a:effectRef>
          <a:fontRef idx="minor">
            <a:schemeClr val="lt1"/>
          </a:fontRef>
        </p:style>
        <p:txBody>
          <a:bodyPr anchor="ctr">
            <a:sp3d/>
          </a:bodyPr>
          <a:lstStyle/>
          <a:p>
            <a:pPr defTabSz="685666">
              <a:lnSpc>
                <a:spcPts val="3000"/>
              </a:lnSpc>
              <a:spcBef>
                <a:spcPts val="1000"/>
              </a:spcBef>
              <a:buFont typeface="Wingdings" pitchFamily="2" charset="2"/>
              <a:buChar char="u"/>
            </a:pPr>
            <a:r>
              <a:rPr lang="zh-CN" altLang="en-US" b="1" dirty="0" smtClean="0">
                <a:solidFill>
                  <a:srgbClr val="3C2924"/>
                </a:solidFill>
                <a:latin typeface="微软雅黑" pitchFamily="34" charset="-122"/>
                <a:ea typeface="微软雅黑" pitchFamily="34" charset="-122"/>
              </a:rPr>
              <a:t>系统</a:t>
            </a:r>
            <a:r>
              <a:rPr lang="zh-CN" altLang="en-US" b="1" dirty="0">
                <a:solidFill>
                  <a:srgbClr val="3C2924"/>
                </a:solidFill>
                <a:latin typeface="微软雅黑" pitchFamily="34" charset="-122"/>
                <a:ea typeface="微软雅黑" pitchFamily="34" charset="-122"/>
              </a:rPr>
              <a:t>运行后，自动</a:t>
            </a:r>
            <a:r>
              <a:rPr lang="zh-CN" altLang="en-US" b="1" dirty="0" smtClean="0">
                <a:solidFill>
                  <a:srgbClr val="3C2924"/>
                </a:solidFill>
                <a:latin typeface="微软雅黑" pitchFamily="34" charset="-122"/>
                <a:ea typeface="微软雅黑" pitchFamily="34" charset="-122"/>
              </a:rPr>
              <a:t>完成地形</a:t>
            </a:r>
            <a:r>
              <a:rPr lang="zh-CN" altLang="en-US" b="1" dirty="0">
                <a:solidFill>
                  <a:srgbClr val="3C2924"/>
                </a:solidFill>
                <a:latin typeface="微软雅黑" pitchFamily="34" charset="-122"/>
                <a:ea typeface="微软雅黑" pitchFamily="34" charset="-122"/>
              </a:rPr>
              <a:t>地貌、植被覆盖、水域、荒漠与裸露地表、交通网络、居民地及设施和地理单元七大类统计对象与普查数据的匹配，无需</a:t>
            </a:r>
            <a:r>
              <a:rPr lang="zh-CN" altLang="en-US" b="1" dirty="0" smtClean="0">
                <a:solidFill>
                  <a:srgbClr val="3C2924"/>
                </a:solidFill>
                <a:latin typeface="微软雅黑" pitchFamily="34" charset="-122"/>
                <a:ea typeface="微软雅黑" pitchFamily="34" charset="-122"/>
              </a:rPr>
              <a:t>人工干预。</a:t>
            </a:r>
            <a:endParaRPr lang="en-US" altLang="en-US" dirty="0" smtClean="0">
              <a:solidFill>
                <a:srgbClr val="3C2924"/>
              </a:solidFill>
              <a:latin typeface="微软雅黑" pitchFamily="34" charset="-122"/>
              <a:ea typeface="微软雅黑" pitchFamily="34" charset="-122"/>
            </a:endParaRPr>
          </a:p>
        </p:txBody>
      </p:sp>
      <p:sp>
        <p:nvSpPr>
          <p:cNvPr id="31" name="矩形标注 30"/>
          <p:cNvSpPr/>
          <p:nvPr/>
        </p:nvSpPr>
        <p:spPr>
          <a:xfrm>
            <a:off x="4644009" y="1407294"/>
            <a:ext cx="1584176" cy="464230"/>
          </a:xfrm>
          <a:prstGeom prst="wedgeRectCallout">
            <a:avLst>
              <a:gd name="adj1" fmla="val -43213"/>
              <a:gd name="adj2" fmla="val 141223"/>
            </a:avLst>
          </a:prstGeom>
          <a:solidFill>
            <a:srgbClr val="C00000">
              <a:alpha val="75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shade val="50000"/>
            </a:schemeClr>
          </a:lnRef>
          <a:fillRef idx="1">
            <a:schemeClr val="accent2"/>
          </a:fillRef>
          <a:effectRef idx="0">
            <a:schemeClr val="accent2"/>
          </a:effectRef>
          <a:fontRef idx="minor">
            <a:schemeClr val="lt1"/>
          </a:fontRef>
        </p:style>
        <p:txBody>
          <a:bodyPr wrap="square">
            <a:spAutoFit/>
          </a:bodyPr>
          <a:lstStyle/>
          <a:p>
            <a:pPr defTabSz="685666">
              <a:lnSpc>
                <a:spcPts val="2900"/>
              </a:lnSpc>
            </a:pPr>
            <a:r>
              <a:rPr lang="zh-CN" altLang="en-US" dirty="0" smtClean="0">
                <a:solidFill>
                  <a:srgbClr val="FFFFFF"/>
                </a:solidFill>
                <a:latin typeface="微软雅黑" pitchFamily="34" charset="-122"/>
                <a:ea typeface="微软雅黑" pitchFamily="34" charset="-122"/>
              </a:rPr>
              <a:t>统计对象列表</a:t>
            </a:r>
            <a:endParaRPr lang="en-US" altLang="en-US" dirty="0" smtClean="0">
              <a:solidFill>
                <a:srgbClr val="FFFFFF"/>
              </a:solidFill>
              <a:latin typeface="微软雅黑" pitchFamily="34" charset="-122"/>
              <a:ea typeface="微软雅黑" pitchFamily="34" charset="-122"/>
            </a:endParaRPr>
          </a:p>
        </p:txBody>
      </p:sp>
      <p:sp>
        <p:nvSpPr>
          <p:cNvPr id="32" name="矩形 31"/>
          <p:cNvSpPr/>
          <p:nvPr/>
        </p:nvSpPr>
        <p:spPr>
          <a:xfrm>
            <a:off x="2699792" y="2307161"/>
            <a:ext cx="2967948" cy="3420184"/>
          </a:xfrm>
          <a:prstGeom prst="rect">
            <a:avLst/>
          </a:prstGeom>
          <a:noFill/>
          <a:ln>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矩形标注 32"/>
          <p:cNvSpPr/>
          <p:nvPr/>
        </p:nvSpPr>
        <p:spPr>
          <a:xfrm>
            <a:off x="7071048" y="1370161"/>
            <a:ext cx="1644326" cy="464230"/>
          </a:xfrm>
          <a:prstGeom prst="wedgeRectCallout">
            <a:avLst>
              <a:gd name="adj1" fmla="val -52238"/>
              <a:gd name="adj2" fmla="val 158668"/>
            </a:avLst>
          </a:prstGeom>
          <a:solidFill>
            <a:srgbClr val="C00000">
              <a:alpha val="75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shade val="50000"/>
            </a:schemeClr>
          </a:lnRef>
          <a:fillRef idx="1">
            <a:schemeClr val="accent2"/>
          </a:fillRef>
          <a:effectRef idx="0">
            <a:schemeClr val="accent2"/>
          </a:effectRef>
          <a:fontRef idx="minor">
            <a:schemeClr val="lt1"/>
          </a:fontRef>
        </p:style>
        <p:txBody>
          <a:bodyPr wrap="square">
            <a:spAutoFit/>
          </a:bodyPr>
          <a:lstStyle/>
          <a:p>
            <a:pPr defTabSz="685666">
              <a:lnSpc>
                <a:spcPts val="2900"/>
              </a:lnSpc>
            </a:pPr>
            <a:r>
              <a:rPr lang="zh-CN" altLang="en-US" dirty="0" smtClean="0">
                <a:solidFill>
                  <a:srgbClr val="FFFFFF"/>
                </a:solidFill>
                <a:latin typeface="微软雅黑" pitchFamily="34" charset="-122"/>
                <a:ea typeface="微软雅黑" pitchFamily="34" charset="-122"/>
              </a:rPr>
              <a:t>统计对象查询</a:t>
            </a:r>
            <a:endParaRPr lang="en-US" altLang="en-US" dirty="0" smtClean="0">
              <a:solidFill>
                <a:srgbClr val="FFFFFF"/>
              </a:solidFill>
              <a:latin typeface="微软雅黑" pitchFamily="34" charset="-122"/>
              <a:ea typeface="微软雅黑" pitchFamily="34" charset="-122"/>
            </a:endParaRPr>
          </a:p>
        </p:txBody>
      </p:sp>
      <p:sp>
        <p:nvSpPr>
          <p:cNvPr id="34" name="矩形 33"/>
          <p:cNvSpPr/>
          <p:nvPr/>
        </p:nvSpPr>
        <p:spPr>
          <a:xfrm>
            <a:off x="5795464" y="2272692"/>
            <a:ext cx="2775416" cy="1413560"/>
          </a:xfrm>
          <a:prstGeom prst="rect">
            <a:avLst/>
          </a:prstGeom>
          <a:noFill/>
          <a:ln>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矩形标注 34"/>
          <p:cNvSpPr/>
          <p:nvPr/>
        </p:nvSpPr>
        <p:spPr>
          <a:xfrm>
            <a:off x="5954092" y="6205130"/>
            <a:ext cx="1642244" cy="464230"/>
          </a:xfrm>
          <a:prstGeom prst="wedgeRectCallout">
            <a:avLst>
              <a:gd name="adj1" fmla="val 5743"/>
              <a:gd name="adj2" fmla="val -146307"/>
            </a:avLst>
          </a:prstGeom>
          <a:solidFill>
            <a:srgbClr val="C00000">
              <a:alpha val="75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shade val="50000"/>
            </a:schemeClr>
          </a:lnRef>
          <a:fillRef idx="1">
            <a:schemeClr val="accent2"/>
          </a:fillRef>
          <a:effectRef idx="0">
            <a:schemeClr val="accent2"/>
          </a:effectRef>
          <a:fontRef idx="minor">
            <a:schemeClr val="lt1"/>
          </a:fontRef>
        </p:style>
        <p:txBody>
          <a:bodyPr wrap="square">
            <a:spAutoFit/>
          </a:bodyPr>
          <a:lstStyle/>
          <a:p>
            <a:pPr defTabSz="685666">
              <a:lnSpc>
                <a:spcPts val="2900"/>
              </a:lnSpc>
            </a:pPr>
            <a:r>
              <a:rPr lang="zh-CN" altLang="en-US" dirty="0" smtClean="0">
                <a:solidFill>
                  <a:srgbClr val="FFFFFF"/>
                </a:solidFill>
                <a:latin typeface="微软雅黑" pitchFamily="34" charset="-122"/>
                <a:ea typeface="微软雅黑" pitchFamily="34" charset="-122"/>
              </a:rPr>
              <a:t>统计对象维护</a:t>
            </a:r>
            <a:endParaRPr lang="en-US" altLang="en-US" dirty="0" smtClean="0">
              <a:solidFill>
                <a:srgbClr val="FFFFFF"/>
              </a:solidFill>
              <a:latin typeface="微软雅黑" pitchFamily="34" charset="-122"/>
              <a:ea typeface="微软雅黑" pitchFamily="34" charset="-122"/>
            </a:endParaRPr>
          </a:p>
        </p:txBody>
      </p:sp>
      <p:sp>
        <p:nvSpPr>
          <p:cNvPr id="36" name="矩形 35"/>
          <p:cNvSpPr/>
          <p:nvPr/>
        </p:nvSpPr>
        <p:spPr>
          <a:xfrm>
            <a:off x="5786446" y="3935072"/>
            <a:ext cx="2784434" cy="1792273"/>
          </a:xfrm>
          <a:prstGeom prst="rect">
            <a:avLst/>
          </a:prstGeom>
          <a:noFill/>
          <a:ln>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灯片编号占位符 4"/>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127</a:t>
            </a:fld>
            <a:endParaRPr lang="zh-CN" altLang="en-US">
              <a:solidFill>
                <a:prstClr val="black">
                  <a:tint val="75000"/>
                </a:prstClr>
              </a:solidFill>
            </a:endParaRPr>
          </a:p>
        </p:txBody>
      </p:sp>
    </p:spTree>
    <p:extLst>
      <p:ext uri="{BB962C8B-B14F-4D97-AF65-F5344CB8AC3E}">
        <p14:creationId xmlns:p14="http://schemas.microsoft.com/office/powerpoint/2010/main" xmlns="" val="120969432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strips(downLeft)">
                                      <p:cBhvr>
                                        <p:cTn id="7" dur="500"/>
                                        <p:tgtEl>
                                          <p:spTgt spid="3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1"/>
                                        </p:tgtEl>
                                        <p:attrNameLst>
                                          <p:attrName>style.visibility</p:attrName>
                                        </p:attrNameLst>
                                      </p:cBhvr>
                                      <p:to>
                                        <p:strVal val="visible"/>
                                      </p:to>
                                    </p:set>
                                    <p:animEffect transition="in" filter="fade">
                                      <p:cBhvr>
                                        <p:cTn id="11" dur="500"/>
                                        <p:tgtEl>
                                          <p:spTgt spid="31"/>
                                        </p:tgtEl>
                                      </p:cBhvr>
                                    </p:animEffect>
                                  </p:childTnLst>
                                </p:cTn>
                              </p:par>
                            </p:childTnLst>
                          </p:cTn>
                        </p:par>
                      </p:childTnLst>
                    </p:cTn>
                  </p:par>
                  <p:par>
                    <p:cTn id="12" fill="hold">
                      <p:stCondLst>
                        <p:cond delay="indefinite"/>
                      </p:stCondLst>
                      <p:childTnLst>
                        <p:par>
                          <p:cTn id="13" fill="hold">
                            <p:stCondLst>
                              <p:cond delay="0"/>
                            </p:stCondLst>
                            <p:childTnLst>
                              <p:par>
                                <p:cTn id="14" presetID="18" presetClass="entr" presetSubtype="12" fill="hold" grpId="0" nodeType="clickEffect">
                                  <p:stCondLst>
                                    <p:cond delay="0"/>
                                  </p:stCondLst>
                                  <p:childTnLst>
                                    <p:set>
                                      <p:cBhvr>
                                        <p:cTn id="15" dur="1" fill="hold">
                                          <p:stCondLst>
                                            <p:cond delay="0"/>
                                          </p:stCondLst>
                                        </p:cTn>
                                        <p:tgtEl>
                                          <p:spTgt spid="34"/>
                                        </p:tgtEl>
                                        <p:attrNameLst>
                                          <p:attrName>style.visibility</p:attrName>
                                        </p:attrNameLst>
                                      </p:cBhvr>
                                      <p:to>
                                        <p:strVal val="visible"/>
                                      </p:to>
                                    </p:set>
                                    <p:animEffect transition="in" filter="strips(downLeft)">
                                      <p:cBhvr>
                                        <p:cTn id="16" dur="500"/>
                                        <p:tgtEl>
                                          <p:spTgt spid="34"/>
                                        </p:tgtEl>
                                      </p:cBhvr>
                                    </p:animEffect>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33"/>
                                        </p:tgtEl>
                                        <p:attrNameLst>
                                          <p:attrName>style.visibility</p:attrName>
                                        </p:attrNameLst>
                                      </p:cBhvr>
                                      <p:to>
                                        <p:strVal val="visible"/>
                                      </p:to>
                                    </p:set>
                                    <p:animEffect transition="in" filter="fade">
                                      <p:cBhvr>
                                        <p:cTn id="20" dur="500"/>
                                        <p:tgtEl>
                                          <p:spTgt spid="33"/>
                                        </p:tgtEl>
                                      </p:cBhvr>
                                    </p:animEffect>
                                  </p:childTnLst>
                                </p:cTn>
                              </p:par>
                            </p:childTnLst>
                          </p:cTn>
                        </p:par>
                      </p:childTnLst>
                    </p:cTn>
                  </p:par>
                  <p:par>
                    <p:cTn id="21" fill="hold">
                      <p:stCondLst>
                        <p:cond delay="indefinite"/>
                      </p:stCondLst>
                      <p:childTnLst>
                        <p:par>
                          <p:cTn id="22" fill="hold">
                            <p:stCondLst>
                              <p:cond delay="0"/>
                            </p:stCondLst>
                            <p:childTnLst>
                              <p:par>
                                <p:cTn id="23" presetID="18" presetClass="entr" presetSubtype="12" fill="hold" grpId="0" nodeType="clickEffect">
                                  <p:stCondLst>
                                    <p:cond delay="0"/>
                                  </p:stCondLst>
                                  <p:childTnLst>
                                    <p:set>
                                      <p:cBhvr>
                                        <p:cTn id="24" dur="1" fill="hold">
                                          <p:stCondLst>
                                            <p:cond delay="0"/>
                                          </p:stCondLst>
                                        </p:cTn>
                                        <p:tgtEl>
                                          <p:spTgt spid="36"/>
                                        </p:tgtEl>
                                        <p:attrNameLst>
                                          <p:attrName>style.visibility</p:attrName>
                                        </p:attrNameLst>
                                      </p:cBhvr>
                                      <p:to>
                                        <p:strVal val="visible"/>
                                      </p:to>
                                    </p:set>
                                    <p:animEffect transition="in" filter="strips(downLeft)">
                                      <p:cBhvr>
                                        <p:cTn id="25" dur="500"/>
                                        <p:tgtEl>
                                          <p:spTgt spid="36"/>
                                        </p:tgtEl>
                                      </p:cBhvr>
                                    </p:animEffect>
                                  </p:childTnLst>
                                </p:cTn>
                              </p:par>
                            </p:childTnLst>
                          </p:cTn>
                        </p:par>
                        <p:par>
                          <p:cTn id="26" fill="hold">
                            <p:stCondLst>
                              <p:cond delay="500"/>
                            </p:stCondLst>
                            <p:childTnLst>
                              <p:par>
                                <p:cTn id="27" presetID="10" presetClass="entr" presetSubtype="0" fill="hold" grpId="0" nodeType="afterEffect">
                                  <p:stCondLst>
                                    <p:cond delay="0"/>
                                  </p:stCondLst>
                                  <p:childTnLst>
                                    <p:set>
                                      <p:cBhvr>
                                        <p:cTn id="28" dur="1" fill="hold">
                                          <p:stCondLst>
                                            <p:cond delay="0"/>
                                          </p:stCondLst>
                                        </p:cTn>
                                        <p:tgtEl>
                                          <p:spTgt spid="35"/>
                                        </p:tgtEl>
                                        <p:attrNameLst>
                                          <p:attrName>style.visibility</p:attrName>
                                        </p:attrNameLst>
                                      </p:cBhvr>
                                      <p:to>
                                        <p:strVal val="visible"/>
                                      </p:to>
                                    </p:set>
                                    <p:animEffect transition="in" filter="fade">
                                      <p:cBhvr>
                                        <p:cTn id="29"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2" grpId="0" animBg="1"/>
      <p:bldP spid="33" grpId="0" animBg="1"/>
      <p:bldP spid="34" grpId="0" animBg="1"/>
      <p:bldP spid="35" grpId="0" animBg="1"/>
      <p:bldP spid="36" grpId="0" animBg="1"/>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24"/>
          <p:cNvGrpSpPr>
            <a:grpSpLocks/>
          </p:cNvGrpSpPr>
          <p:nvPr/>
        </p:nvGrpSpPr>
        <p:grpSpPr bwMode="auto">
          <a:xfrm>
            <a:off x="0" y="-71437"/>
            <a:ext cx="9144000" cy="1309688"/>
            <a:chOff x="0" y="-71462"/>
            <a:chExt cx="9144000" cy="1309218"/>
          </a:xfrm>
        </p:grpSpPr>
        <p:grpSp>
          <p:nvGrpSpPr>
            <p:cNvPr id="3" name="组合 21"/>
            <p:cNvGrpSpPr>
              <a:grpSpLocks/>
            </p:cNvGrpSpPr>
            <p:nvPr/>
          </p:nvGrpSpPr>
          <p:grpSpPr bwMode="auto">
            <a:xfrm>
              <a:off x="0" y="857232"/>
              <a:ext cx="9144000" cy="173037"/>
              <a:chOff x="0" y="827071"/>
              <a:chExt cx="9144000" cy="173037"/>
            </a:xfrm>
          </p:grpSpPr>
          <p:sp>
            <p:nvSpPr>
              <p:cNvPr id="21" name="矩形 20"/>
              <p:cNvSpPr/>
              <p:nvPr/>
            </p:nvSpPr>
            <p:spPr>
              <a:xfrm>
                <a:off x="0" y="920664"/>
                <a:ext cx="9144000" cy="45719"/>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3"/>
              </a:lnRef>
              <a:fillRef idx="2">
                <a:schemeClr val="accent3"/>
              </a:fillRef>
              <a:effectRef idx="1">
                <a:schemeClr val="accent3"/>
              </a:effectRef>
              <a:fontRef idx="minor">
                <a:schemeClr val="dk1"/>
              </a:fontRef>
            </p:style>
            <p:txBody>
              <a:bodyPr anchor="ctr"/>
              <a:lstStyle/>
              <a:p>
                <a:pPr algn="ctr" fontAlgn="auto">
                  <a:spcBef>
                    <a:spcPts val="0"/>
                  </a:spcBef>
                  <a:spcAft>
                    <a:spcPts val="0"/>
                  </a:spcAft>
                  <a:defRPr/>
                </a:pPr>
                <a:endParaRPr lang="zh-CN" altLang="en-US" kern="0">
                  <a:solidFill>
                    <a:sysClr val="window" lastClr="FFFFFF"/>
                  </a:solidFill>
                  <a:latin typeface="Constantia"/>
                  <a:ea typeface="微软雅黑"/>
                </a:endParaRPr>
              </a:p>
            </p:txBody>
          </p:sp>
          <p:grpSp>
            <p:nvGrpSpPr>
              <p:cNvPr id="4" name="组合 12"/>
              <p:cNvGrpSpPr>
                <a:grpSpLocks/>
              </p:cNvGrpSpPr>
              <p:nvPr/>
            </p:nvGrpSpPr>
            <p:grpSpPr bwMode="auto">
              <a:xfrm>
                <a:off x="8715404" y="827071"/>
                <a:ext cx="287337" cy="173037"/>
                <a:chOff x="8461697" y="933460"/>
                <a:chExt cx="358775" cy="244475"/>
              </a:xfrm>
            </p:grpSpPr>
            <p:sp>
              <p:nvSpPr>
                <p:cNvPr id="23" name="燕尾形 22"/>
                <p:cNvSpPr/>
                <p:nvPr/>
              </p:nvSpPr>
              <p:spPr>
                <a:xfrm>
                  <a:off x="8461661" y="932981"/>
                  <a:ext cx="180380" cy="244389"/>
                </a:xfrm>
                <a:prstGeom prst="chevron">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fontAlgn="auto">
                    <a:spcBef>
                      <a:spcPts val="0"/>
                    </a:spcBef>
                    <a:spcAft>
                      <a:spcPts val="0"/>
                    </a:spcAft>
                    <a:defRPr/>
                  </a:pPr>
                  <a:endParaRPr lang="zh-CN" altLang="en-US">
                    <a:solidFill>
                      <a:schemeClr val="tx1"/>
                    </a:solidFill>
                  </a:endParaRPr>
                </a:p>
              </p:txBody>
            </p:sp>
            <p:sp>
              <p:nvSpPr>
                <p:cNvPr id="24" name="燕尾形 23"/>
                <p:cNvSpPr/>
                <p:nvPr/>
              </p:nvSpPr>
              <p:spPr>
                <a:xfrm>
                  <a:off x="8642040" y="932981"/>
                  <a:ext cx="178397" cy="244389"/>
                </a:xfrm>
                <a:prstGeom prst="chevron">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fontAlgn="auto">
                    <a:spcBef>
                      <a:spcPts val="0"/>
                    </a:spcBef>
                    <a:spcAft>
                      <a:spcPts val="0"/>
                    </a:spcAft>
                    <a:defRPr/>
                  </a:pPr>
                  <a:endParaRPr lang="zh-CN" altLang="en-US">
                    <a:solidFill>
                      <a:schemeClr val="tx1"/>
                    </a:solidFill>
                  </a:endParaRPr>
                </a:p>
              </p:txBody>
            </p:sp>
          </p:grpSp>
        </p:grpSp>
        <p:pic>
          <p:nvPicPr>
            <p:cNvPr id="20" name="图片 19" descr="14-2.png"/>
            <p:cNvPicPr>
              <a:picLocks noChangeAspect="1"/>
            </p:cNvPicPr>
            <p:nvPr/>
          </p:nvPicPr>
          <p:blipFill>
            <a:blip r:embed="rId3" cstate="print">
              <a:lum bright="100000" contrast="12000"/>
              <a:extLst/>
            </a:blip>
            <a:srcRect l="38138" b="39864"/>
            <a:stretch>
              <a:fillRect/>
            </a:stretch>
          </p:blipFill>
          <p:spPr bwMode="auto">
            <a:xfrm>
              <a:off x="5786446" y="-71462"/>
              <a:ext cx="3044754" cy="1309218"/>
            </a:xfrm>
            <a:prstGeom prst="rect">
              <a:avLst/>
            </a:prstGeom>
            <a:noFill/>
            <a:ln>
              <a:noFill/>
            </a:ln>
            <a:effectLst>
              <a:outerShdw blurRad="190500" dist="228600" dir="2700000" algn="ctr">
                <a:srgbClr val="000000">
                  <a:alpha val="30000"/>
                </a:srgbClr>
              </a:outerShdw>
            </a:effectLst>
            <a:scene3d>
              <a:camera prst="perspectiveRelaxed"/>
              <a:lightRig rig="threePt" dir="t"/>
            </a:scene3d>
            <a:extLst/>
          </p:spPr>
        </p:pic>
      </p:grpSp>
      <p:sp>
        <p:nvSpPr>
          <p:cNvPr id="39" name="标题 1"/>
          <p:cNvSpPr txBox="1">
            <a:spLocks/>
          </p:cNvSpPr>
          <p:nvPr/>
        </p:nvSpPr>
        <p:spPr>
          <a:xfrm>
            <a:off x="71438" y="-27383"/>
            <a:ext cx="9072562" cy="884634"/>
          </a:xfrm>
          <a:prstGeom prst="rect">
            <a:avLst/>
          </a:prstGeom>
        </p:spPr>
        <p:txBody>
          <a:bodyPr vert="horz" lIns="91440" tIns="45720" rIns="91440" bIns="45720" rtlCol="0" anchor="b">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pPr fontAlgn="auto">
              <a:spcAft>
                <a:spcPts val="0"/>
              </a:spcAft>
            </a:pPr>
            <a:r>
              <a:rPr lang="zh-CN" altLang="en-US" sz="4400" b="1" spc="50" dirty="0" smtClean="0">
                <a:ln w="11430"/>
                <a:solidFill>
                  <a:srgbClr val="7030A0"/>
                </a:solidFill>
                <a:effectLst>
                  <a:outerShdw blurRad="76200" dist="50800" dir="5400000" algn="tl" rotWithShape="0">
                    <a:srgbClr val="000000">
                      <a:alpha val="65000"/>
                    </a:srgbClr>
                  </a:outerShdw>
                </a:effectLst>
                <a:latin typeface="微软雅黑" pitchFamily="34" charset="-122"/>
                <a:ea typeface="微软雅黑" pitchFamily="34" charset="-122"/>
              </a:rPr>
              <a:t>五、基本统计软件功能</a:t>
            </a:r>
            <a:r>
              <a:rPr lang="en-US" altLang="zh-CN" sz="4400" b="1" spc="50" dirty="0" smtClean="0">
                <a:ln w="11430"/>
                <a:solidFill>
                  <a:srgbClr val="7030A0"/>
                </a:solidFill>
                <a:effectLst>
                  <a:outerShdw blurRad="76200" dist="50800" dir="5400000" algn="tl" rotWithShape="0">
                    <a:srgbClr val="000000">
                      <a:alpha val="65000"/>
                    </a:srgbClr>
                  </a:outerShdw>
                </a:effectLst>
                <a:latin typeface="微软雅黑" pitchFamily="34" charset="-122"/>
                <a:ea typeface="微软雅黑" pitchFamily="34" charset="-122"/>
              </a:rPr>
              <a:t>—</a:t>
            </a:r>
            <a:r>
              <a:rPr lang="zh-CN" altLang="en-US" sz="3600" b="1" spc="50" dirty="0" smtClean="0">
                <a:ln w="11430"/>
                <a:solidFill>
                  <a:srgbClr val="7030A0"/>
                </a:solidFill>
                <a:effectLst>
                  <a:outerShdw blurRad="76200" dist="50800" dir="5400000" algn="tl" rotWithShape="0">
                    <a:srgbClr val="000000">
                      <a:alpha val="65000"/>
                    </a:srgbClr>
                  </a:outerShdw>
                </a:effectLst>
                <a:latin typeface="微软雅黑" pitchFamily="34" charset="-122"/>
                <a:ea typeface="微软雅黑" pitchFamily="34" charset="-122"/>
              </a:rPr>
              <a:t>统计配置</a:t>
            </a:r>
            <a:endParaRPr lang="zh-CN" altLang="en-US" sz="3600" b="1" spc="50" dirty="0">
              <a:ln w="11430"/>
              <a:solidFill>
                <a:srgbClr val="7030A0"/>
              </a:solidFill>
              <a:effectLst>
                <a:outerShdw blurRad="76200" dist="50800" dir="5400000" algn="tl" rotWithShape="0">
                  <a:srgbClr val="000000">
                    <a:alpha val="65000"/>
                  </a:srgbClr>
                </a:outerShdw>
              </a:effectLst>
              <a:latin typeface="微软雅黑" pitchFamily="34" charset="-122"/>
              <a:ea typeface="微软雅黑" pitchFamily="34" charset="-122"/>
            </a:endParaRPr>
          </a:p>
        </p:txBody>
      </p:sp>
      <p:grpSp>
        <p:nvGrpSpPr>
          <p:cNvPr id="12" name="组合 25"/>
          <p:cNvGrpSpPr/>
          <p:nvPr/>
        </p:nvGrpSpPr>
        <p:grpSpPr>
          <a:xfrm>
            <a:off x="-27424" y="1071546"/>
            <a:ext cx="4095368" cy="512567"/>
            <a:chOff x="686924" y="1071546"/>
            <a:chExt cx="4095368" cy="512567"/>
          </a:xfrm>
        </p:grpSpPr>
        <p:sp>
          <p:nvSpPr>
            <p:cNvPr id="13" name="矩形 12"/>
            <p:cNvSpPr/>
            <p:nvPr/>
          </p:nvSpPr>
          <p:spPr>
            <a:xfrm>
              <a:off x="714348" y="1071546"/>
              <a:ext cx="500066" cy="500066"/>
            </a:xfrm>
            <a:prstGeom prst="rect">
              <a:avLst/>
            </a:prstGeom>
            <a:solidFill>
              <a:srgbClr val="C0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2"/>
            </a:lnRef>
            <a:fillRef idx="3">
              <a:schemeClr val="accent2"/>
            </a:fillRef>
            <a:effectRef idx="2">
              <a:schemeClr val="accent2"/>
            </a:effectRef>
            <a:fontRef idx="minor">
              <a:schemeClr val="lt1"/>
            </a:fontRef>
          </p:style>
          <p:txBody>
            <a:bodyPr rtlCol="0" anchor="ctr"/>
            <a:lstStyle/>
            <a:p>
              <a:pPr algn="ctr"/>
              <a:endParaRPr lang="zh-CN" altLang="en-US"/>
            </a:p>
          </p:txBody>
        </p:sp>
        <p:sp>
          <p:nvSpPr>
            <p:cNvPr id="14" name="矩形 13"/>
            <p:cNvSpPr/>
            <p:nvPr/>
          </p:nvSpPr>
          <p:spPr>
            <a:xfrm>
              <a:off x="1214414" y="1071546"/>
              <a:ext cx="3567878" cy="500066"/>
            </a:xfrm>
            <a:prstGeom prst="rect">
              <a:avLst/>
            </a:prstGeom>
            <a:solidFill>
              <a:schemeClr val="bg1">
                <a:lumMod val="8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dk1"/>
            </a:lnRef>
            <a:fillRef idx="3">
              <a:schemeClr val="dk1"/>
            </a:fillRef>
            <a:effectRef idx="2">
              <a:schemeClr val="dk1"/>
            </a:effectRef>
            <a:fontRef idx="minor">
              <a:schemeClr val="lt1"/>
            </a:fontRef>
          </p:style>
          <p:txBody>
            <a:bodyPr rtlCol="0" anchor="ctr"/>
            <a:lstStyle/>
            <a:p>
              <a:pPr algn="ctr"/>
              <a:endParaRPr lang="zh-CN" altLang="en-US"/>
            </a:p>
          </p:txBody>
        </p:sp>
        <p:sp>
          <p:nvSpPr>
            <p:cNvPr id="15" name="矩形 14"/>
            <p:cNvSpPr/>
            <p:nvPr/>
          </p:nvSpPr>
          <p:spPr>
            <a:xfrm>
              <a:off x="686924" y="1107059"/>
              <a:ext cx="4095368" cy="477054"/>
            </a:xfrm>
            <a:prstGeom prst="rect">
              <a:avLst/>
            </a:prstGeom>
          </p:spPr>
          <p:txBody>
            <a:bodyPr wrap="square">
              <a:spAutoFit/>
            </a:bodyPr>
            <a:lstStyle/>
            <a:p>
              <a:pPr>
                <a:lnSpc>
                  <a:spcPts val="3000"/>
                </a:lnSpc>
                <a:buClr>
                  <a:srgbClr val="FFC000"/>
                </a:buClr>
              </a:pPr>
              <a:r>
                <a:rPr lang="en-US" altLang="zh-CN" sz="2400" b="1" dirty="0">
                  <a:solidFill>
                    <a:schemeClr val="bg1"/>
                  </a:solidFill>
                  <a:latin typeface="微软雅黑" pitchFamily="34" charset="-122"/>
                  <a:ea typeface="微软雅黑" pitchFamily="34" charset="-122"/>
                </a:rPr>
                <a:t>2</a:t>
              </a:r>
              <a:r>
                <a:rPr lang="zh-CN" altLang="en-US" sz="2400" b="1" dirty="0" smtClean="0">
                  <a:solidFill>
                    <a:schemeClr val="bg1"/>
                  </a:solidFill>
                  <a:latin typeface="微软雅黑" pitchFamily="34" charset="-122"/>
                  <a:ea typeface="微软雅黑" pitchFamily="34" charset="-122"/>
                </a:rPr>
                <a:t>、统计对象与统计指标匹配</a:t>
              </a:r>
              <a:endParaRPr lang="zh-CN" altLang="en-US" sz="2400" b="1" dirty="0" smtClean="0">
                <a:solidFill>
                  <a:schemeClr val="tx1">
                    <a:lumMod val="65000"/>
                    <a:lumOff val="35000"/>
                  </a:schemeClr>
                </a:solidFill>
                <a:latin typeface="微软雅黑" pitchFamily="34" charset="-122"/>
                <a:ea typeface="微软雅黑" pitchFamily="34" charset="-122"/>
              </a:endParaRPr>
            </a:p>
          </p:txBody>
        </p:sp>
      </p:grpSp>
      <p:graphicFrame>
        <p:nvGraphicFramePr>
          <p:cNvPr id="6" name="表格 5"/>
          <p:cNvGraphicFramePr>
            <a:graphicFrameLocks noGrp="1"/>
          </p:cNvGraphicFramePr>
          <p:nvPr>
            <p:extLst>
              <p:ext uri="{D42A27DB-BD31-4B8C-83A1-F6EECF244321}">
                <p14:modId xmlns:p14="http://schemas.microsoft.com/office/powerpoint/2010/main" xmlns="" val="628789087"/>
              </p:ext>
            </p:extLst>
          </p:nvPr>
        </p:nvGraphicFramePr>
        <p:xfrm>
          <a:off x="500066" y="1699807"/>
          <a:ext cx="8215309" cy="5157201"/>
        </p:xfrm>
        <a:graphic>
          <a:graphicData uri="http://schemas.openxmlformats.org/drawingml/2006/table">
            <a:tbl>
              <a:tblPr firstRow="1" firstCol="1" bandRow="1">
                <a:tableStyleId>{5C22544A-7EE6-4342-B048-85BDC9FD1C3A}</a:tableStyleId>
              </a:tblPr>
              <a:tblGrid>
                <a:gridCol w="1546139"/>
                <a:gridCol w="3821939"/>
                <a:gridCol w="2847231"/>
              </a:tblGrid>
              <a:tr h="229920">
                <a:tc>
                  <a:txBody>
                    <a:bodyPr/>
                    <a:lstStyle/>
                    <a:p>
                      <a:pPr algn="ctr" rtl="0" fontAlgn="ctr"/>
                      <a:r>
                        <a:rPr lang="zh-CN" altLang="en-US" sz="1400" u="none" strike="noStrike" dirty="0">
                          <a:effectLst/>
                        </a:rPr>
                        <a:t>数据类型</a:t>
                      </a:r>
                      <a:endParaRPr lang="zh-CN" altLang="en-US" sz="1400" b="1" i="0" u="none" strike="noStrike" dirty="0">
                        <a:solidFill>
                          <a:srgbClr val="FFFFFF"/>
                        </a:solidFill>
                        <a:effectLst/>
                        <a:latin typeface="微软雅黑" panose="020B0503020204020204" pitchFamily="34" charset="-122"/>
                        <a:ea typeface="微软雅黑" panose="020B0503020204020204" pitchFamily="34" charset="-122"/>
                      </a:endParaRPr>
                    </a:p>
                  </a:txBody>
                  <a:tcPr marL="8599" marR="8599" marT="8599" marB="0" anchor="ctr"/>
                </a:tc>
                <a:tc>
                  <a:txBody>
                    <a:bodyPr/>
                    <a:lstStyle/>
                    <a:p>
                      <a:pPr algn="ctr" rtl="0" fontAlgn="ctr"/>
                      <a:r>
                        <a:rPr lang="zh-CN" altLang="en-US" sz="1400" u="none" strike="noStrike">
                          <a:effectLst/>
                        </a:rPr>
                        <a:t>统计对象</a:t>
                      </a:r>
                      <a:endParaRPr lang="zh-CN" altLang="en-US" sz="1400" b="1" i="0" u="none" strike="noStrike">
                        <a:solidFill>
                          <a:srgbClr val="FFFFFF"/>
                        </a:solidFill>
                        <a:effectLst/>
                        <a:latin typeface="微软雅黑" panose="020B0503020204020204" pitchFamily="34" charset="-122"/>
                        <a:ea typeface="微软雅黑" panose="020B0503020204020204" pitchFamily="34" charset="-122"/>
                      </a:endParaRPr>
                    </a:p>
                  </a:txBody>
                  <a:tcPr marL="8599" marR="8599" marT="8599" marB="0" anchor="ctr"/>
                </a:tc>
                <a:tc>
                  <a:txBody>
                    <a:bodyPr/>
                    <a:lstStyle/>
                    <a:p>
                      <a:pPr algn="ctr" rtl="0" fontAlgn="ctr"/>
                      <a:r>
                        <a:rPr lang="zh-CN" altLang="en-US" sz="1400" u="none" strike="noStrike">
                          <a:effectLst/>
                        </a:rPr>
                        <a:t>统计指标</a:t>
                      </a:r>
                      <a:endParaRPr lang="zh-CN" altLang="en-US" sz="1400" b="1" i="0" u="none" strike="noStrike">
                        <a:solidFill>
                          <a:srgbClr val="FFFFFF"/>
                        </a:solidFill>
                        <a:effectLst/>
                        <a:latin typeface="微软雅黑" panose="020B0503020204020204" pitchFamily="34" charset="-122"/>
                        <a:ea typeface="微软雅黑" panose="020B0503020204020204" pitchFamily="34" charset="-122"/>
                      </a:endParaRPr>
                    </a:p>
                  </a:txBody>
                  <a:tcPr marL="8599" marR="8599" marT="8599" marB="0" anchor="ctr"/>
                </a:tc>
              </a:tr>
              <a:tr h="229920">
                <a:tc rowSpan="4">
                  <a:txBody>
                    <a:bodyPr/>
                    <a:lstStyle/>
                    <a:p>
                      <a:pPr algn="ctr" rtl="0" fontAlgn="ctr"/>
                      <a:r>
                        <a:rPr lang="zh-CN" altLang="en-US" sz="1400" u="none" strike="noStrike" dirty="0">
                          <a:effectLst/>
                        </a:rPr>
                        <a:t>点状要素</a:t>
                      </a:r>
                      <a:endParaRPr lang="zh-CN" altLang="en-US" sz="1400" b="0" i="0" u="none" strike="noStrike" dirty="0">
                        <a:solidFill>
                          <a:srgbClr val="000000"/>
                        </a:solidFill>
                        <a:effectLst/>
                        <a:latin typeface="微软雅黑" panose="020B0503020204020204" pitchFamily="34" charset="-122"/>
                        <a:ea typeface="微软雅黑" panose="020B0503020204020204" pitchFamily="34" charset="-122"/>
                      </a:endParaRPr>
                    </a:p>
                  </a:txBody>
                  <a:tcPr marL="8599" marR="8599" marT="8599" marB="0" anchor="ctr"/>
                </a:tc>
                <a:tc>
                  <a:txBody>
                    <a:bodyPr/>
                    <a:lstStyle/>
                    <a:p>
                      <a:pPr algn="ctr" rtl="0" fontAlgn="ctr"/>
                      <a:r>
                        <a:rPr lang="zh-CN" altLang="en-US" sz="1400" u="none" strike="noStrike" dirty="0">
                          <a:effectLst/>
                        </a:rPr>
                        <a:t>城镇综合功能单元（点）、</a:t>
                      </a:r>
                      <a:endParaRPr lang="zh-CN" altLang="en-US" sz="1400" b="0" i="0" u="none" strike="noStrike" dirty="0">
                        <a:solidFill>
                          <a:srgbClr val="000000"/>
                        </a:solidFill>
                        <a:effectLst/>
                        <a:latin typeface="微软雅黑" panose="020B0503020204020204" pitchFamily="34" charset="-122"/>
                        <a:ea typeface="微软雅黑" panose="020B0503020204020204" pitchFamily="34" charset="-122"/>
                      </a:endParaRPr>
                    </a:p>
                  </a:txBody>
                  <a:tcPr marL="8599" marR="8599" marT="8599" marB="0" anchor="ctr"/>
                </a:tc>
                <a:tc>
                  <a:txBody>
                    <a:bodyPr/>
                    <a:lstStyle/>
                    <a:p>
                      <a:pPr algn="ctr" rtl="0" fontAlgn="ctr"/>
                      <a:r>
                        <a:rPr lang="zh-CN" altLang="en-US" sz="1400" u="none" strike="noStrike">
                          <a:effectLst/>
                        </a:rPr>
                        <a:t>个数</a:t>
                      </a:r>
                      <a:endParaRPr lang="zh-CN" altLang="en-US" sz="1400" b="0" i="0" u="none" strike="noStrike">
                        <a:solidFill>
                          <a:srgbClr val="000000"/>
                        </a:solidFill>
                        <a:effectLst/>
                        <a:latin typeface="微软雅黑" panose="020B0503020204020204" pitchFamily="34" charset="-122"/>
                        <a:ea typeface="微软雅黑" panose="020B0503020204020204" pitchFamily="34" charset="-122"/>
                      </a:endParaRPr>
                    </a:p>
                  </a:txBody>
                  <a:tcPr marL="8599" marR="8599" marT="8599" marB="0" anchor="ctr"/>
                </a:tc>
              </a:tr>
              <a:tr h="229920">
                <a:tc vMerge="1">
                  <a:txBody>
                    <a:bodyPr/>
                    <a:lstStyle/>
                    <a:p>
                      <a:endParaRPr lang="zh-CN" altLang="en-US"/>
                    </a:p>
                  </a:txBody>
                  <a:tcPr/>
                </a:tc>
                <a:tc>
                  <a:txBody>
                    <a:bodyPr/>
                    <a:lstStyle/>
                    <a:p>
                      <a:pPr algn="ctr" rtl="0" fontAlgn="ctr"/>
                      <a:r>
                        <a:rPr lang="zh-CN" altLang="en-US" sz="1400" u="none" strike="noStrike" dirty="0">
                          <a:effectLst/>
                        </a:rPr>
                        <a:t>构筑物（点）、</a:t>
                      </a:r>
                      <a:endParaRPr lang="zh-CN" altLang="en-US" sz="1400" b="0" i="0" u="none" strike="noStrike" dirty="0">
                        <a:solidFill>
                          <a:srgbClr val="000000"/>
                        </a:solidFill>
                        <a:effectLst/>
                        <a:latin typeface="微软雅黑" panose="020B0503020204020204" pitchFamily="34" charset="-122"/>
                        <a:ea typeface="微软雅黑" panose="020B0503020204020204" pitchFamily="34" charset="-122"/>
                      </a:endParaRPr>
                    </a:p>
                  </a:txBody>
                  <a:tcPr marL="8599" marR="8599" marT="8599" marB="0" anchor="ctr"/>
                </a:tc>
                <a:tc>
                  <a:txBody>
                    <a:bodyPr/>
                    <a:lstStyle/>
                    <a:p>
                      <a:pPr algn="ctr" rtl="0" fontAlgn="ctr"/>
                      <a:r>
                        <a:rPr lang="zh-CN" altLang="en-US" sz="1400" u="none" strike="noStrike">
                          <a:effectLst/>
                        </a:rPr>
                        <a:t>密度</a:t>
                      </a:r>
                      <a:endParaRPr lang="zh-CN" altLang="en-US" sz="1400" b="0" i="0" u="none" strike="noStrike">
                        <a:solidFill>
                          <a:srgbClr val="000000"/>
                        </a:solidFill>
                        <a:effectLst/>
                        <a:latin typeface="微软雅黑" panose="020B0503020204020204" pitchFamily="34" charset="-122"/>
                        <a:ea typeface="微软雅黑" panose="020B0503020204020204" pitchFamily="34" charset="-122"/>
                      </a:endParaRPr>
                    </a:p>
                  </a:txBody>
                  <a:tcPr marL="8599" marR="8599" marT="8599" marB="0" anchor="ctr"/>
                </a:tc>
              </a:tr>
              <a:tr h="229920">
                <a:tc vMerge="1">
                  <a:txBody>
                    <a:bodyPr/>
                    <a:lstStyle/>
                    <a:p>
                      <a:endParaRPr lang="zh-CN" altLang="en-US"/>
                    </a:p>
                  </a:txBody>
                  <a:tcPr/>
                </a:tc>
                <a:tc>
                  <a:txBody>
                    <a:bodyPr/>
                    <a:lstStyle/>
                    <a:p>
                      <a:pPr algn="ctr" rtl="0" fontAlgn="ctr"/>
                      <a:r>
                        <a:rPr lang="zh-CN" altLang="en-US" sz="1400" u="none" strike="noStrike" dirty="0">
                          <a:effectLst/>
                        </a:rPr>
                        <a:t>地理单元（点）</a:t>
                      </a:r>
                      <a:endParaRPr lang="zh-CN" altLang="en-US" sz="1400" b="0" i="0" u="none" strike="noStrike" dirty="0">
                        <a:solidFill>
                          <a:srgbClr val="000000"/>
                        </a:solidFill>
                        <a:effectLst/>
                        <a:latin typeface="微软雅黑" panose="020B0503020204020204" pitchFamily="34" charset="-122"/>
                        <a:ea typeface="微软雅黑" panose="020B0503020204020204" pitchFamily="34" charset="-122"/>
                      </a:endParaRPr>
                    </a:p>
                  </a:txBody>
                  <a:tcPr marL="8599" marR="8599" marT="8599" marB="0" anchor="ctr"/>
                </a:tc>
                <a:tc>
                  <a:txBody>
                    <a:bodyPr/>
                    <a:lstStyle/>
                    <a:p>
                      <a:pPr algn="ctr" rtl="0" fontAlgn="ctr"/>
                      <a:r>
                        <a:rPr lang="zh-CN" altLang="en-US" sz="1400" u="none" strike="noStrike">
                          <a:effectLst/>
                        </a:rPr>
                        <a:t>距离</a:t>
                      </a:r>
                      <a:endParaRPr lang="zh-CN" altLang="en-US" sz="1400" b="0" i="0" u="none" strike="noStrike">
                        <a:solidFill>
                          <a:srgbClr val="000000"/>
                        </a:solidFill>
                        <a:effectLst/>
                        <a:latin typeface="微软雅黑" panose="020B0503020204020204" pitchFamily="34" charset="-122"/>
                        <a:ea typeface="微软雅黑" panose="020B0503020204020204" pitchFamily="34" charset="-122"/>
                      </a:endParaRPr>
                    </a:p>
                  </a:txBody>
                  <a:tcPr marL="8599" marR="8599" marT="8599" marB="0" anchor="ctr"/>
                </a:tc>
              </a:tr>
              <a:tr h="229920">
                <a:tc vMerge="1">
                  <a:txBody>
                    <a:bodyPr/>
                    <a:lstStyle/>
                    <a:p>
                      <a:endParaRPr lang="zh-CN" altLang="en-US"/>
                    </a:p>
                  </a:txBody>
                  <a:tcPr/>
                </a:tc>
                <a:tc>
                  <a:txBody>
                    <a:bodyPr/>
                    <a:lstStyle/>
                    <a:p>
                      <a:pPr algn="ctr" fontAlgn="ctr"/>
                      <a:r>
                        <a:rPr lang="zh-CN" altLang="en-US" sz="1400" u="none" strike="noStrike" dirty="0">
                          <a:effectLst/>
                        </a:rPr>
                        <a:t>　</a:t>
                      </a:r>
                      <a:endParaRPr lang="zh-CN" altLang="en-US" sz="1400" b="0" i="0" u="none" strike="noStrike" dirty="0">
                        <a:solidFill>
                          <a:srgbClr val="000000"/>
                        </a:solidFill>
                        <a:effectLst/>
                        <a:latin typeface="宋体" panose="02010600030101010101" pitchFamily="2" charset="-122"/>
                        <a:ea typeface="宋体" panose="02010600030101010101" pitchFamily="2" charset="-122"/>
                      </a:endParaRPr>
                    </a:p>
                  </a:txBody>
                  <a:tcPr marL="8599" marR="8599" marT="8599" marB="0" anchor="ctr"/>
                </a:tc>
                <a:tc>
                  <a:txBody>
                    <a:bodyPr/>
                    <a:lstStyle/>
                    <a:p>
                      <a:pPr algn="ctr" rtl="0" fontAlgn="ctr"/>
                      <a:r>
                        <a:rPr lang="zh-CN" altLang="en-US" sz="1400" u="none" strike="noStrike">
                          <a:effectLst/>
                        </a:rPr>
                        <a:t>交通距离</a:t>
                      </a:r>
                      <a:endParaRPr lang="zh-CN" altLang="en-US" sz="1400" b="0" i="0" u="none" strike="noStrike">
                        <a:solidFill>
                          <a:srgbClr val="000000"/>
                        </a:solidFill>
                        <a:effectLst/>
                        <a:latin typeface="微软雅黑" panose="020B0503020204020204" pitchFamily="34" charset="-122"/>
                        <a:ea typeface="微软雅黑" panose="020B0503020204020204" pitchFamily="34" charset="-122"/>
                      </a:endParaRPr>
                    </a:p>
                  </a:txBody>
                  <a:tcPr marL="8599" marR="8599" marT="8599" marB="0" anchor="ctr"/>
                </a:tc>
              </a:tr>
              <a:tr h="229920">
                <a:tc rowSpan="3">
                  <a:txBody>
                    <a:bodyPr/>
                    <a:lstStyle/>
                    <a:p>
                      <a:pPr algn="ctr" rtl="0" fontAlgn="ctr"/>
                      <a:r>
                        <a:rPr lang="zh-CN" altLang="en-US" sz="1400" u="none" strike="noStrike">
                          <a:effectLst/>
                        </a:rPr>
                        <a:t>线状要素</a:t>
                      </a:r>
                      <a:endParaRPr lang="zh-CN" altLang="en-US" sz="1400" b="0" i="0" u="none" strike="noStrike">
                        <a:solidFill>
                          <a:srgbClr val="000000"/>
                        </a:solidFill>
                        <a:effectLst/>
                        <a:latin typeface="微软雅黑" panose="020B0503020204020204" pitchFamily="34" charset="-122"/>
                        <a:ea typeface="微软雅黑" panose="020B0503020204020204" pitchFamily="34" charset="-122"/>
                      </a:endParaRPr>
                    </a:p>
                  </a:txBody>
                  <a:tcPr marL="8599" marR="8599" marT="8599" marB="0" anchor="ctr"/>
                </a:tc>
                <a:tc>
                  <a:txBody>
                    <a:bodyPr/>
                    <a:lstStyle/>
                    <a:p>
                      <a:pPr algn="ctr" rtl="0" fontAlgn="ctr"/>
                      <a:r>
                        <a:rPr lang="zh-CN" altLang="en-US" sz="1400" u="none" strike="noStrike" dirty="0">
                          <a:effectLst/>
                        </a:rPr>
                        <a:t>道路（线）、</a:t>
                      </a:r>
                      <a:endParaRPr lang="zh-CN" altLang="en-US" sz="1400" b="0" i="0" u="none" strike="noStrike" dirty="0">
                        <a:solidFill>
                          <a:srgbClr val="000000"/>
                        </a:solidFill>
                        <a:effectLst/>
                        <a:latin typeface="微软雅黑" panose="020B0503020204020204" pitchFamily="34" charset="-122"/>
                        <a:ea typeface="微软雅黑" panose="020B0503020204020204" pitchFamily="34" charset="-122"/>
                      </a:endParaRPr>
                    </a:p>
                  </a:txBody>
                  <a:tcPr marL="8599" marR="8599" marT="8599" marB="0" anchor="ctr"/>
                </a:tc>
                <a:tc>
                  <a:txBody>
                    <a:bodyPr/>
                    <a:lstStyle/>
                    <a:p>
                      <a:pPr algn="ctr" rtl="0" fontAlgn="ctr"/>
                      <a:r>
                        <a:rPr lang="zh-CN" altLang="en-US" sz="1400" u="none" strike="noStrike">
                          <a:effectLst/>
                        </a:rPr>
                        <a:t>密度</a:t>
                      </a:r>
                      <a:endParaRPr lang="zh-CN" altLang="en-US" sz="1400" b="0" i="0" u="none" strike="noStrike">
                        <a:solidFill>
                          <a:srgbClr val="000000"/>
                        </a:solidFill>
                        <a:effectLst/>
                        <a:latin typeface="微软雅黑" panose="020B0503020204020204" pitchFamily="34" charset="-122"/>
                        <a:ea typeface="微软雅黑" panose="020B0503020204020204" pitchFamily="34" charset="-122"/>
                      </a:endParaRPr>
                    </a:p>
                  </a:txBody>
                  <a:tcPr marL="8599" marR="8599" marT="8599" marB="0" anchor="ctr"/>
                </a:tc>
              </a:tr>
              <a:tr h="229920">
                <a:tc vMerge="1">
                  <a:txBody>
                    <a:bodyPr/>
                    <a:lstStyle/>
                    <a:p>
                      <a:endParaRPr lang="zh-CN" altLang="en-US"/>
                    </a:p>
                  </a:txBody>
                  <a:tcPr/>
                </a:tc>
                <a:tc>
                  <a:txBody>
                    <a:bodyPr/>
                    <a:lstStyle/>
                    <a:p>
                      <a:pPr algn="ctr" rtl="0" fontAlgn="ctr"/>
                      <a:r>
                        <a:rPr lang="zh-CN" altLang="en-US" sz="1400" u="none" strike="noStrike" dirty="0">
                          <a:effectLst/>
                        </a:rPr>
                        <a:t>水域（线）、</a:t>
                      </a:r>
                      <a:endParaRPr lang="zh-CN" altLang="en-US" sz="1400" b="0" i="0" u="none" strike="noStrike" dirty="0">
                        <a:solidFill>
                          <a:srgbClr val="000000"/>
                        </a:solidFill>
                        <a:effectLst/>
                        <a:latin typeface="微软雅黑" panose="020B0503020204020204" pitchFamily="34" charset="-122"/>
                        <a:ea typeface="微软雅黑" panose="020B0503020204020204" pitchFamily="34" charset="-122"/>
                      </a:endParaRPr>
                    </a:p>
                  </a:txBody>
                  <a:tcPr marL="8599" marR="8599" marT="8599" marB="0" anchor="ctr"/>
                </a:tc>
                <a:tc>
                  <a:txBody>
                    <a:bodyPr/>
                    <a:lstStyle/>
                    <a:p>
                      <a:pPr algn="ctr" rtl="0" fontAlgn="ctr"/>
                      <a:r>
                        <a:rPr lang="zh-CN" altLang="en-US" sz="1400" u="none" strike="noStrike">
                          <a:effectLst/>
                        </a:rPr>
                        <a:t>长度</a:t>
                      </a:r>
                      <a:endParaRPr lang="zh-CN" altLang="en-US" sz="1400" b="0" i="0" u="none" strike="noStrike">
                        <a:solidFill>
                          <a:srgbClr val="000000"/>
                        </a:solidFill>
                        <a:effectLst/>
                        <a:latin typeface="微软雅黑" panose="020B0503020204020204" pitchFamily="34" charset="-122"/>
                        <a:ea typeface="微软雅黑" panose="020B0503020204020204" pitchFamily="34" charset="-122"/>
                      </a:endParaRPr>
                    </a:p>
                  </a:txBody>
                  <a:tcPr marL="8599" marR="8599" marT="8599" marB="0" anchor="ctr"/>
                </a:tc>
              </a:tr>
              <a:tr h="229920">
                <a:tc vMerge="1">
                  <a:txBody>
                    <a:bodyPr/>
                    <a:lstStyle/>
                    <a:p>
                      <a:endParaRPr lang="zh-CN" altLang="en-US"/>
                    </a:p>
                  </a:txBody>
                  <a:tcPr/>
                </a:tc>
                <a:tc>
                  <a:txBody>
                    <a:bodyPr/>
                    <a:lstStyle/>
                    <a:p>
                      <a:pPr algn="ctr" rtl="0" fontAlgn="ctr"/>
                      <a:r>
                        <a:rPr lang="zh-CN" altLang="en-US" sz="1400" u="none" strike="noStrike" dirty="0">
                          <a:effectLst/>
                        </a:rPr>
                        <a:t>构筑物（线）</a:t>
                      </a:r>
                      <a:endParaRPr lang="zh-CN" altLang="en-US" sz="1400" b="0" i="0" u="none" strike="noStrike" dirty="0">
                        <a:solidFill>
                          <a:srgbClr val="000000"/>
                        </a:solidFill>
                        <a:effectLst/>
                        <a:latin typeface="微软雅黑" panose="020B0503020204020204" pitchFamily="34" charset="-122"/>
                        <a:ea typeface="微软雅黑" panose="020B0503020204020204" pitchFamily="34" charset="-122"/>
                      </a:endParaRPr>
                    </a:p>
                  </a:txBody>
                  <a:tcPr marL="8599" marR="8599" marT="8599" marB="0" anchor="ctr"/>
                </a:tc>
                <a:tc>
                  <a:txBody>
                    <a:bodyPr/>
                    <a:lstStyle/>
                    <a:p>
                      <a:pPr algn="ctr" rtl="0" fontAlgn="ctr"/>
                      <a:r>
                        <a:rPr lang="zh-CN" altLang="en-US" sz="1400" u="none" strike="noStrike">
                          <a:effectLst/>
                        </a:rPr>
                        <a:t>表面长度</a:t>
                      </a:r>
                      <a:endParaRPr lang="zh-CN" altLang="en-US" sz="1400" b="0" i="0" u="none" strike="noStrike">
                        <a:solidFill>
                          <a:srgbClr val="000000"/>
                        </a:solidFill>
                        <a:effectLst/>
                        <a:latin typeface="微软雅黑" panose="020B0503020204020204" pitchFamily="34" charset="-122"/>
                        <a:ea typeface="微软雅黑" panose="020B0503020204020204" pitchFamily="34" charset="-122"/>
                      </a:endParaRPr>
                    </a:p>
                  </a:txBody>
                  <a:tcPr marL="8599" marR="8599" marT="8599" marB="0" anchor="ctr"/>
                </a:tc>
              </a:tr>
              <a:tr h="229920">
                <a:tc rowSpan="11">
                  <a:txBody>
                    <a:bodyPr/>
                    <a:lstStyle/>
                    <a:p>
                      <a:pPr algn="ctr" rtl="0" fontAlgn="ctr"/>
                      <a:r>
                        <a:rPr lang="zh-CN" altLang="en-US" sz="1400" u="none" strike="noStrike" dirty="0">
                          <a:effectLst/>
                        </a:rPr>
                        <a:t>面状要素</a:t>
                      </a:r>
                      <a:endParaRPr lang="zh-CN" altLang="en-US" sz="1400" b="0" i="0" u="none" strike="noStrike" dirty="0">
                        <a:solidFill>
                          <a:srgbClr val="000000"/>
                        </a:solidFill>
                        <a:effectLst/>
                        <a:latin typeface="微软雅黑" panose="020B0503020204020204" pitchFamily="34" charset="-122"/>
                        <a:ea typeface="微软雅黑" panose="020B0503020204020204" pitchFamily="34" charset="-122"/>
                      </a:endParaRPr>
                    </a:p>
                  </a:txBody>
                  <a:tcPr marL="8599" marR="8599" marT="8599" marB="0" anchor="ctr"/>
                </a:tc>
                <a:tc>
                  <a:txBody>
                    <a:bodyPr/>
                    <a:lstStyle/>
                    <a:p>
                      <a:pPr algn="ctr" rtl="0" fontAlgn="ctr"/>
                      <a:r>
                        <a:rPr lang="zh-CN" altLang="en-US" sz="1400" u="none" strike="noStrike" dirty="0">
                          <a:effectLst/>
                        </a:rPr>
                        <a:t>地表覆盖</a:t>
                      </a:r>
                      <a:endParaRPr lang="zh-CN" altLang="en-US" sz="1400" b="0" i="0" u="none" strike="noStrike" dirty="0">
                        <a:solidFill>
                          <a:srgbClr val="000000"/>
                        </a:solidFill>
                        <a:effectLst/>
                        <a:latin typeface="微软雅黑" panose="020B0503020204020204" pitchFamily="34" charset="-122"/>
                        <a:ea typeface="微软雅黑" panose="020B0503020204020204" pitchFamily="34" charset="-122"/>
                      </a:endParaRPr>
                    </a:p>
                  </a:txBody>
                  <a:tcPr marL="8599" marR="8599" marT="8599" marB="0" anchor="ctr"/>
                </a:tc>
                <a:tc>
                  <a:txBody>
                    <a:bodyPr/>
                    <a:lstStyle/>
                    <a:p>
                      <a:pPr algn="ctr" rtl="0" fontAlgn="ctr"/>
                      <a:r>
                        <a:rPr lang="zh-CN" altLang="en-US" sz="1400" u="none" strike="noStrike">
                          <a:effectLst/>
                        </a:rPr>
                        <a:t>个数</a:t>
                      </a:r>
                      <a:endParaRPr lang="zh-CN" altLang="en-US" sz="1400" b="0" i="0" u="none" strike="noStrike">
                        <a:solidFill>
                          <a:srgbClr val="000000"/>
                        </a:solidFill>
                        <a:effectLst/>
                        <a:latin typeface="微软雅黑" panose="020B0503020204020204" pitchFamily="34" charset="-122"/>
                        <a:ea typeface="微软雅黑" panose="020B0503020204020204" pitchFamily="34" charset="-122"/>
                      </a:endParaRPr>
                    </a:p>
                  </a:txBody>
                  <a:tcPr marL="8599" marR="8599" marT="8599" marB="0" anchor="ctr"/>
                </a:tc>
              </a:tr>
              <a:tr h="229920">
                <a:tc vMerge="1">
                  <a:txBody>
                    <a:bodyPr/>
                    <a:lstStyle/>
                    <a:p>
                      <a:endParaRPr lang="zh-CN" altLang="en-US"/>
                    </a:p>
                  </a:txBody>
                  <a:tcPr/>
                </a:tc>
                <a:tc>
                  <a:txBody>
                    <a:bodyPr/>
                    <a:lstStyle/>
                    <a:p>
                      <a:pPr algn="ctr" rtl="0" fontAlgn="ctr"/>
                      <a:r>
                        <a:rPr lang="zh-CN" altLang="en-US" sz="1400" u="none" strike="noStrike">
                          <a:effectLst/>
                        </a:rPr>
                        <a:t>水域（面）</a:t>
                      </a:r>
                      <a:endParaRPr lang="zh-CN" altLang="en-US" sz="1400" b="0" i="0" u="none" strike="noStrike">
                        <a:solidFill>
                          <a:srgbClr val="000000"/>
                        </a:solidFill>
                        <a:effectLst/>
                        <a:latin typeface="微软雅黑" panose="020B0503020204020204" pitchFamily="34" charset="-122"/>
                        <a:ea typeface="微软雅黑" panose="020B0503020204020204" pitchFamily="34" charset="-122"/>
                      </a:endParaRPr>
                    </a:p>
                  </a:txBody>
                  <a:tcPr marL="8599" marR="8599" marT="8599" marB="0" anchor="ctr"/>
                </a:tc>
                <a:tc>
                  <a:txBody>
                    <a:bodyPr/>
                    <a:lstStyle/>
                    <a:p>
                      <a:pPr algn="ctr" rtl="0" fontAlgn="ctr"/>
                      <a:r>
                        <a:rPr lang="zh-CN" altLang="en-US" sz="1400" u="none" strike="noStrike">
                          <a:effectLst/>
                        </a:rPr>
                        <a:t>面积</a:t>
                      </a:r>
                      <a:endParaRPr lang="zh-CN" altLang="en-US" sz="1400" b="0" i="0" u="none" strike="noStrike">
                        <a:solidFill>
                          <a:srgbClr val="000000"/>
                        </a:solidFill>
                        <a:effectLst/>
                        <a:latin typeface="微软雅黑" panose="020B0503020204020204" pitchFamily="34" charset="-122"/>
                        <a:ea typeface="微软雅黑" panose="020B0503020204020204" pitchFamily="34" charset="-122"/>
                      </a:endParaRPr>
                    </a:p>
                  </a:txBody>
                  <a:tcPr marL="8599" marR="8599" marT="8599" marB="0" anchor="ctr"/>
                </a:tc>
              </a:tr>
              <a:tr h="229920">
                <a:tc vMerge="1">
                  <a:txBody>
                    <a:bodyPr/>
                    <a:lstStyle/>
                    <a:p>
                      <a:endParaRPr lang="zh-CN" altLang="en-US"/>
                    </a:p>
                  </a:txBody>
                  <a:tcPr/>
                </a:tc>
                <a:tc>
                  <a:txBody>
                    <a:bodyPr/>
                    <a:lstStyle/>
                    <a:p>
                      <a:pPr algn="ctr" rtl="0" fontAlgn="ctr"/>
                      <a:r>
                        <a:rPr lang="zh-CN" altLang="en-US" sz="1400" u="none" strike="noStrike">
                          <a:effectLst/>
                        </a:rPr>
                        <a:t>构筑物（面）</a:t>
                      </a:r>
                      <a:endParaRPr lang="zh-CN" altLang="en-US" sz="1400" b="0" i="0" u="none" strike="noStrike">
                        <a:solidFill>
                          <a:srgbClr val="000000"/>
                        </a:solidFill>
                        <a:effectLst/>
                        <a:latin typeface="微软雅黑" panose="020B0503020204020204" pitchFamily="34" charset="-122"/>
                        <a:ea typeface="微软雅黑" panose="020B0503020204020204" pitchFamily="34" charset="-122"/>
                      </a:endParaRPr>
                    </a:p>
                  </a:txBody>
                  <a:tcPr marL="8599" marR="8599" marT="8599" marB="0" anchor="ctr"/>
                </a:tc>
                <a:tc>
                  <a:txBody>
                    <a:bodyPr/>
                    <a:lstStyle/>
                    <a:p>
                      <a:pPr algn="ctr" rtl="0" fontAlgn="ctr"/>
                      <a:r>
                        <a:rPr lang="zh-CN" altLang="en-US" sz="1400" u="none" strike="noStrike">
                          <a:effectLst/>
                        </a:rPr>
                        <a:t>表面面积</a:t>
                      </a:r>
                      <a:endParaRPr lang="zh-CN" altLang="en-US" sz="1400" b="0" i="0" u="none" strike="noStrike">
                        <a:solidFill>
                          <a:srgbClr val="000000"/>
                        </a:solidFill>
                        <a:effectLst/>
                        <a:latin typeface="微软雅黑" panose="020B0503020204020204" pitchFamily="34" charset="-122"/>
                        <a:ea typeface="微软雅黑" panose="020B0503020204020204" pitchFamily="34" charset="-122"/>
                      </a:endParaRPr>
                    </a:p>
                  </a:txBody>
                  <a:tcPr marL="8599" marR="8599" marT="8599" marB="0" anchor="ctr"/>
                </a:tc>
              </a:tr>
              <a:tr h="229920">
                <a:tc vMerge="1">
                  <a:txBody>
                    <a:bodyPr/>
                    <a:lstStyle/>
                    <a:p>
                      <a:endParaRPr lang="zh-CN" altLang="en-US"/>
                    </a:p>
                  </a:txBody>
                  <a:tcPr/>
                </a:tc>
                <a:tc>
                  <a:txBody>
                    <a:bodyPr/>
                    <a:lstStyle/>
                    <a:p>
                      <a:pPr algn="ctr" rtl="0" fontAlgn="ctr"/>
                      <a:r>
                        <a:rPr lang="zh-CN" altLang="en-US" sz="1400" u="none" strike="noStrike">
                          <a:effectLst/>
                        </a:rPr>
                        <a:t>地理单元（面）</a:t>
                      </a:r>
                      <a:endParaRPr lang="zh-CN" altLang="en-US" sz="1400" b="0" i="0" u="none" strike="noStrike">
                        <a:solidFill>
                          <a:srgbClr val="000000"/>
                        </a:solidFill>
                        <a:effectLst/>
                        <a:latin typeface="微软雅黑" panose="020B0503020204020204" pitchFamily="34" charset="-122"/>
                        <a:ea typeface="微软雅黑" panose="020B0503020204020204" pitchFamily="34" charset="-122"/>
                      </a:endParaRPr>
                    </a:p>
                  </a:txBody>
                  <a:tcPr marL="8599" marR="8599" marT="8599" marB="0" anchor="ctr"/>
                </a:tc>
                <a:tc>
                  <a:txBody>
                    <a:bodyPr/>
                    <a:lstStyle/>
                    <a:p>
                      <a:pPr algn="ctr" rtl="0" fontAlgn="ctr"/>
                      <a:r>
                        <a:rPr lang="zh-CN" altLang="en-US" sz="1400" u="none" strike="noStrike">
                          <a:effectLst/>
                        </a:rPr>
                        <a:t>占比</a:t>
                      </a:r>
                      <a:endParaRPr lang="zh-CN" altLang="en-US" sz="1400" b="0" i="0" u="none" strike="noStrike">
                        <a:solidFill>
                          <a:srgbClr val="000000"/>
                        </a:solidFill>
                        <a:effectLst/>
                        <a:latin typeface="微软雅黑" panose="020B0503020204020204" pitchFamily="34" charset="-122"/>
                        <a:ea typeface="微软雅黑" panose="020B0503020204020204" pitchFamily="34" charset="-122"/>
                      </a:endParaRPr>
                    </a:p>
                  </a:txBody>
                  <a:tcPr marL="8599" marR="8599" marT="8599" marB="0" anchor="ctr"/>
                </a:tc>
              </a:tr>
              <a:tr h="229920">
                <a:tc vMerge="1">
                  <a:txBody>
                    <a:bodyPr/>
                    <a:lstStyle/>
                    <a:p>
                      <a:endParaRPr lang="zh-CN" altLang="en-US"/>
                    </a:p>
                  </a:txBody>
                  <a:tcPr/>
                </a:tc>
                <a:tc>
                  <a:txBody>
                    <a:bodyPr/>
                    <a:lstStyle/>
                    <a:p>
                      <a:pPr algn="ctr" rtl="0" fontAlgn="ctr"/>
                      <a:r>
                        <a:rPr lang="zh-CN" altLang="en-US" sz="1400" u="none" strike="noStrike">
                          <a:effectLst/>
                        </a:rPr>
                        <a:t>　</a:t>
                      </a:r>
                      <a:endParaRPr lang="zh-CN" altLang="en-US" sz="1400" b="0" i="0" u="none" strike="noStrike">
                        <a:solidFill>
                          <a:srgbClr val="000000"/>
                        </a:solidFill>
                        <a:effectLst/>
                        <a:latin typeface="微软雅黑" panose="020B0503020204020204" pitchFamily="34" charset="-122"/>
                        <a:ea typeface="微软雅黑" panose="020B0503020204020204" pitchFamily="34" charset="-122"/>
                      </a:endParaRPr>
                    </a:p>
                  </a:txBody>
                  <a:tcPr marL="8599" marR="8599" marT="8599" marB="0" anchor="ctr"/>
                </a:tc>
                <a:tc>
                  <a:txBody>
                    <a:bodyPr/>
                    <a:lstStyle/>
                    <a:p>
                      <a:pPr algn="ctr" rtl="0" fontAlgn="ctr"/>
                      <a:r>
                        <a:rPr lang="zh-CN" altLang="en-US" sz="1400" u="none" strike="noStrike">
                          <a:effectLst/>
                        </a:rPr>
                        <a:t>构成比</a:t>
                      </a:r>
                      <a:endParaRPr lang="zh-CN" altLang="en-US" sz="1400" b="0" i="0" u="none" strike="noStrike">
                        <a:solidFill>
                          <a:srgbClr val="000000"/>
                        </a:solidFill>
                        <a:effectLst/>
                        <a:latin typeface="微软雅黑" panose="020B0503020204020204" pitchFamily="34" charset="-122"/>
                        <a:ea typeface="微软雅黑" panose="020B0503020204020204" pitchFamily="34" charset="-122"/>
                      </a:endParaRPr>
                    </a:p>
                  </a:txBody>
                  <a:tcPr marL="8599" marR="8599" marT="8599" marB="0" anchor="ctr"/>
                </a:tc>
              </a:tr>
              <a:tr h="229920">
                <a:tc vMerge="1">
                  <a:txBody>
                    <a:bodyPr/>
                    <a:lstStyle/>
                    <a:p>
                      <a:endParaRPr lang="zh-CN" altLang="en-US"/>
                    </a:p>
                  </a:txBody>
                  <a:tcPr/>
                </a:tc>
                <a:tc>
                  <a:txBody>
                    <a:bodyPr/>
                    <a:lstStyle/>
                    <a:p>
                      <a:pPr algn="ctr" rtl="0" fontAlgn="ctr"/>
                      <a:r>
                        <a:rPr lang="zh-CN" altLang="en-US" sz="1400" u="none" strike="noStrike">
                          <a:effectLst/>
                        </a:rPr>
                        <a:t>　</a:t>
                      </a:r>
                      <a:endParaRPr lang="zh-CN" altLang="en-US" sz="1400" b="0" i="0" u="none" strike="noStrike">
                        <a:solidFill>
                          <a:srgbClr val="000000"/>
                        </a:solidFill>
                        <a:effectLst/>
                        <a:latin typeface="微软雅黑" panose="020B0503020204020204" pitchFamily="34" charset="-122"/>
                        <a:ea typeface="微软雅黑" panose="020B0503020204020204" pitchFamily="34" charset="-122"/>
                      </a:endParaRPr>
                    </a:p>
                  </a:txBody>
                  <a:tcPr marL="8599" marR="8599" marT="8599" marB="0" anchor="ctr"/>
                </a:tc>
                <a:tc>
                  <a:txBody>
                    <a:bodyPr/>
                    <a:lstStyle/>
                    <a:p>
                      <a:pPr algn="ctr" rtl="0" fontAlgn="ctr"/>
                      <a:r>
                        <a:rPr lang="zh-CN" altLang="en-US" sz="1400" u="none" strike="noStrike" dirty="0">
                          <a:effectLst/>
                        </a:rPr>
                        <a:t>四至坐标</a:t>
                      </a:r>
                      <a:endParaRPr lang="zh-CN" altLang="en-US" sz="1400" b="0" i="0" u="none" strike="noStrike" dirty="0">
                        <a:solidFill>
                          <a:srgbClr val="000000"/>
                        </a:solidFill>
                        <a:effectLst/>
                        <a:latin typeface="微软雅黑" panose="020B0503020204020204" pitchFamily="34" charset="-122"/>
                        <a:ea typeface="微软雅黑" panose="020B0503020204020204" pitchFamily="34" charset="-122"/>
                      </a:endParaRPr>
                    </a:p>
                  </a:txBody>
                  <a:tcPr marL="8599" marR="8599" marT="8599" marB="0" anchor="ctr"/>
                </a:tc>
              </a:tr>
              <a:tr h="328881">
                <a:tc vMerge="1">
                  <a:txBody>
                    <a:bodyPr/>
                    <a:lstStyle/>
                    <a:p>
                      <a:endParaRPr lang="zh-CN" altLang="en-US"/>
                    </a:p>
                  </a:txBody>
                  <a:tcPr/>
                </a:tc>
                <a:tc>
                  <a:txBody>
                    <a:bodyPr/>
                    <a:lstStyle/>
                    <a:p>
                      <a:pPr algn="ctr" rtl="0" fontAlgn="ctr"/>
                      <a:r>
                        <a:rPr lang="zh-CN" altLang="en-US" sz="1400" u="none" strike="noStrike">
                          <a:effectLst/>
                        </a:rPr>
                        <a:t>　</a:t>
                      </a:r>
                      <a:endParaRPr lang="zh-CN" altLang="en-US" sz="1400" b="0" i="0" u="none" strike="noStrike">
                        <a:solidFill>
                          <a:srgbClr val="000000"/>
                        </a:solidFill>
                        <a:effectLst/>
                        <a:latin typeface="微软雅黑" panose="020B0503020204020204" pitchFamily="34" charset="-122"/>
                        <a:ea typeface="微软雅黑" panose="020B0503020204020204" pitchFamily="34" charset="-122"/>
                      </a:endParaRPr>
                    </a:p>
                  </a:txBody>
                  <a:tcPr marL="8599" marR="8599" marT="8599" marB="0" anchor="ctr"/>
                </a:tc>
                <a:tc>
                  <a:txBody>
                    <a:bodyPr/>
                    <a:lstStyle/>
                    <a:p>
                      <a:pPr algn="ctr" rtl="0" fontAlgn="ctr"/>
                      <a:r>
                        <a:rPr lang="zh-CN" altLang="en-US" sz="1400" u="none" strike="noStrike">
                          <a:effectLst/>
                        </a:rPr>
                        <a:t>东西和南北长度</a:t>
                      </a:r>
                      <a:endParaRPr lang="zh-CN" altLang="en-US" sz="1400" b="0" i="0" u="none" strike="noStrike">
                        <a:solidFill>
                          <a:srgbClr val="000000"/>
                        </a:solidFill>
                        <a:effectLst/>
                        <a:latin typeface="微软雅黑" panose="020B0503020204020204" pitchFamily="34" charset="-122"/>
                        <a:ea typeface="微软雅黑" panose="020B0503020204020204" pitchFamily="34" charset="-122"/>
                      </a:endParaRPr>
                    </a:p>
                  </a:txBody>
                  <a:tcPr marL="8599" marR="8599" marT="8599" marB="0" anchor="ctr"/>
                </a:tc>
              </a:tr>
              <a:tr h="229920">
                <a:tc vMerge="1">
                  <a:txBody>
                    <a:bodyPr/>
                    <a:lstStyle/>
                    <a:p>
                      <a:endParaRPr lang="zh-CN" altLang="en-US"/>
                    </a:p>
                  </a:txBody>
                  <a:tcPr/>
                </a:tc>
                <a:tc>
                  <a:txBody>
                    <a:bodyPr/>
                    <a:lstStyle/>
                    <a:p>
                      <a:pPr algn="ctr" rtl="0" fontAlgn="ctr"/>
                      <a:r>
                        <a:rPr lang="zh-CN" altLang="en-US" sz="1400" u="none" strike="noStrike">
                          <a:effectLst/>
                        </a:rPr>
                        <a:t>　</a:t>
                      </a:r>
                      <a:endParaRPr lang="zh-CN" altLang="en-US" sz="1400" b="0" i="0" u="none" strike="noStrike">
                        <a:solidFill>
                          <a:srgbClr val="000000"/>
                        </a:solidFill>
                        <a:effectLst/>
                        <a:latin typeface="微软雅黑" panose="020B0503020204020204" pitchFamily="34" charset="-122"/>
                        <a:ea typeface="微软雅黑" panose="020B0503020204020204" pitchFamily="34" charset="-122"/>
                      </a:endParaRPr>
                    </a:p>
                  </a:txBody>
                  <a:tcPr marL="8599" marR="8599" marT="8599" marB="0" anchor="ctr"/>
                </a:tc>
                <a:tc>
                  <a:txBody>
                    <a:bodyPr/>
                    <a:lstStyle/>
                    <a:p>
                      <a:pPr algn="ctr" rtl="0" fontAlgn="ctr"/>
                      <a:r>
                        <a:rPr lang="zh-CN" altLang="en-US" sz="1400" u="none" strike="noStrike">
                          <a:effectLst/>
                        </a:rPr>
                        <a:t>平均高程</a:t>
                      </a:r>
                      <a:endParaRPr lang="zh-CN" altLang="en-US" sz="1400" b="0" i="0" u="none" strike="noStrike">
                        <a:solidFill>
                          <a:srgbClr val="000000"/>
                        </a:solidFill>
                        <a:effectLst/>
                        <a:latin typeface="微软雅黑" panose="020B0503020204020204" pitchFamily="34" charset="-122"/>
                        <a:ea typeface="微软雅黑" panose="020B0503020204020204" pitchFamily="34" charset="-122"/>
                      </a:endParaRPr>
                    </a:p>
                  </a:txBody>
                  <a:tcPr marL="8599" marR="8599" marT="8599" marB="0" anchor="ctr"/>
                </a:tc>
              </a:tr>
              <a:tr h="229920">
                <a:tc vMerge="1">
                  <a:txBody>
                    <a:bodyPr/>
                    <a:lstStyle/>
                    <a:p>
                      <a:endParaRPr lang="zh-CN" altLang="en-US"/>
                    </a:p>
                  </a:txBody>
                  <a:tcPr/>
                </a:tc>
                <a:tc>
                  <a:txBody>
                    <a:bodyPr/>
                    <a:lstStyle/>
                    <a:p>
                      <a:pPr algn="ctr" rtl="0" fontAlgn="ctr"/>
                      <a:r>
                        <a:rPr lang="zh-CN" altLang="en-US" sz="1400" u="none" strike="noStrike">
                          <a:effectLst/>
                        </a:rPr>
                        <a:t>　</a:t>
                      </a:r>
                      <a:endParaRPr lang="zh-CN" altLang="en-US" sz="1400" b="0" i="0" u="none" strike="noStrike">
                        <a:solidFill>
                          <a:srgbClr val="000000"/>
                        </a:solidFill>
                        <a:effectLst/>
                        <a:latin typeface="微软雅黑" panose="020B0503020204020204" pitchFamily="34" charset="-122"/>
                        <a:ea typeface="微软雅黑" panose="020B0503020204020204" pitchFamily="34" charset="-122"/>
                      </a:endParaRPr>
                    </a:p>
                  </a:txBody>
                  <a:tcPr marL="8599" marR="8599" marT="8599" marB="0" anchor="ctr"/>
                </a:tc>
                <a:tc>
                  <a:txBody>
                    <a:bodyPr/>
                    <a:lstStyle/>
                    <a:p>
                      <a:pPr algn="ctr" rtl="0" fontAlgn="ctr"/>
                      <a:r>
                        <a:rPr lang="zh-CN" altLang="en-US" sz="1400" u="none" strike="noStrike" dirty="0">
                          <a:effectLst/>
                        </a:rPr>
                        <a:t>最高高程</a:t>
                      </a:r>
                      <a:endParaRPr lang="zh-CN" altLang="en-US" sz="1400" b="0" i="0" u="none" strike="noStrike" dirty="0">
                        <a:solidFill>
                          <a:srgbClr val="000000"/>
                        </a:solidFill>
                        <a:effectLst/>
                        <a:latin typeface="微软雅黑" panose="020B0503020204020204" pitchFamily="34" charset="-122"/>
                        <a:ea typeface="微软雅黑" panose="020B0503020204020204" pitchFamily="34" charset="-122"/>
                      </a:endParaRPr>
                    </a:p>
                  </a:txBody>
                  <a:tcPr marL="8599" marR="8599" marT="8599" marB="0" anchor="ctr"/>
                </a:tc>
              </a:tr>
              <a:tr h="229920">
                <a:tc vMerge="1">
                  <a:txBody>
                    <a:bodyPr/>
                    <a:lstStyle/>
                    <a:p>
                      <a:endParaRPr lang="zh-CN" altLang="en-US"/>
                    </a:p>
                  </a:txBody>
                  <a:tcPr/>
                </a:tc>
                <a:tc>
                  <a:txBody>
                    <a:bodyPr/>
                    <a:lstStyle/>
                    <a:p>
                      <a:pPr algn="ctr" rtl="0" fontAlgn="ctr"/>
                      <a:r>
                        <a:rPr lang="zh-CN" altLang="en-US" sz="1400" u="none" strike="noStrike">
                          <a:effectLst/>
                        </a:rPr>
                        <a:t>　</a:t>
                      </a:r>
                      <a:endParaRPr lang="zh-CN" altLang="en-US" sz="1400" b="0" i="0" u="none" strike="noStrike">
                        <a:solidFill>
                          <a:srgbClr val="000000"/>
                        </a:solidFill>
                        <a:effectLst/>
                        <a:latin typeface="微软雅黑" panose="020B0503020204020204" pitchFamily="34" charset="-122"/>
                        <a:ea typeface="微软雅黑" panose="020B0503020204020204" pitchFamily="34" charset="-122"/>
                      </a:endParaRPr>
                    </a:p>
                  </a:txBody>
                  <a:tcPr marL="8599" marR="8599" marT="8599" marB="0" anchor="ctr"/>
                </a:tc>
                <a:tc>
                  <a:txBody>
                    <a:bodyPr/>
                    <a:lstStyle/>
                    <a:p>
                      <a:pPr algn="ctr" rtl="0" fontAlgn="ctr"/>
                      <a:r>
                        <a:rPr lang="zh-CN" altLang="en-US" sz="1400" u="none" strike="noStrike">
                          <a:effectLst/>
                        </a:rPr>
                        <a:t>最低高程</a:t>
                      </a:r>
                      <a:endParaRPr lang="zh-CN" altLang="en-US" sz="1400" b="0" i="0" u="none" strike="noStrike">
                        <a:solidFill>
                          <a:srgbClr val="000000"/>
                        </a:solidFill>
                        <a:effectLst/>
                        <a:latin typeface="微软雅黑" panose="020B0503020204020204" pitchFamily="34" charset="-122"/>
                        <a:ea typeface="微软雅黑" panose="020B0503020204020204" pitchFamily="34" charset="-122"/>
                      </a:endParaRPr>
                    </a:p>
                  </a:txBody>
                  <a:tcPr marL="8599" marR="8599" marT="8599" marB="0" anchor="ctr"/>
                </a:tc>
              </a:tr>
              <a:tr h="229920">
                <a:tc vMerge="1">
                  <a:txBody>
                    <a:bodyPr/>
                    <a:lstStyle/>
                    <a:p>
                      <a:endParaRPr lang="zh-CN" altLang="en-US"/>
                    </a:p>
                  </a:txBody>
                  <a:tcPr/>
                </a:tc>
                <a:tc>
                  <a:txBody>
                    <a:bodyPr/>
                    <a:lstStyle/>
                    <a:p>
                      <a:pPr algn="ctr" rtl="0" fontAlgn="ctr"/>
                      <a:r>
                        <a:rPr lang="zh-CN" altLang="en-US" sz="1400" u="none" strike="noStrike">
                          <a:effectLst/>
                        </a:rPr>
                        <a:t>　</a:t>
                      </a:r>
                      <a:endParaRPr lang="zh-CN" altLang="en-US" sz="1400" b="0" i="0" u="none" strike="noStrike">
                        <a:solidFill>
                          <a:srgbClr val="000000"/>
                        </a:solidFill>
                        <a:effectLst/>
                        <a:latin typeface="微软雅黑" panose="020B0503020204020204" pitchFamily="34" charset="-122"/>
                        <a:ea typeface="微软雅黑" panose="020B0503020204020204" pitchFamily="34" charset="-122"/>
                      </a:endParaRPr>
                    </a:p>
                  </a:txBody>
                  <a:tcPr marL="8599" marR="8599" marT="8599" marB="0" anchor="ctr"/>
                </a:tc>
                <a:tc>
                  <a:txBody>
                    <a:bodyPr/>
                    <a:lstStyle/>
                    <a:p>
                      <a:pPr algn="ctr" rtl="0" fontAlgn="ctr"/>
                      <a:r>
                        <a:rPr lang="zh-CN" altLang="en-US" sz="1400" u="none" strike="noStrike" dirty="0">
                          <a:effectLst/>
                        </a:rPr>
                        <a:t>平整系数</a:t>
                      </a:r>
                      <a:endParaRPr lang="zh-CN" altLang="en-US" sz="1400" b="0" i="0" u="none" strike="noStrike" dirty="0">
                        <a:solidFill>
                          <a:srgbClr val="000000"/>
                        </a:solidFill>
                        <a:effectLst/>
                        <a:latin typeface="微软雅黑" panose="020B0503020204020204" pitchFamily="34" charset="-122"/>
                        <a:ea typeface="微软雅黑" panose="020B0503020204020204" pitchFamily="34" charset="-122"/>
                      </a:endParaRPr>
                    </a:p>
                  </a:txBody>
                  <a:tcPr marL="8599" marR="8599" marT="8599" marB="0" anchor="ctr"/>
                </a:tc>
              </a:tr>
              <a:tr h="229920">
                <a:tc rowSpan="3">
                  <a:txBody>
                    <a:bodyPr/>
                    <a:lstStyle/>
                    <a:p>
                      <a:pPr algn="ctr" rtl="0" fontAlgn="ctr"/>
                      <a:r>
                        <a:rPr lang="zh-CN" altLang="en-US" sz="1400" u="none" strike="noStrike">
                          <a:effectLst/>
                        </a:rPr>
                        <a:t>实体要素</a:t>
                      </a:r>
                      <a:endParaRPr lang="zh-CN" altLang="en-US" sz="1400" b="0" i="0" u="none" strike="noStrike">
                        <a:solidFill>
                          <a:srgbClr val="000000"/>
                        </a:solidFill>
                        <a:effectLst/>
                        <a:latin typeface="微软雅黑" panose="020B0503020204020204" pitchFamily="34" charset="-122"/>
                        <a:ea typeface="微软雅黑" panose="020B0503020204020204" pitchFamily="34" charset="-122"/>
                      </a:endParaRPr>
                    </a:p>
                  </a:txBody>
                  <a:tcPr marL="8599" marR="8599" marT="8599" marB="0" anchor="ctr"/>
                </a:tc>
                <a:tc>
                  <a:txBody>
                    <a:bodyPr/>
                    <a:lstStyle/>
                    <a:p>
                      <a:pPr algn="ctr" rtl="0" fontAlgn="ctr"/>
                      <a:r>
                        <a:rPr lang="zh-CN" altLang="en-US" sz="1400" u="none" strike="noStrike">
                          <a:effectLst/>
                        </a:rPr>
                        <a:t>河流实体（线）</a:t>
                      </a:r>
                      <a:endParaRPr lang="zh-CN" altLang="en-US" sz="1400" b="0" i="0" u="none" strike="noStrike">
                        <a:solidFill>
                          <a:srgbClr val="000000"/>
                        </a:solidFill>
                        <a:effectLst/>
                        <a:latin typeface="微软雅黑" panose="020B0503020204020204" pitchFamily="34" charset="-122"/>
                        <a:ea typeface="微软雅黑" panose="020B0503020204020204" pitchFamily="34" charset="-122"/>
                      </a:endParaRPr>
                    </a:p>
                  </a:txBody>
                  <a:tcPr marL="8599" marR="8599" marT="8599" marB="0" anchor="ctr"/>
                </a:tc>
                <a:tc>
                  <a:txBody>
                    <a:bodyPr/>
                    <a:lstStyle/>
                    <a:p>
                      <a:pPr algn="ctr" rtl="0" fontAlgn="ctr"/>
                      <a:r>
                        <a:rPr lang="zh-CN" altLang="en-US" sz="1400" u="none" strike="noStrike" dirty="0">
                          <a:effectLst/>
                        </a:rPr>
                        <a:t>个数</a:t>
                      </a:r>
                      <a:endParaRPr lang="zh-CN" altLang="en-US" sz="1400" b="0" i="0" u="none" strike="noStrike" dirty="0">
                        <a:solidFill>
                          <a:srgbClr val="000000"/>
                        </a:solidFill>
                        <a:effectLst/>
                        <a:latin typeface="微软雅黑" panose="020B0503020204020204" pitchFamily="34" charset="-122"/>
                        <a:ea typeface="微软雅黑" panose="020B0503020204020204" pitchFamily="34" charset="-122"/>
                      </a:endParaRPr>
                    </a:p>
                  </a:txBody>
                  <a:tcPr marL="8599" marR="8599" marT="8599" marB="0" anchor="ctr"/>
                </a:tc>
              </a:tr>
              <a:tr h="229920">
                <a:tc vMerge="1">
                  <a:txBody>
                    <a:bodyPr/>
                    <a:lstStyle/>
                    <a:p>
                      <a:endParaRPr lang="zh-CN" altLang="en-US"/>
                    </a:p>
                  </a:txBody>
                  <a:tcPr/>
                </a:tc>
                <a:tc>
                  <a:txBody>
                    <a:bodyPr/>
                    <a:lstStyle/>
                    <a:p>
                      <a:pPr algn="ctr" rtl="0" fontAlgn="ctr"/>
                      <a:r>
                        <a:rPr lang="zh-CN" altLang="en-US" sz="1400" u="none" strike="noStrike">
                          <a:effectLst/>
                        </a:rPr>
                        <a:t>湖泊实体</a:t>
                      </a:r>
                      <a:endParaRPr lang="zh-CN" altLang="en-US" sz="1400" b="0" i="0" u="none" strike="noStrike">
                        <a:solidFill>
                          <a:srgbClr val="000000"/>
                        </a:solidFill>
                        <a:effectLst/>
                        <a:latin typeface="微软雅黑" panose="020B0503020204020204" pitchFamily="34" charset="-122"/>
                        <a:ea typeface="微软雅黑" panose="020B0503020204020204" pitchFamily="34" charset="-122"/>
                      </a:endParaRPr>
                    </a:p>
                  </a:txBody>
                  <a:tcPr marL="8599" marR="8599" marT="8599" marB="0" anchor="ctr"/>
                </a:tc>
                <a:tc>
                  <a:txBody>
                    <a:bodyPr/>
                    <a:lstStyle/>
                    <a:p>
                      <a:pPr algn="ctr" rtl="0" fontAlgn="ctr"/>
                      <a:r>
                        <a:rPr lang="zh-CN" altLang="en-US" sz="1400" u="none" strike="noStrike" dirty="0">
                          <a:effectLst/>
                        </a:rPr>
                        <a:t>长度</a:t>
                      </a:r>
                      <a:endParaRPr lang="zh-CN" altLang="en-US" sz="1400" b="0" i="0" u="none" strike="noStrike" dirty="0">
                        <a:solidFill>
                          <a:srgbClr val="000000"/>
                        </a:solidFill>
                        <a:effectLst/>
                        <a:latin typeface="微软雅黑" panose="020B0503020204020204" pitchFamily="34" charset="-122"/>
                        <a:ea typeface="微软雅黑" panose="020B0503020204020204" pitchFamily="34" charset="-122"/>
                      </a:endParaRPr>
                    </a:p>
                  </a:txBody>
                  <a:tcPr marL="8599" marR="8599" marT="8599" marB="0" anchor="ctr"/>
                </a:tc>
              </a:tr>
              <a:tr h="229920">
                <a:tc vMerge="1">
                  <a:txBody>
                    <a:bodyPr/>
                    <a:lstStyle/>
                    <a:p>
                      <a:endParaRPr lang="zh-CN" altLang="en-US"/>
                    </a:p>
                  </a:txBody>
                  <a:tcPr/>
                </a:tc>
                <a:tc>
                  <a:txBody>
                    <a:bodyPr/>
                    <a:lstStyle/>
                    <a:p>
                      <a:pPr algn="ctr" rtl="0" fontAlgn="ctr"/>
                      <a:r>
                        <a:rPr lang="zh-CN" altLang="en-US" sz="1400" u="none" strike="noStrike" dirty="0">
                          <a:effectLst/>
                        </a:rPr>
                        <a:t>道路实体</a:t>
                      </a:r>
                      <a:endParaRPr lang="zh-CN" altLang="en-US" sz="1400" b="0" i="0" u="none" strike="noStrike" dirty="0">
                        <a:solidFill>
                          <a:srgbClr val="000000"/>
                        </a:solidFill>
                        <a:effectLst/>
                        <a:latin typeface="微软雅黑" panose="020B0503020204020204" pitchFamily="34" charset="-122"/>
                        <a:ea typeface="微软雅黑" panose="020B0503020204020204" pitchFamily="34" charset="-122"/>
                      </a:endParaRPr>
                    </a:p>
                  </a:txBody>
                  <a:tcPr marL="8599" marR="8599" marT="8599" marB="0" anchor="ctr"/>
                </a:tc>
                <a:tc>
                  <a:txBody>
                    <a:bodyPr/>
                    <a:lstStyle/>
                    <a:p>
                      <a:pPr algn="ctr" rtl="0" fontAlgn="ctr"/>
                      <a:r>
                        <a:rPr lang="zh-CN" altLang="en-US" sz="1400" u="none" strike="noStrike" dirty="0">
                          <a:effectLst/>
                        </a:rPr>
                        <a:t>面积</a:t>
                      </a:r>
                      <a:endParaRPr lang="zh-CN" altLang="en-US" sz="1400" b="0" i="0" u="none" strike="noStrike" dirty="0">
                        <a:solidFill>
                          <a:srgbClr val="000000"/>
                        </a:solidFill>
                        <a:effectLst/>
                        <a:latin typeface="微软雅黑" panose="020B0503020204020204" pitchFamily="34" charset="-122"/>
                        <a:ea typeface="微软雅黑" panose="020B0503020204020204" pitchFamily="34" charset="-122"/>
                      </a:endParaRPr>
                    </a:p>
                  </a:txBody>
                  <a:tcPr marL="8599" marR="8599" marT="8599" marB="0" anchor="ctr"/>
                </a:tc>
              </a:tr>
            </a:tbl>
          </a:graphicData>
        </a:graphic>
      </p:graphicFrame>
      <p:sp>
        <p:nvSpPr>
          <p:cNvPr id="5" name="灯片编号占位符 4"/>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128</a:t>
            </a:fld>
            <a:endParaRPr lang="zh-CN" altLang="en-US">
              <a:solidFill>
                <a:prstClr val="black">
                  <a:tint val="75000"/>
                </a:prstClr>
              </a:solidFill>
            </a:endParaRPr>
          </a:p>
        </p:txBody>
      </p:sp>
    </p:spTree>
    <p:extLst>
      <p:ext uri="{BB962C8B-B14F-4D97-AF65-F5344CB8AC3E}">
        <p14:creationId xmlns:p14="http://schemas.microsoft.com/office/powerpoint/2010/main" xmlns="" val="1786551774"/>
      </p:ext>
    </p:extLst>
  </p:cSld>
  <p:clrMapOvr>
    <a:masterClrMapping/>
  </p:clrMapOvr>
  <p:transition>
    <p:fade/>
  </p:transition>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24"/>
          <p:cNvGrpSpPr>
            <a:grpSpLocks/>
          </p:cNvGrpSpPr>
          <p:nvPr/>
        </p:nvGrpSpPr>
        <p:grpSpPr bwMode="auto">
          <a:xfrm>
            <a:off x="0" y="-71437"/>
            <a:ext cx="9144000" cy="1309688"/>
            <a:chOff x="0" y="-71462"/>
            <a:chExt cx="9144000" cy="1309218"/>
          </a:xfrm>
        </p:grpSpPr>
        <p:grpSp>
          <p:nvGrpSpPr>
            <p:cNvPr id="3" name="组合 21"/>
            <p:cNvGrpSpPr>
              <a:grpSpLocks/>
            </p:cNvGrpSpPr>
            <p:nvPr/>
          </p:nvGrpSpPr>
          <p:grpSpPr bwMode="auto">
            <a:xfrm>
              <a:off x="0" y="857232"/>
              <a:ext cx="9144000" cy="173037"/>
              <a:chOff x="0" y="827071"/>
              <a:chExt cx="9144000" cy="173037"/>
            </a:xfrm>
          </p:grpSpPr>
          <p:sp>
            <p:nvSpPr>
              <p:cNvPr id="21" name="矩形 20"/>
              <p:cNvSpPr/>
              <p:nvPr/>
            </p:nvSpPr>
            <p:spPr>
              <a:xfrm>
                <a:off x="0" y="920664"/>
                <a:ext cx="9144000" cy="45719"/>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3"/>
              </a:lnRef>
              <a:fillRef idx="2">
                <a:schemeClr val="accent3"/>
              </a:fillRef>
              <a:effectRef idx="1">
                <a:schemeClr val="accent3"/>
              </a:effectRef>
              <a:fontRef idx="minor">
                <a:schemeClr val="dk1"/>
              </a:fontRef>
            </p:style>
            <p:txBody>
              <a:bodyPr anchor="ctr"/>
              <a:lstStyle/>
              <a:p>
                <a:pPr algn="ctr" fontAlgn="auto">
                  <a:spcBef>
                    <a:spcPts val="0"/>
                  </a:spcBef>
                  <a:spcAft>
                    <a:spcPts val="0"/>
                  </a:spcAft>
                  <a:defRPr/>
                </a:pPr>
                <a:endParaRPr lang="zh-CN" altLang="en-US" kern="0">
                  <a:solidFill>
                    <a:sysClr val="window" lastClr="FFFFFF"/>
                  </a:solidFill>
                  <a:latin typeface="Constantia"/>
                  <a:ea typeface="微软雅黑"/>
                </a:endParaRPr>
              </a:p>
            </p:txBody>
          </p:sp>
          <p:grpSp>
            <p:nvGrpSpPr>
              <p:cNvPr id="4" name="组合 12"/>
              <p:cNvGrpSpPr>
                <a:grpSpLocks/>
              </p:cNvGrpSpPr>
              <p:nvPr/>
            </p:nvGrpSpPr>
            <p:grpSpPr bwMode="auto">
              <a:xfrm>
                <a:off x="8715404" y="827071"/>
                <a:ext cx="287337" cy="173037"/>
                <a:chOff x="8461697" y="933460"/>
                <a:chExt cx="358775" cy="244475"/>
              </a:xfrm>
            </p:grpSpPr>
            <p:sp>
              <p:nvSpPr>
                <p:cNvPr id="23" name="燕尾形 22"/>
                <p:cNvSpPr/>
                <p:nvPr/>
              </p:nvSpPr>
              <p:spPr>
                <a:xfrm>
                  <a:off x="8461661" y="932981"/>
                  <a:ext cx="180380" cy="244389"/>
                </a:xfrm>
                <a:prstGeom prst="chevron">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fontAlgn="auto">
                    <a:spcBef>
                      <a:spcPts val="0"/>
                    </a:spcBef>
                    <a:spcAft>
                      <a:spcPts val="0"/>
                    </a:spcAft>
                    <a:defRPr/>
                  </a:pPr>
                  <a:endParaRPr lang="zh-CN" altLang="en-US">
                    <a:solidFill>
                      <a:schemeClr val="tx1"/>
                    </a:solidFill>
                  </a:endParaRPr>
                </a:p>
              </p:txBody>
            </p:sp>
            <p:sp>
              <p:nvSpPr>
                <p:cNvPr id="24" name="燕尾形 23"/>
                <p:cNvSpPr/>
                <p:nvPr/>
              </p:nvSpPr>
              <p:spPr>
                <a:xfrm>
                  <a:off x="8642040" y="932981"/>
                  <a:ext cx="178397" cy="244389"/>
                </a:xfrm>
                <a:prstGeom prst="chevron">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fontAlgn="auto">
                    <a:spcBef>
                      <a:spcPts val="0"/>
                    </a:spcBef>
                    <a:spcAft>
                      <a:spcPts val="0"/>
                    </a:spcAft>
                    <a:defRPr/>
                  </a:pPr>
                  <a:endParaRPr lang="zh-CN" altLang="en-US">
                    <a:solidFill>
                      <a:schemeClr val="tx1"/>
                    </a:solidFill>
                  </a:endParaRPr>
                </a:p>
              </p:txBody>
            </p:sp>
          </p:grpSp>
        </p:grpSp>
        <p:pic>
          <p:nvPicPr>
            <p:cNvPr id="20" name="图片 19" descr="14-2.png"/>
            <p:cNvPicPr>
              <a:picLocks noChangeAspect="1"/>
            </p:cNvPicPr>
            <p:nvPr/>
          </p:nvPicPr>
          <p:blipFill>
            <a:blip r:embed="rId3" cstate="print">
              <a:lum bright="100000" contrast="12000"/>
              <a:extLst/>
            </a:blip>
            <a:srcRect l="38138" b="39864"/>
            <a:stretch>
              <a:fillRect/>
            </a:stretch>
          </p:blipFill>
          <p:spPr bwMode="auto">
            <a:xfrm>
              <a:off x="5786446" y="-71462"/>
              <a:ext cx="3044754" cy="1309218"/>
            </a:xfrm>
            <a:prstGeom prst="rect">
              <a:avLst/>
            </a:prstGeom>
            <a:noFill/>
            <a:ln>
              <a:noFill/>
            </a:ln>
            <a:effectLst>
              <a:outerShdw blurRad="190500" dist="228600" dir="2700000" algn="ctr">
                <a:srgbClr val="000000">
                  <a:alpha val="30000"/>
                </a:srgbClr>
              </a:outerShdw>
            </a:effectLst>
            <a:scene3d>
              <a:camera prst="perspectiveRelaxed"/>
              <a:lightRig rig="threePt" dir="t"/>
            </a:scene3d>
            <a:extLst/>
          </p:spPr>
        </p:pic>
      </p:grpSp>
      <p:sp>
        <p:nvSpPr>
          <p:cNvPr id="39" name="标题 1"/>
          <p:cNvSpPr txBox="1">
            <a:spLocks/>
          </p:cNvSpPr>
          <p:nvPr/>
        </p:nvSpPr>
        <p:spPr>
          <a:xfrm>
            <a:off x="71438" y="-27383"/>
            <a:ext cx="9072562" cy="884634"/>
          </a:xfrm>
          <a:prstGeom prst="rect">
            <a:avLst/>
          </a:prstGeom>
        </p:spPr>
        <p:txBody>
          <a:bodyPr vert="horz" lIns="91440" tIns="45720" rIns="91440" bIns="45720" rtlCol="0" anchor="b">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pPr fontAlgn="auto">
              <a:spcAft>
                <a:spcPts val="0"/>
              </a:spcAft>
            </a:pPr>
            <a:r>
              <a:rPr lang="zh-CN" altLang="en-US" sz="4400" b="1" spc="50" dirty="0" smtClean="0">
                <a:ln w="11430"/>
                <a:solidFill>
                  <a:srgbClr val="7030A0"/>
                </a:solidFill>
                <a:effectLst>
                  <a:outerShdw blurRad="76200" dist="50800" dir="5400000" algn="tl" rotWithShape="0">
                    <a:srgbClr val="000000">
                      <a:alpha val="65000"/>
                    </a:srgbClr>
                  </a:outerShdw>
                </a:effectLst>
                <a:latin typeface="微软雅黑" pitchFamily="34" charset="-122"/>
                <a:ea typeface="微软雅黑" pitchFamily="34" charset="-122"/>
              </a:rPr>
              <a:t>五、基本统计软件功能</a:t>
            </a:r>
            <a:r>
              <a:rPr lang="en-US" altLang="zh-CN" sz="4400" b="1" spc="50" dirty="0" smtClean="0">
                <a:ln w="11430"/>
                <a:solidFill>
                  <a:srgbClr val="7030A0"/>
                </a:solidFill>
                <a:effectLst>
                  <a:outerShdw blurRad="76200" dist="50800" dir="5400000" algn="tl" rotWithShape="0">
                    <a:srgbClr val="000000">
                      <a:alpha val="65000"/>
                    </a:srgbClr>
                  </a:outerShdw>
                </a:effectLst>
                <a:latin typeface="微软雅黑" pitchFamily="34" charset="-122"/>
                <a:ea typeface="微软雅黑" pitchFamily="34" charset="-122"/>
              </a:rPr>
              <a:t>—</a:t>
            </a:r>
            <a:r>
              <a:rPr lang="zh-CN" altLang="en-US" sz="3600" b="1" spc="50" dirty="0" smtClean="0">
                <a:ln w="11430"/>
                <a:solidFill>
                  <a:srgbClr val="7030A0"/>
                </a:solidFill>
                <a:effectLst>
                  <a:outerShdw blurRad="76200" dist="50800" dir="5400000" algn="tl" rotWithShape="0">
                    <a:srgbClr val="000000">
                      <a:alpha val="65000"/>
                    </a:srgbClr>
                  </a:outerShdw>
                </a:effectLst>
                <a:latin typeface="微软雅黑" pitchFamily="34" charset="-122"/>
                <a:ea typeface="微软雅黑" pitchFamily="34" charset="-122"/>
              </a:rPr>
              <a:t>统计配置</a:t>
            </a:r>
            <a:endParaRPr lang="zh-CN" altLang="en-US" sz="3600" b="1" spc="50" dirty="0">
              <a:ln w="11430"/>
              <a:solidFill>
                <a:srgbClr val="7030A0"/>
              </a:solidFill>
              <a:effectLst>
                <a:outerShdw blurRad="76200" dist="50800" dir="5400000" algn="tl" rotWithShape="0">
                  <a:srgbClr val="000000">
                    <a:alpha val="65000"/>
                  </a:srgbClr>
                </a:outerShdw>
              </a:effectLst>
              <a:latin typeface="微软雅黑" pitchFamily="34" charset="-122"/>
              <a:ea typeface="微软雅黑" pitchFamily="34" charset="-122"/>
            </a:endParaRPr>
          </a:p>
        </p:txBody>
      </p:sp>
      <p:grpSp>
        <p:nvGrpSpPr>
          <p:cNvPr id="12" name="组合 25"/>
          <p:cNvGrpSpPr/>
          <p:nvPr/>
        </p:nvGrpSpPr>
        <p:grpSpPr>
          <a:xfrm>
            <a:off x="-27424" y="1071546"/>
            <a:ext cx="4095368" cy="512567"/>
            <a:chOff x="686924" y="1071546"/>
            <a:chExt cx="4095368" cy="512567"/>
          </a:xfrm>
        </p:grpSpPr>
        <p:sp>
          <p:nvSpPr>
            <p:cNvPr id="13" name="矩形 12"/>
            <p:cNvSpPr/>
            <p:nvPr/>
          </p:nvSpPr>
          <p:spPr>
            <a:xfrm>
              <a:off x="714348" y="1071546"/>
              <a:ext cx="500066" cy="500066"/>
            </a:xfrm>
            <a:prstGeom prst="rect">
              <a:avLst/>
            </a:prstGeom>
            <a:solidFill>
              <a:srgbClr val="C0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2"/>
            </a:lnRef>
            <a:fillRef idx="3">
              <a:schemeClr val="accent2"/>
            </a:fillRef>
            <a:effectRef idx="2">
              <a:schemeClr val="accent2"/>
            </a:effectRef>
            <a:fontRef idx="minor">
              <a:schemeClr val="lt1"/>
            </a:fontRef>
          </p:style>
          <p:txBody>
            <a:bodyPr rtlCol="0" anchor="ctr"/>
            <a:lstStyle/>
            <a:p>
              <a:pPr algn="ctr"/>
              <a:endParaRPr lang="zh-CN" altLang="en-US"/>
            </a:p>
          </p:txBody>
        </p:sp>
        <p:sp>
          <p:nvSpPr>
            <p:cNvPr id="14" name="矩形 13"/>
            <p:cNvSpPr/>
            <p:nvPr/>
          </p:nvSpPr>
          <p:spPr>
            <a:xfrm>
              <a:off x="1214414" y="1071546"/>
              <a:ext cx="3567878" cy="500066"/>
            </a:xfrm>
            <a:prstGeom prst="rect">
              <a:avLst/>
            </a:prstGeom>
            <a:solidFill>
              <a:schemeClr val="bg1">
                <a:lumMod val="8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dk1"/>
            </a:lnRef>
            <a:fillRef idx="3">
              <a:schemeClr val="dk1"/>
            </a:fillRef>
            <a:effectRef idx="2">
              <a:schemeClr val="dk1"/>
            </a:effectRef>
            <a:fontRef idx="minor">
              <a:schemeClr val="lt1"/>
            </a:fontRef>
          </p:style>
          <p:txBody>
            <a:bodyPr rtlCol="0" anchor="ctr"/>
            <a:lstStyle/>
            <a:p>
              <a:pPr algn="ctr"/>
              <a:endParaRPr lang="zh-CN" altLang="en-US"/>
            </a:p>
          </p:txBody>
        </p:sp>
        <p:sp>
          <p:nvSpPr>
            <p:cNvPr id="15" name="矩形 14"/>
            <p:cNvSpPr/>
            <p:nvPr/>
          </p:nvSpPr>
          <p:spPr>
            <a:xfrm>
              <a:off x="686924" y="1107059"/>
              <a:ext cx="4095368" cy="477054"/>
            </a:xfrm>
            <a:prstGeom prst="rect">
              <a:avLst/>
            </a:prstGeom>
          </p:spPr>
          <p:txBody>
            <a:bodyPr wrap="square">
              <a:spAutoFit/>
            </a:bodyPr>
            <a:lstStyle/>
            <a:p>
              <a:pPr>
                <a:lnSpc>
                  <a:spcPts val="3000"/>
                </a:lnSpc>
                <a:buClr>
                  <a:srgbClr val="FFC000"/>
                </a:buClr>
              </a:pPr>
              <a:r>
                <a:rPr lang="en-US" altLang="zh-CN" sz="2400" b="1" dirty="0">
                  <a:solidFill>
                    <a:schemeClr val="bg1"/>
                  </a:solidFill>
                  <a:latin typeface="微软雅黑" pitchFamily="34" charset="-122"/>
                  <a:ea typeface="微软雅黑" pitchFamily="34" charset="-122"/>
                </a:rPr>
                <a:t>2</a:t>
              </a:r>
              <a:r>
                <a:rPr lang="zh-CN" altLang="en-US" sz="2400" b="1" dirty="0" smtClean="0">
                  <a:solidFill>
                    <a:schemeClr val="bg1"/>
                  </a:solidFill>
                  <a:latin typeface="微软雅黑" pitchFamily="34" charset="-122"/>
                  <a:ea typeface="微软雅黑" pitchFamily="34" charset="-122"/>
                </a:rPr>
                <a:t>、统计对象与统计指标匹配</a:t>
              </a:r>
              <a:endParaRPr lang="zh-CN" altLang="en-US" sz="2400" b="1" dirty="0" smtClean="0">
                <a:solidFill>
                  <a:schemeClr val="tx1">
                    <a:lumMod val="65000"/>
                    <a:lumOff val="35000"/>
                  </a:schemeClr>
                </a:solidFill>
                <a:latin typeface="微软雅黑" pitchFamily="34" charset="-122"/>
                <a:ea typeface="微软雅黑" pitchFamily="34" charset="-122"/>
              </a:endParaRPr>
            </a:p>
          </p:txBody>
        </p:sp>
      </p:grpSp>
      <p:pic>
        <p:nvPicPr>
          <p:cNvPr id="25" name="图片 24"/>
          <p:cNvPicPr>
            <a:picLocks noChangeAspect="1"/>
          </p:cNvPicPr>
          <p:nvPr/>
        </p:nvPicPr>
        <p:blipFill>
          <a:blip r:embed="rId4"/>
          <a:stretch>
            <a:fillRect/>
          </a:stretch>
        </p:blipFill>
        <p:spPr>
          <a:xfrm>
            <a:off x="2786201" y="1741115"/>
            <a:ext cx="4733925" cy="5648325"/>
          </a:xfrm>
          <a:prstGeom prst="rect">
            <a:avLst/>
          </a:prstGeom>
        </p:spPr>
      </p:pic>
      <p:sp>
        <p:nvSpPr>
          <p:cNvPr id="26" name="Rectangle 48"/>
          <p:cNvSpPr/>
          <p:nvPr/>
        </p:nvSpPr>
        <p:spPr bwMode="auto">
          <a:xfrm>
            <a:off x="20557" y="1830159"/>
            <a:ext cx="2777175" cy="2087046"/>
          </a:xfrm>
          <a:prstGeom prst="roundRect">
            <a:avLst>
              <a:gd name="adj" fmla="val 4477"/>
            </a:avLst>
          </a:prstGeom>
          <a:gradFill>
            <a:gsLst>
              <a:gs pos="95000">
                <a:srgbClr val="FFFFFF"/>
              </a:gs>
              <a:gs pos="100000">
                <a:srgbClr val="FFDD71"/>
              </a:gs>
            </a:gsLst>
            <a:lin ang="5400000" scaled="0"/>
          </a:gradFill>
          <a:ln w="38100">
            <a:gradFill>
              <a:gsLst>
                <a:gs pos="50000">
                  <a:srgbClr val="BC6200"/>
                </a:gs>
                <a:gs pos="100000">
                  <a:srgbClr val="DA5D00"/>
                </a:gs>
              </a:gsLst>
              <a:lin ang="5400000" scaled="0"/>
            </a:gradFill>
          </a:ln>
          <a:effectLst/>
          <a:scene3d>
            <a:camera prst="orthographicFront"/>
            <a:lightRig rig="flat" dir="t"/>
          </a:scene3d>
          <a:sp3d contourW="19050">
            <a:bevelT w="101600" prst="divot"/>
            <a:bevelB w="0" h="0"/>
            <a:contourClr>
              <a:schemeClr val="bg1"/>
            </a:contourClr>
          </a:sp3d>
        </p:spPr>
        <p:style>
          <a:lnRef idx="1">
            <a:schemeClr val="accent2"/>
          </a:lnRef>
          <a:fillRef idx="3">
            <a:schemeClr val="accent2"/>
          </a:fillRef>
          <a:effectRef idx="2">
            <a:schemeClr val="accent2"/>
          </a:effectRef>
          <a:fontRef idx="minor">
            <a:schemeClr val="lt1"/>
          </a:fontRef>
        </p:style>
        <p:txBody>
          <a:bodyPr anchor="ctr">
            <a:sp3d/>
          </a:bodyPr>
          <a:lstStyle/>
          <a:p>
            <a:pPr defTabSz="685666">
              <a:lnSpc>
                <a:spcPts val="3000"/>
              </a:lnSpc>
              <a:spcBef>
                <a:spcPts val="1000"/>
              </a:spcBef>
              <a:buFont typeface="Wingdings" pitchFamily="2" charset="2"/>
              <a:buChar char="u"/>
            </a:pPr>
            <a:r>
              <a:rPr lang="zh-CN" altLang="en-US" b="1" dirty="0">
                <a:solidFill>
                  <a:srgbClr val="3C2924"/>
                </a:solidFill>
                <a:latin typeface="微软雅黑" pitchFamily="34" charset="-122"/>
                <a:ea typeface="微软雅黑" pitchFamily="34" charset="-122"/>
              </a:rPr>
              <a:t>根据点状要素、线状要素、面状要素和实体，分别建立统计对象与统计指标的关系。</a:t>
            </a:r>
            <a:endParaRPr lang="en-US" altLang="en-US" dirty="0" smtClean="0">
              <a:solidFill>
                <a:srgbClr val="3C2924"/>
              </a:solidFill>
              <a:latin typeface="微软雅黑" pitchFamily="34" charset="-122"/>
              <a:ea typeface="微软雅黑" pitchFamily="34" charset="-122"/>
            </a:endParaRPr>
          </a:p>
        </p:txBody>
      </p:sp>
      <p:sp>
        <p:nvSpPr>
          <p:cNvPr id="27" name="矩形标注 26"/>
          <p:cNvSpPr/>
          <p:nvPr/>
        </p:nvSpPr>
        <p:spPr>
          <a:xfrm>
            <a:off x="4644009" y="1460332"/>
            <a:ext cx="1584176" cy="464230"/>
          </a:xfrm>
          <a:prstGeom prst="wedgeRectCallout">
            <a:avLst>
              <a:gd name="adj1" fmla="val -43213"/>
              <a:gd name="adj2" fmla="val 141223"/>
            </a:avLst>
          </a:prstGeom>
          <a:solidFill>
            <a:srgbClr val="C00000">
              <a:alpha val="75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shade val="50000"/>
            </a:schemeClr>
          </a:lnRef>
          <a:fillRef idx="1">
            <a:schemeClr val="accent2"/>
          </a:fillRef>
          <a:effectRef idx="0">
            <a:schemeClr val="accent2"/>
          </a:effectRef>
          <a:fontRef idx="minor">
            <a:schemeClr val="lt1"/>
          </a:fontRef>
        </p:style>
        <p:txBody>
          <a:bodyPr wrap="square">
            <a:spAutoFit/>
          </a:bodyPr>
          <a:lstStyle/>
          <a:p>
            <a:pPr defTabSz="685666">
              <a:lnSpc>
                <a:spcPts val="2900"/>
              </a:lnSpc>
            </a:pPr>
            <a:r>
              <a:rPr lang="zh-CN" altLang="en-US" dirty="0" smtClean="0">
                <a:solidFill>
                  <a:srgbClr val="FFFFFF"/>
                </a:solidFill>
                <a:latin typeface="微软雅黑" pitchFamily="34" charset="-122"/>
                <a:ea typeface="微软雅黑" pitchFamily="34" charset="-122"/>
              </a:rPr>
              <a:t>统计对象列表</a:t>
            </a:r>
            <a:endParaRPr lang="en-US" altLang="en-US" dirty="0" smtClean="0">
              <a:solidFill>
                <a:srgbClr val="FFFFFF"/>
              </a:solidFill>
              <a:latin typeface="微软雅黑" pitchFamily="34" charset="-122"/>
              <a:ea typeface="微软雅黑" pitchFamily="34" charset="-122"/>
            </a:endParaRPr>
          </a:p>
        </p:txBody>
      </p:sp>
      <p:sp>
        <p:nvSpPr>
          <p:cNvPr id="28" name="矩形 27"/>
          <p:cNvSpPr/>
          <p:nvPr/>
        </p:nvSpPr>
        <p:spPr>
          <a:xfrm>
            <a:off x="2987824" y="2360199"/>
            <a:ext cx="2304256" cy="4358020"/>
          </a:xfrm>
          <a:prstGeom prst="rect">
            <a:avLst/>
          </a:prstGeom>
          <a:noFill/>
          <a:ln>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矩形标注 28"/>
          <p:cNvSpPr/>
          <p:nvPr/>
        </p:nvSpPr>
        <p:spPr>
          <a:xfrm>
            <a:off x="7478219" y="2229726"/>
            <a:ext cx="1644326" cy="426207"/>
          </a:xfrm>
          <a:prstGeom prst="wedgeRectCallout">
            <a:avLst>
              <a:gd name="adj1" fmla="val -52238"/>
              <a:gd name="adj2" fmla="val 158668"/>
            </a:avLst>
          </a:prstGeom>
          <a:solidFill>
            <a:srgbClr val="C00000">
              <a:alpha val="75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shade val="50000"/>
            </a:schemeClr>
          </a:lnRef>
          <a:fillRef idx="1">
            <a:schemeClr val="accent2"/>
          </a:fillRef>
          <a:effectRef idx="0">
            <a:schemeClr val="accent2"/>
          </a:effectRef>
          <a:fontRef idx="minor">
            <a:schemeClr val="lt1"/>
          </a:fontRef>
        </p:style>
        <p:txBody>
          <a:bodyPr wrap="square">
            <a:spAutoFit/>
          </a:bodyPr>
          <a:lstStyle/>
          <a:p>
            <a:pPr defTabSz="685666">
              <a:lnSpc>
                <a:spcPts val="2900"/>
              </a:lnSpc>
            </a:pPr>
            <a:r>
              <a:rPr lang="zh-CN" altLang="en-US" dirty="0" smtClean="0">
                <a:solidFill>
                  <a:srgbClr val="FFFFFF"/>
                </a:solidFill>
                <a:latin typeface="微软雅黑" pitchFamily="34" charset="-122"/>
                <a:ea typeface="微软雅黑" pitchFamily="34" charset="-122"/>
              </a:rPr>
              <a:t>统计指标选择</a:t>
            </a:r>
            <a:endParaRPr lang="en-US" altLang="en-US" dirty="0" smtClean="0">
              <a:solidFill>
                <a:srgbClr val="FFFFFF"/>
              </a:solidFill>
              <a:latin typeface="微软雅黑" pitchFamily="34" charset="-122"/>
              <a:ea typeface="微软雅黑" pitchFamily="34" charset="-122"/>
            </a:endParaRPr>
          </a:p>
        </p:txBody>
      </p:sp>
      <p:sp>
        <p:nvSpPr>
          <p:cNvPr id="37" name="矩形 36"/>
          <p:cNvSpPr/>
          <p:nvPr/>
        </p:nvSpPr>
        <p:spPr>
          <a:xfrm>
            <a:off x="5364088" y="2669802"/>
            <a:ext cx="2016224" cy="808056"/>
          </a:xfrm>
          <a:prstGeom prst="rect">
            <a:avLst/>
          </a:prstGeom>
          <a:noFill/>
          <a:ln>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灯片编号占位符 4"/>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129</a:t>
            </a:fld>
            <a:endParaRPr lang="zh-CN" altLang="en-US">
              <a:solidFill>
                <a:prstClr val="black">
                  <a:tint val="75000"/>
                </a:prstClr>
              </a:solidFill>
            </a:endParaRPr>
          </a:p>
        </p:txBody>
      </p:sp>
    </p:spTree>
    <p:extLst>
      <p:ext uri="{BB962C8B-B14F-4D97-AF65-F5344CB8AC3E}">
        <p14:creationId xmlns:p14="http://schemas.microsoft.com/office/powerpoint/2010/main" xmlns="" val="367800562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strips(downLeft)">
                                      <p:cBhvr>
                                        <p:cTn id="7" dur="500"/>
                                        <p:tgtEl>
                                          <p:spTgt spid="2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7"/>
                                        </p:tgtEl>
                                        <p:attrNameLst>
                                          <p:attrName>style.visibility</p:attrName>
                                        </p:attrNameLst>
                                      </p:cBhvr>
                                      <p:to>
                                        <p:strVal val="visible"/>
                                      </p:to>
                                    </p:set>
                                    <p:animEffect transition="in" filter="fade">
                                      <p:cBhvr>
                                        <p:cTn id="11" dur="500"/>
                                        <p:tgtEl>
                                          <p:spTgt spid="27"/>
                                        </p:tgtEl>
                                      </p:cBhvr>
                                    </p:animEffect>
                                  </p:childTnLst>
                                </p:cTn>
                              </p:par>
                            </p:childTnLst>
                          </p:cTn>
                        </p:par>
                      </p:childTnLst>
                    </p:cTn>
                  </p:par>
                  <p:par>
                    <p:cTn id="12" fill="hold">
                      <p:stCondLst>
                        <p:cond delay="indefinite"/>
                      </p:stCondLst>
                      <p:childTnLst>
                        <p:par>
                          <p:cTn id="13" fill="hold">
                            <p:stCondLst>
                              <p:cond delay="0"/>
                            </p:stCondLst>
                            <p:childTnLst>
                              <p:par>
                                <p:cTn id="14" presetID="18" presetClass="entr" presetSubtype="12" fill="hold" grpId="0" nodeType="clickEffect">
                                  <p:stCondLst>
                                    <p:cond delay="0"/>
                                  </p:stCondLst>
                                  <p:childTnLst>
                                    <p:set>
                                      <p:cBhvr>
                                        <p:cTn id="15" dur="1" fill="hold">
                                          <p:stCondLst>
                                            <p:cond delay="0"/>
                                          </p:stCondLst>
                                        </p:cTn>
                                        <p:tgtEl>
                                          <p:spTgt spid="37"/>
                                        </p:tgtEl>
                                        <p:attrNameLst>
                                          <p:attrName>style.visibility</p:attrName>
                                        </p:attrNameLst>
                                      </p:cBhvr>
                                      <p:to>
                                        <p:strVal val="visible"/>
                                      </p:to>
                                    </p:set>
                                    <p:animEffect transition="in" filter="strips(downLeft)">
                                      <p:cBhvr>
                                        <p:cTn id="16" dur="500"/>
                                        <p:tgtEl>
                                          <p:spTgt spid="37"/>
                                        </p:tgtEl>
                                      </p:cBhvr>
                                    </p:animEffect>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29"/>
                                        </p:tgtEl>
                                        <p:attrNameLst>
                                          <p:attrName>style.visibility</p:attrName>
                                        </p:attrNameLst>
                                      </p:cBhvr>
                                      <p:to>
                                        <p:strVal val="visible"/>
                                      </p:to>
                                    </p:set>
                                    <p:animEffect transition="in" filter="fade">
                                      <p:cBhvr>
                                        <p:cTn id="20"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animBg="1"/>
      <p:bldP spid="29" grpId="0" animBg="1"/>
      <p:bldP spid="3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3"/>
          <p:cNvGrpSpPr/>
          <p:nvPr/>
        </p:nvGrpSpPr>
        <p:grpSpPr>
          <a:xfrm>
            <a:off x="913413" y="1124744"/>
            <a:ext cx="5400676" cy="543585"/>
            <a:chOff x="2171720" y="5500702"/>
            <a:chExt cx="5400676" cy="543585"/>
          </a:xfrm>
        </p:grpSpPr>
        <p:sp>
          <p:nvSpPr>
            <p:cNvPr id="61" name="Line 31"/>
            <p:cNvSpPr>
              <a:spLocks noChangeShapeType="1"/>
            </p:cNvSpPr>
            <p:nvPr/>
          </p:nvSpPr>
          <p:spPr bwMode="auto">
            <a:xfrm>
              <a:off x="2171720" y="6044287"/>
              <a:ext cx="5400676" cy="0"/>
            </a:xfrm>
            <a:prstGeom prst="line">
              <a:avLst/>
            </a:prstGeom>
            <a:noFill/>
            <a:ln w="9525">
              <a:solidFill>
                <a:schemeClr val="accent3">
                  <a:lumMod val="75000"/>
                </a:schemeClr>
              </a:solidFill>
              <a:prstDash val="dash"/>
              <a:round/>
              <a:headEnd/>
              <a:tailEnd/>
            </a:ln>
            <a:effectLst/>
          </p:spPr>
          <p:txBody>
            <a:bodyPr/>
            <a:lstStyle/>
            <a:p>
              <a:endParaRPr lang="zh-CN" altLang="en-US" sz="2800">
                <a:solidFill>
                  <a:prstClr val="black"/>
                </a:solidFill>
              </a:endParaRPr>
            </a:p>
          </p:txBody>
        </p:sp>
        <p:sp>
          <p:nvSpPr>
            <p:cNvPr id="62" name="Text Box 36"/>
            <p:cNvSpPr txBox="1">
              <a:spLocks noChangeArrowheads="1"/>
            </p:cNvSpPr>
            <p:nvPr/>
          </p:nvSpPr>
          <p:spPr bwMode="auto">
            <a:xfrm>
              <a:off x="2302453" y="5500702"/>
              <a:ext cx="3935693" cy="523220"/>
            </a:xfrm>
            <a:prstGeom prst="rect">
              <a:avLst/>
            </a:prstGeom>
            <a:noFill/>
            <a:ln w="9525">
              <a:noFill/>
              <a:miter lim="800000"/>
              <a:headEnd/>
              <a:tailEnd/>
            </a:ln>
            <a:effectLst/>
          </p:spPr>
          <p:txBody>
            <a:bodyPr wrap="none">
              <a:spAutoFit/>
            </a:bodyPr>
            <a:lstStyle/>
            <a:p>
              <a:pPr marL="514350" indent="-514350">
                <a:buClr>
                  <a:schemeClr val="accent6"/>
                </a:buClr>
                <a:buFont typeface="+mj-lt"/>
                <a:buAutoNum type="arabicPeriod" startAt="2"/>
              </a:pPr>
              <a:r>
                <a:rPr lang="zh-CN" altLang="en-US" sz="2800" dirty="0" smtClean="0">
                  <a:ln>
                    <a:solidFill>
                      <a:prstClr val="white">
                        <a:lumMod val="50000"/>
                      </a:prstClr>
                    </a:solidFill>
                  </a:ln>
                  <a:solidFill>
                    <a:prstClr val="black"/>
                  </a:solidFill>
                  <a:ea typeface="微软雅黑" pitchFamily="34" charset="-122"/>
                </a:rPr>
                <a:t>行政区划与管理单元</a:t>
              </a:r>
            </a:p>
          </p:txBody>
        </p:sp>
      </p:grpSp>
      <p:sp>
        <p:nvSpPr>
          <p:cNvPr id="11" name="Rectangle 7"/>
          <p:cNvSpPr>
            <a:spLocks noChangeArrowheads="1"/>
          </p:cNvSpPr>
          <p:nvPr/>
        </p:nvSpPr>
        <p:spPr bwMode="auto">
          <a:xfrm>
            <a:off x="928662" y="2000239"/>
            <a:ext cx="7143800" cy="2643207"/>
          </a:xfrm>
          <a:prstGeom prst="roundRect">
            <a:avLst>
              <a:gd name="adj" fmla="val 11150"/>
            </a:avLst>
          </a:prstGeom>
          <a:solidFill>
            <a:schemeClr val="accent4">
              <a:lumMod val="40000"/>
              <a:lumOff val="60000"/>
              <a:alpha val="27000"/>
            </a:schemeClr>
          </a:solidFill>
          <a:ln w="9525">
            <a:solidFill>
              <a:schemeClr val="bg1"/>
            </a:solidFill>
            <a:miter lim="800000"/>
            <a:headEnd/>
            <a:tailEnd/>
          </a:ln>
          <a:effectLst/>
        </p:spPr>
        <p:txBody>
          <a:bodyPr wrap="none" anchor="ctr"/>
          <a:lstStyle/>
          <a:p>
            <a:pPr marL="342900" indent="-342900">
              <a:lnSpc>
                <a:spcPts val="3500"/>
              </a:lnSpc>
            </a:pPr>
            <a:r>
              <a:rPr lang="zh-CN" altLang="en-US" b="1" dirty="0" smtClean="0">
                <a:solidFill>
                  <a:srgbClr val="00B050"/>
                </a:solidFill>
                <a:latin typeface="微软雅黑" pitchFamily="34" charset="-122"/>
                <a:ea typeface="微软雅黑" pitchFamily="34" charset="-122"/>
              </a:rPr>
              <a:t>主要包括：</a:t>
            </a:r>
          </a:p>
          <a:p>
            <a:pPr marL="342900" indent="-342900">
              <a:lnSpc>
                <a:spcPts val="3500"/>
              </a:lnSpc>
              <a:buFont typeface="Wingdings" pitchFamily="2" charset="2"/>
              <a:buChar char="ü"/>
            </a:pPr>
            <a:r>
              <a:rPr lang="zh-CN" altLang="en-US" dirty="0" smtClean="0">
                <a:solidFill>
                  <a:schemeClr val="accent4">
                    <a:lumMod val="75000"/>
                  </a:schemeClr>
                </a:solidFill>
                <a:latin typeface="微软雅黑" pitchFamily="34" charset="-122"/>
                <a:ea typeface="微软雅黑" pitchFamily="34" charset="-122"/>
              </a:rPr>
              <a:t>省级行政单元</a:t>
            </a:r>
          </a:p>
          <a:p>
            <a:pPr marL="342900" indent="-342900">
              <a:lnSpc>
                <a:spcPts val="3500"/>
              </a:lnSpc>
              <a:buFont typeface="Wingdings" pitchFamily="2" charset="2"/>
              <a:buChar char="ü"/>
            </a:pPr>
            <a:r>
              <a:rPr lang="zh-CN" altLang="en-US" dirty="0" smtClean="0">
                <a:solidFill>
                  <a:schemeClr val="accent4">
                    <a:lumMod val="75000"/>
                  </a:schemeClr>
                </a:solidFill>
                <a:latin typeface="微软雅黑" pitchFamily="34" charset="-122"/>
                <a:ea typeface="微软雅黑" pitchFamily="34" charset="-122"/>
              </a:rPr>
              <a:t>地、市、州、盟行政单元</a:t>
            </a:r>
            <a:endParaRPr lang="en-US" altLang="zh-CN" dirty="0" smtClean="0">
              <a:solidFill>
                <a:schemeClr val="accent4">
                  <a:lumMod val="75000"/>
                </a:schemeClr>
              </a:solidFill>
              <a:latin typeface="微软雅黑" pitchFamily="34" charset="-122"/>
              <a:ea typeface="微软雅黑" pitchFamily="34" charset="-122"/>
            </a:endParaRPr>
          </a:p>
          <a:p>
            <a:pPr marL="342900" indent="-342900">
              <a:lnSpc>
                <a:spcPts val="3500"/>
              </a:lnSpc>
              <a:buFont typeface="Wingdings" pitchFamily="2" charset="2"/>
              <a:buChar char="ü"/>
            </a:pPr>
            <a:r>
              <a:rPr lang="zh-CN" altLang="en-US" dirty="0" smtClean="0">
                <a:solidFill>
                  <a:schemeClr val="accent4">
                    <a:lumMod val="75000"/>
                  </a:schemeClr>
                </a:solidFill>
                <a:latin typeface="微软雅黑" pitchFamily="34" charset="-122"/>
                <a:ea typeface="微软雅黑" pitchFamily="34" charset="-122"/>
              </a:rPr>
              <a:t>县级行政单元</a:t>
            </a:r>
            <a:endParaRPr lang="en-US" altLang="zh-CN" dirty="0" smtClean="0">
              <a:solidFill>
                <a:schemeClr val="accent4">
                  <a:lumMod val="75000"/>
                </a:schemeClr>
              </a:solidFill>
              <a:latin typeface="微软雅黑" pitchFamily="34" charset="-122"/>
              <a:ea typeface="微软雅黑" pitchFamily="34" charset="-122"/>
            </a:endParaRPr>
          </a:p>
          <a:p>
            <a:pPr marL="342900" indent="-342900">
              <a:lnSpc>
                <a:spcPts val="3500"/>
              </a:lnSpc>
              <a:buFont typeface="Wingdings" pitchFamily="2" charset="2"/>
              <a:buChar char="ü"/>
            </a:pPr>
            <a:r>
              <a:rPr lang="zh-CN" altLang="en-US" dirty="0" smtClean="0">
                <a:solidFill>
                  <a:schemeClr val="accent4">
                    <a:lumMod val="75000"/>
                  </a:schemeClr>
                </a:solidFill>
                <a:latin typeface="微软雅黑" pitchFamily="34" charset="-122"/>
                <a:ea typeface="微软雅黑" pitchFamily="34" charset="-122"/>
              </a:rPr>
              <a:t>城市中心城区</a:t>
            </a:r>
            <a:endParaRPr lang="en-US" altLang="zh-CN" dirty="0" smtClean="0">
              <a:solidFill>
                <a:schemeClr val="accent4">
                  <a:lumMod val="75000"/>
                </a:schemeClr>
              </a:solidFill>
              <a:latin typeface="微软雅黑" pitchFamily="34" charset="-122"/>
              <a:ea typeface="微软雅黑" pitchFamily="34" charset="-122"/>
            </a:endParaRPr>
          </a:p>
          <a:p>
            <a:pPr marL="342900" indent="-342900">
              <a:lnSpc>
                <a:spcPts val="3500"/>
              </a:lnSpc>
              <a:buFont typeface="Wingdings" pitchFamily="2" charset="2"/>
              <a:buChar char="ü"/>
            </a:pPr>
            <a:r>
              <a:rPr lang="zh-CN" altLang="en-US" dirty="0" smtClean="0">
                <a:solidFill>
                  <a:schemeClr val="accent4">
                    <a:lumMod val="75000"/>
                  </a:schemeClr>
                </a:solidFill>
                <a:latin typeface="微软雅黑" pitchFamily="34" charset="-122"/>
                <a:ea typeface="微软雅黑" pitchFamily="34" charset="-122"/>
              </a:rPr>
              <a:t>其他特殊行政管理区</a:t>
            </a:r>
          </a:p>
        </p:txBody>
      </p:sp>
      <p:sp>
        <p:nvSpPr>
          <p:cNvPr id="3" name="页脚占位符 2"/>
          <p:cNvSpPr>
            <a:spLocks noGrp="1"/>
          </p:cNvSpPr>
          <p:nvPr>
            <p:ph type="ftr" sz="quarter" idx="10"/>
          </p:nvPr>
        </p:nvSpPr>
        <p:spPr/>
        <p:txBody>
          <a:bodyPr/>
          <a:lstStyle/>
          <a:p>
            <a:fld id="{A20652C5-269A-444F-BB24-688C0ECB4BE1}" type="slidenum">
              <a:rPr lang="zh-CN" altLang="en-US" smtClean="0"/>
              <a:pPr/>
              <a:t>13</a:t>
            </a:fld>
            <a:endParaRPr lang="zh-CN" altLang="en-US" dirty="0"/>
          </a:p>
        </p:txBody>
      </p:sp>
    </p:spTree>
    <p:extLst>
      <p:ext uri="{BB962C8B-B14F-4D97-AF65-F5344CB8AC3E}">
        <p14:creationId xmlns:p14="http://schemas.microsoft.com/office/powerpoint/2010/main" xmlns="" val="1612142079"/>
      </p:ext>
    </p:extLst>
  </p:cSld>
  <p:clrMapOvr>
    <a:masterClrMapping/>
  </p:clrMapOvr>
  <p:transition>
    <p:fade/>
  </p:transition>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24"/>
          <p:cNvGrpSpPr>
            <a:grpSpLocks/>
          </p:cNvGrpSpPr>
          <p:nvPr/>
        </p:nvGrpSpPr>
        <p:grpSpPr bwMode="auto">
          <a:xfrm>
            <a:off x="0" y="-71437"/>
            <a:ext cx="9144000" cy="1309688"/>
            <a:chOff x="0" y="-71462"/>
            <a:chExt cx="9144000" cy="1309218"/>
          </a:xfrm>
        </p:grpSpPr>
        <p:grpSp>
          <p:nvGrpSpPr>
            <p:cNvPr id="3" name="组合 21"/>
            <p:cNvGrpSpPr>
              <a:grpSpLocks/>
            </p:cNvGrpSpPr>
            <p:nvPr/>
          </p:nvGrpSpPr>
          <p:grpSpPr bwMode="auto">
            <a:xfrm>
              <a:off x="0" y="857232"/>
              <a:ext cx="9144000" cy="173037"/>
              <a:chOff x="0" y="827071"/>
              <a:chExt cx="9144000" cy="173037"/>
            </a:xfrm>
          </p:grpSpPr>
          <p:sp>
            <p:nvSpPr>
              <p:cNvPr id="21" name="矩形 20"/>
              <p:cNvSpPr/>
              <p:nvPr/>
            </p:nvSpPr>
            <p:spPr>
              <a:xfrm>
                <a:off x="0" y="920664"/>
                <a:ext cx="9144000" cy="45719"/>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3"/>
              </a:lnRef>
              <a:fillRef idx="2">
                <a:schemeClr val="accent3"/>
              </a:fillRef>
              <a:effectRef idx="1">
                <a:schemeClr val="accent3"/>
              </a:effectRef>
              <a:fontRef idx="minor">
                <a:schemeClr val="dk1"/>
              </a:fontRef>
            </p:style>
            <p:txBody>
              <a:bodyPr anchor="ctr"/>
              <a:lstStyle/>
              <a:p>
                <a:pPr algn="ctr" fontAlgn="auto">
                  <a:spcBef>
                    <a:spcPts val="0"/>
                  </a:spcBef>
                  <a:spcAft>
                    <a:spcPts val="0"/>
                  </a:spcAft>
                  <a:defRPr/>
                </a:pPr>
                <a:endParaRPr lang="zh-CN" altLang="en-US" kern="0">
                  <a:solidFill>
                    <a:sysClr val="window" lastClr="FFFFFF"/>
                  </a:solidFill>
                  <a:latin typeface="Constantia"/>
                  <a:ea typeface="微软雅黑"/>
                </a:endParaRPr>
              </a:p>
            </p:txBody>
          </p:sp>
          <p:grpSp>
            <p:nvGrpSpPr>
              <p:cNvPr id="4" name="组合 12"/>
              <p:cNvGrpSpPr>
                <a:grpSpLocks/>
              </p:cNvGrpSpPr>
              <p:nvPr/>
            </p:nvGrpSpPr>
            <p:grpSpPr bwMode="auto">
              <a:xfrm>
                <a:off x="8715404" y="827071"/>
                <a:ext cx="287337" cy="173037"/>
                <a:chOff x="8461697" y="933460"/>
                <a:chExt cx="358775" cy="244475"/>
              </a:xfrm>
            </p:grpSpPr>
            <p:sp>
              <p:nvSpPr>
                <p:cNvPr id="23" name="燕尾形 22"/>
                <p:cNvSpPr/>
                <p:nvPr/>
              </p:nvSpPr>
              <p:spPr>
                <a:xfrm>
                  <a:off x="8461661" y="932981"/>
                  <a:ext cx="180380" cy="244389"/>
                </a:xfrm>
                <a:prstGeom prst="chevron">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fontAlgn="auto">
                    <a:spcBef>
                      <a:spcPts val="0"/>
                    </a:spcBef>
                    <a:spcAft>
                      <a:spcPts val="0"/>
                    </a:spcAft>
                    <a:defRPr/>
                  </a:pPr>
                  <a:endParaRPr lang="zh-CN" altLang="en-US">
                    <a:solidFill>
                      <a:schemeClr val="tx1"/>
                    </a:solidFill>
                  </a:endParaRPr>
                </a:p>
              </p:txBody>
            </p:sp>
            <p:sp>
              <p:nvSpPr>
                <p:cNvPr id="24" name="燕尾形 23"/>
                <p:cNvSpPr/>
                <p:nvPr/>
              </p:nvSpPr>
              <p:spPr>
                <a:xfrm>
                  <a:off x="8642040" y="932981"/>
                  <a:ext cx="178397" cy="244389"/>
                </a:xfrm>
                <a:prstGeom prst="chevron">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fontAlgn="auto">
                    <a:spcBef>
                      <a:spcPts val="0"/>
                    </a:spcBef>
                    <a:spcAft>
                      <a:spcPts val="0"/>
                    </a:spcAft>
                    <a:defRPr/>
                  </a:pPr>
                  <a:endParaRPr lang="zh-CN" altLang="en-US">
                    <a:solidFill>
                      <a:schemeClr val="tx1"/>
                    </a:solidFill>
                  </a:endParaRPr>
                </a:p>
              </p:txBody>
            </p:sp>
          </p:grpSp>
        </p:grpSp>
        <p:pic>
          <p:nvPicPr>
            <p:cNvPr id="20" name="图片 19" descr="14-2.png"/>
            <p:cNvPicPr>
              <a:picLocks noChangeAspect="1"/>
            </p:cNvPicPr>
            <p:nvPr/>
          </p:nvPicPr>
          <p:blipFill>
            <a:blip r:embed="rId3" cstate="print">
              <a:lum bright="100000" contrast="12000"/>
              <a:extLst/>
            </a:blip>
            <a:srcRect l="38138" b="39864"/>
            <a:stretch>
              <a:fillRect/>
            </a:stretch>
          </p:blipFill>
          <p:spPr bwMode="auto">
            <a:xfrm>
              <a:off x="5786446" y="-71462"/>
              <a:ext cx="3044754" cy="1309218"/>
            </a:xfrm>
            <a:prstGeom prst="rect">
              <a:avLst/>
            </a:prstGeom>
            <a:noFill/>
            <a:ln>
              <a:noFill/>
            </a:ln>
            <a:effectLst>
              <a:outerShdw blurRad="190500" dist="228600" dir="2700000" algn="ctr">
                <a:srgbClr val="000000">
                  <a:alpha val="30000"/>
                </a:srgbClr>
              </a:outerShdw>
            </a:effectLst>
            <a:scene3d>
              <a:camera prst="perspectiveRelaxed"/>
              <a:lightRig rig="threePt" dir="t"/>
            </a:scene3d>
            <a:extLst/>
          </p:spPr>
        </p:pic>
      </p:grpSp>
      <p:sp>
        <p:nvSpPr>
          <p:cNvPr id="39" name="标题 1"/>
          <p:cNvSpPr txBox="1">
            <a:spLocks/>
          </p:cNvSpPr>
          <p:nvPr/>
        </p:nvSpPr>
        <p:spPr>
          <a:xfrm>
            <a:off x="71438" y="-27383"/>
            <a:ext cx="9072562" cy="884634"/>
          </a:xfrm>
          <a:prstGeom prst="rect">
            <a:avLst/>
          </a:prstGeom>
        </p:spPr>
        <p:txBody>
          <a:bodyPr vert="horz" lIns="91440" tIns="45720" rIns="91440" bIns="45720" rtlCol="0" anchor="b">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pPr fontAlgn="auto">
              <a:spcAft>
                <a:spcPts val="0"/>
              </a:spcAft>
            </a:pPr>
            <a:r>
              <a:rPr lang="zh-CN" altLang="en-US" sz="4400" b="1" spc="50" dirty="0" smtClean="0">
                <a:ln w="11430"/>
                <a:solidFill>
                  <a:srgbClr val="7030A0"/>
                </a:solidFill>
                <a:effectLst>
                  <a:outerShdw blurRad="76200" dist="50800" dir="5400000" algn="tl" rotWithShape="0">
                    <a:srgbClr val="000000">
                      <a:alpha val="65000"/>
                    </a:srgbClr>
                  </a:outerShdw>
                </a:effectLst>
                <a:latin typeface="微软雅黑" pitchFamily="34" charset="-122"/>
                <a:ea typeface="微软雅黑" pitchFamily="34" charset="-122"/>
              </a:rPr>
              <a:t>五、基本统计软件功能</a:t>
            </a:r>
            <a:r>
              <a:rPr lang="en-US" altLang="zh-CN" sz="4400" b="1" spc="50" dirty="0" smtClean="0">
                <a:ln w="11430"/>
                <a:solidFill>
                  <a:srgbClr val="7030A0"/>
                </a:solidFill>
                <a:effectLst>
                  <a:outerShdw blurRad="76200" dist="50800" dir="5400000" algn="tl" rotWithShape="0">
                    <a:srgbClr val="000000">
                      <a:alpha val="65000"/>
                    </a:srgbClr>
                  </a:outerShdw>
                </a:effectLst>
                <a:latin typeface="微软雅黑" pitchFamily="34" charset="-122"/>
                <a:ea typeface="微软雅黑" pitchFamily="34" charset="-122"/>
              </a:rPr>
              <a:t>—</a:t>
            </a:r>
            <a:r>
              <a:rPr lang="zh-CN" altLang="en-US" sz="3600" b="1" spc="50" dirty="0" smtClean="0">
                <a:ln w="11430"/>
                <a:solidFill>
                  <a:srgbClr val="7030A0"/>
                </a:solidFill>
                <a:effectLst>
                  <a:outerShdw blurRad="76200" dist="50800" dir="5400000" algn="tl" rotWithShape="0">
                    <a:srgbClr val="000000">
                      <a:alpha val="65000"/>
                    </a:srgbClr>
                  </a:outerShdw>
                </a:effectLst>
                <a:latin typeface="微软雅黑" pitchFamily="34" charset="-122"/>
                <a:ea typeface="微软雅黑" pitchFamily="34" charset="-122"/>
              </a:rPr>
              <a:t>统计配置</a:t>
            </a:r>
            <a:endParaRPr lang="zh-CN" altLang="en-US" sz="3600" b="1" spc="50" dirty="0">
              <a:ln w="11430"/>
              <a:solidFill>
                <a:srgbClr val="7030A0"/>
              </a:solidFill>
              <a:effectLst>
                <a:outerShdw blurRad="76200" dist="50800" dir="5400000" algn="tl" rotWithShape="0">
                  <a:srgbClr val="000000">
                    <a:alpha val="65000"/>
                  </a:srgbClr>
                </a:outerShdw>
              </a:effectLst>
              <a:latin typeface="微软雅黑" pitchFamily="34" charset="-122"/>
              <a:ea typeface="微软雅黑" pitchFamily="34" charset="-122"/>
            </a:endParaRPr>
          </a:p>
        </p:txBody>
      </p:sp>
      <p:grpSp>
        <p:nvGrpSpPr>
          <p:cNvPr id="12" name="组合 25"/>
          <p:cNvGrpSpPr/>
          <p:nvPr/>
        </p:nvGrpSpPr>
        <p:grpSpPr>
          <a:xfrm>
            <a:off x="-27424" y="1071546"/>
            <a:ext cx="4095368" cy="512567"/>
            <a:chOff x="686924" y="1071546"/>
            <a:chExt cx="4095368" cy="512567"/>
          </a:xfrm>
        </p:grpSpPr>
        <p:sp>
          <p:nvSpPr>
            <p:cNvPr id="13" name="矩形 12"/>
            <p:cNvSpPr/>
            <p:nvPr/>
          </p:nvSpPr>
          <p:spPr>
            <a:xfrm>
              <a:off x="714348" y="1071546"/>
              <a:ext cx="500066" cy="500066"/>
            </a:xfrm>
            <a:prstGeom prst="rect">
              <a:avLst/>
            </a:prstGeom>
            <a:solidFill>
              <a:srgbClr val="C0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2"/>
            </a:lnRef>
            <a:fillRef idx="3">
              <a:schemeClr val="accent2"/>
            </a:fillRef>
            <a:effectRef idx="2">
              <a:schemeClr val="accent2"/>
            </a:effectRef>
            <a:fontRef idx="minor">
              <a:schemeClr val="lt1"/>
            </a:fontRef>
          </p:style>
          <p:txBody>
            <a:bodyPr rtlCol="0" anchor="ctr"/>
            <a:lstStyle/>
            <a:p>
              <a:pPr algn="ctr"/>
              <a:endParaRPr lang="zh-CN" altLang="en-US"/>
            </a:p>
          </p:txBody>
        </p:sp>
        <p:sp>
          <p:nvSpPr>
            <p:cNvPr id="14" name="矩形 13"/>
            <p:cNvSpPr/>
            <p:nvPr/>
          </p:nvSpPr>
          <p:spPr>
            <a:xfrm>
              <a:off x="1214414" y="1071546"/>
              <a:ext cx="3567878" cy="500066"/>
            </a:xfrm>
            <a:prstGeom prst="rect">
              <a:avLst/>
            </a:prstGeom>
            <a:solidFill>
              <a:schemeClr val="bg1">
                <a:lumMod val="8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dk1"/>
            </a:lnRef>
            <a:fillRef idx="3">
              <a:schemeClr val="dk1"/>
            </a:fillRef>
            <a:effectRef idx="2">
              <a:schemeClr val="dk1"/>
            </a:effectRef>
            <a:fontRef idx="minor">
              <a:schemeClr val="lt1"/>
            </a:fontRef>
          </p:style>
          <p:txBody>
            <a:bodyPr rtlCol="0" anchor="ctr"/>
            <a:lstStyle/>
            <a:p>
              <a:pPr algn="ctr"/>
              <a:endParaRPr lang="zh-CN" altLang="en-US"/>
            </a:p>
          </p:txBody>
        </p:sp>
        <p:sp>
          <p:nvSpPr>
            <p:cNvPr id="15" name="矩形 14"/>
            <p:cNvSpPr/>
            <p:nvPr/>
          </p:nvSpPr>
          <p:spPr>
            <a:xfrm>
              <a:off x="686924" y="1107059"/>
              <a:ext cx="4095368" cy="477054"/>
            </a:xfrm>
            <a:prstGeom prst="rect">
              <a:avLst/>
            </a:prstGeom>
          </p:spPr>
          <p:txBody>
            <a:bodyPr wrap="square">
              <a:spAutoFit/>
            </a:bodyPr>
            <a:lstStyle/>
            <a:p>
              <a:pPr>
                <a:lnSpc>
                  <a:spcPts val="3000"/>
                </a:lnSpc>
                <a:buClr>
                  <a:srgbClr val="FFC000"/>
                </a:buClr>
              </a:pPr>
              <a:r>
                <a:rPr lang="en-US" altLang="zh-CN" sz="2400" b="1" dirty="0" smtClean="0">
                  <a:solidFill>
                    <a:schemeClr val="bg1"/>
                  </a:solidFill>
                  <a:latin typeface="微软雅黑" pitchFamily="34" charset="-122"/>
                  <a:ea typeface="微软雅黑" pitchFamily="34" charset="-122"/>
                </a:rPr>
                <a:t>3</a:t>
              </a:r>
              <a:r>
                <a:rPr lang="zh-CN" altLang="en-US" sz="2400" b="1" dirty="0" smtClean="0">
                  <a:solidFill>
                    <a:schemeClr val="bg1"/>
                  </a:solidFill>
                  <a:latin typeface="微软雅黑" pitchFamily="34" charset="-122"/>
                  <a:ea typeface="微软雅黑" pitchFamily="34" charset="-122"/>
                </a:rPr>
                <a:t>、统计</a:t>
              </a:r>
              <a:r>
                <a:rPr lang="zh-CN" altLang="en-US" sz="2400" b="1" dirty="0">
                  <a:solidFill>
                    <a:schemeClr val="bg1"/>
                  </a:solidFill>
                  <a:latin typeface="微软雅黑" pitchFamily="34" charset="-122"/>
                  <a:ea typeface="微软雅黑" pitchFamily="34" charset="-122"/>
                </a:rPr>
                <a:t>指标</a:t>
              </a:r>
              <a:r>
                <a:rPr lang="zh-CN" altLang="en-US" sz="2400" b="1" dirty="0" smtClean="0">
                  <a:solidFill>
                    <a:schemeClr val="bg1"/>
                  </a:solidFill>
                  <a:latin typeface="微软雅黑" pitchFamily="34" charset="-122"/>
                  <a:ea typeface="微软雅黑" pitchFamily="34" charset="-122"/>
                </a:rPr>
                <a:t>与统计单元匹配</a:t>
              </a:r>
              <a:endParaRPr lang="zh-CN" altLang="en-US" sz="2400" b="1" dirty="0" smtClean="0">
                <a:solidFill>
                  <a:schemeClr val="tx1">
                    <a:lumMod val="65000"/>
                    <a:lumOff val="35000"/>
                  </a:schemeClr>
                </a:solidFill>
                <a:latin typeface="微软雅黑" pitchFamily="34" charset="-122"/>
                <a:ea typeface="微软雅黑" pitchFamily="34" charset="-122"/>
              </a:endParaRPr>
            </a:p>
          </p:txBody>
        </p:sp>
      </p:grpSp>
      <p:pic>
        <p:nvPicPr>
          <p:cNvPr id="22" name="图片 21"/>
          <p:cNvPicPr>
            <a:picLocks noChangeAspect="1"/>
          </p:cNvPicPr>
          <p:nvPr/>
        </p:nvPicPr>
        <p:blipFill>
          <a:blip r:embed="rId4"/>
          <a:stretch>
            <a:fillRect/>
          </a:stretch>
        </p:blipFill>
        <p:spPr>
          <a:xfrm>
            <a:off x="2463710" y="1923188"/>
            <a:ext cx="6302921" cy="4937574"/>
          </a:xfrm>
          <a:prstGeom prst="rect">
            <a:avLst/>
          </a:prstGeom>
        </p:spPr>
      </p:pic>
      <p:sp>
        <p:nvSpPr>
          <p:cNvPr id="30" name="Rectangle 48"/>
          <p:cNvSpPr/>
          <p:nvPr/>
        </p:nvSpPr>
        <p:spPr bwMode="auto">
          <a:xfrm>
            <a:off x="323528" y="1949535"/>
            <a:ext cx="2002337" cy="1988222"/>
          </a:xfrm>
          <a:prstGeom prst="roundRect">
            <a:avLst>
              <a:gd name="adj" fmla="val 4477"/>
            </a:avLst>
          </a:prstGeom>
          <a:gradFill>
            <a:gsLst>
              <a:gs pos="95000">
                <a:srgbClr val="FFFFFF"/>
              </a:gs>
              <a:gs pos="100000">
                <a:srgbClr val="FFDD71"/>
              </a:gs>
            </a:gsLst>
            <a:lin ang="5400000" scaled="0"/>
          </a:gradFill>
          <a:ln w="38100">
            <a:gradFill>
              <a:gsLst>
                <a:gs pos="50000">
                  <a:srgbClr val="BC6200"/>
                </a:gs>
                <a:gs pos="100000">
                  <a:srgbClr val="DA5D00"/>
                </a:gs>
              </a:gsLst>
              <a:lin ang="5400000" scaled="0"/>
            </a:gradFill>
          </a:ln>
          <a:effectLst/>
          <a:scene3d>
            <a:camera prst="orthographicFront"/>
            <a:lightRig rig="flat" dir="t"/>
          </a:scene3d>
          <a:sp3d contourW="19050">
            <a:bevelT w="101600" prst="divot"/>
            <a:bevelB w="0" h="0"/>
            <a:contourClr>
              <a:schemeClr val="bg1"/>
            </a:contourClr>
          </a:sp3d>
        </p:spPr>
        <p:style>
          <a:lnRef idx="1">
            <a:schemeClr val="accent2"/>
          </a:lnRef>
          <a:fillRef idx="3">
            <a:schemeClr val="accent2"/>
          </a:fillRef>
          <a:effectRef idx="2">
            <a:schemeClr val="accent2"/>
          </a:effectRef>
          <a:fontRef idx="minor">
            <a:schemeClr val="lt1"/>
          </a:fontRef>
        </p:style>
        <p:txBody>
          <a:bodyPr anchor="ctr">
            <a:sp3d/>
          </a:bodyPr>
          <a:lstStyle/>
          <a:p>
            <a:pPr defTabSz="685666">
              <a:lnSpc>
                <a:spcPts val="3000"/>
              </a:lnSpc>
              <a:spcBef>
                <a:spcPts val="1000"/>
              </a:spcBef>
              <a:buFont typeface="Wingdings" pitchFamily="2" charset="2"/>
              <a:buChar char="u"/>
            </a:pPr>
            <a:r>
              <a:rPr lang="zh-CN" altLang="en-US" b="1" dirty="0" smtClean="0">
                <a:solidFill>
                  <a:srgbClr val="3C2924"/>
                </a:solidFill>
                <a:latin typeface="微软雅黑" pitchFamily="34" charset="-122"/>
                <a:ea typeface="微软雅黑" pitchFamily="34" charset="-122"/>
              </a:rPr>
              <a:t>该功能建立</a:t>
            </a:r>
            <a:r>
              <a:rPr lang="zh-CN" altLang="en-US" b="1" dirty="0">
                <a:solidFill>
                  <a:srgbClr val="3C2924"/>
                </a:solidFill>
                <a:latin typeface="微软雅黑" pitchFamily="34" charset="-122"/>
                <a:ea typeface="微软雅黑" pitchFamily="34" charset="-122"/>
              </a:rPr>
              <a:t>各类统计对象所要统计的指标与统计单元的关系。</a:t>
            </a:r>
            <a:endParaRPr lang="en-US" altLang="zh-CN" b="1" dirty="0" smtClean="0">
              <a:solidFill>
                <a:srgbClr val="3C2924"/>
              </a:solidFill>
              <a:latin typeface="微软雅黑" pitchFamily="34" charset="-122"/>
              <a:ea typeface="微软雅黑" pitchFamily="34" charset="-122"/>
            </a:endParaRPr>
          </a:p>
        </p:txBody>
      </p:sp>
      <p:sp>
        <p:nvSpPr>
          <p:cNvPr id="31" name="矩形标注 30"/>
          <p:cNvSpPr/>
          <p:nvPr/>
        </p:nvSpPr>
        <p:spPr>
          <a:xfrm>
            <a:off x="3289772" y="1484784"/>
            <a:ext cx="1584176" cy="464230"/>
          </a:xfrm>
          <a:prstGeom prst="wedgeRectCallout">
            <a:avLst>
              <a:gd name="adj1" fmla="val -43213"/>
              <a:gd name="adj2" fmla="val 141223"/>
            </a:avLst>
          </a:prstGeom>
          <a:solidFill>
            <a:srgbClr val="C00000">
              <a:alpha val="75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shade val="50000"/>
            </a:schemeClr>
          </a:lnRef>
          <a:fillRef idx="1">
            <a:schemeClr val="accent2"/>
          </a:fillRef>
          <a:effectRef idx="0">
            <a:schemeClr val="accent2"/>
          </a:effectRef>
          <a:fontRef idx="minor">
            <a:schemeClr val="lt1"/>
          </a:fontRef>
        </p:style>
        <p:txBody>
          <a:bodyPr wrap="square">
            <a:spAutoFit/>
          </a:bodyPr>
          <a:lstStyle/>
          <a:p>
            <a:pPr defTabSz="685666">
              <a:lnSpc>
                <a:spcPts val="2900"/>
              </a:lnSpc>
            </a:pPr>
            <a:r>
              <a:rPr lang="zh-CN" altLang="en-US" dirty="0" smtClean="0">
                <a:solidFill>
                  <a:srgbClr val="FFFFFF"/>
                </a:solidFill>
                <a:latin typeface="微软雅黑" pitchFamily="34" charset="-122"/>
                <a:ea typeface="微软雅黑" pitchFamily="34" charset="-122"/>
              </a:rPr>
              <a:t>统计对象列表</a:t>
            </a:r>
            <a:endParaRPr lang="en-US" altLang="en-US" dirty="0" smtClean="0">
              <a:solidFill>
                <a:srgbClr val="FFFFFF"/>
              </a:solidFill>
              <a:latin typeface="微软雅黑" pitchFamily="34" charset="-122"/>
              <a:ea typeface="微软雅黑" pitchFamily="34" charset="-122"/>
            </a:endParaRPr>
          </a:p>
        </p:txBody>
      </p:sp>
      <p:sp>
        <p:nvSpPr>
          <p:cNvPr id="32" name="矩形 31"/>
          <p:cNvSpPr/>
          <p:nvPr/>
        </p:nvSpPr>
        <p:spPr>
          <a:xfrm>
            <a:off x="2664115" y="2493417"/>
            <a:ext cx="2031844" cy="3964620"/>
          </a:xfrm>
          <a:prstGeom prst="rect">
            <a:avLst/>
          </a:prstGeom>
          <a:noFill/>
          <a:ln>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矩形标注 32"/>
          <p:cNvSpPr/>
          <p:nvPr/>
        </p:nvSpPr>
        <p:spPr>
          <a:xfrm>
            <a:off x="5700009" y="1497025"/>
            <a:ext cx="1644326" cy="426207"/>
          </a:xfrm>
          <a:prstGeom prst="wedgeRectCallout">
            <a:avLst>
              <a:gd name="adj1" fmla="val -52238"/>
              <a:gd name="adj2" fmla="val 158668"/>
            </a:avLst>
          </a:prstGeom>
          <a:solidFill>
            <a:srgbClr val="C00000">
              <a:alpha val="75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shade val="50000"/>
            </a:schemeClr>
          </a:lnRef>
          <a:fillRef idx="1">
            <a:schemeClr val="accent2"/>
          </a:fillRef>
          <a:effectRef idx="0">
            <a:schemeClr val="accent2"/>
          </a:effectRef>
          <a:fontRef idx="minor">
            <a:schemeClr val="lt1"/>
          </a:fontRef>
        </p:style>
        <p:txBody>
          <a:bodyPr wrap="square">
            <a:spAutoFit/>
          </a:bodyPr>
          <a:lstStyle/>
          <a:p>
            <a:pPr defTabSz="685666">
              <a:lnSpc>
                <a:spcPts val="2900"/>
              </a:lnSpc>
            </a:pPr>
            <a:r>
              <a:rPr lang="zh-CN" altLang="en-US" dirty="0" smtClean="0">
                <a:solidFill>
                  <a:srgbClr val="FFFFFF"/>
                </a:solidFill>
                <a:latin typeface="微软雅黑" pitchFamily="34" charset="-122"/>
                <a:ea typeface="微软雅黑" pitchFamily="34" charset="-122"/>
              </a:rPr>
              <a:t>统计指标选择</a:t>
            </a:r>
            <a:endParaRPr lang="en-US" altLang="en-US" dirty="0" smtClean="0">
              <a:solidFill>
                <a:srgbClr val="FFFFFF"/>
              </a:solidFill>
              <a:latin typeface="微软雅黑" pitchFamily="34" charset="-122"/>
              <a:ea typeface="微软雅黑" pitchFamily="34" charset="-122"/>
            </a:endParaRPr>
          </a:p>
        </p:txBody>
      </p:sp>
      <p:sp>
        <p:nvSpPr>
          <p:cNvPr id="34" name="矩形 33"/>
          <p:cNvSpPr/>
          <p:nvPr/>
        </p:nvSpPr>
        <p:spPr>
          <a:xfrm>
            <a:off x="4839976" y="2493417"/>
            <a:ext cx="1735152" cy="3964620"/>
          </a:xfrm>
          <a:prstGeom prst="rect">
            <a:avLst/>
          </a:prstGeom>
          <a:noFill/>
          <a:ln>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矩形标注 34"/>
          <p:cNvSpPr/>
          <p:nvPr/>
        </p:nvSpPr>
        <p:spPr>
          <a:xfrm>
            <a:off x="6928206" y="4290303"/>
            <a:ext cx="2038830" cy="464230"/>
          </a:xfrm>
          <a:prstGeom prst="wedgeRectCallout">
            <a:avLst>
              <a:gd name="adj1" fmla="val 5743"/>
              <a:gd name="adj2" fmla="val -146307"/>
            </a:avLst>
          </a:prstGeom>
          <a:solidFill>
            <a:srgbClr val="C00000">
              <a:alpha val="75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shade val="50000"/>
            </a:schemeClr>
          </a:lnRef>
          <a:fillRef idx="1">
            <a:schemeClr val="accent2"/>
          </a:fillRef>
          <a:effectRef idx="0">
            <a:schemeClr val="accent2"/>
          </a:effectRef>
          <a:fontRef idx="minor">
            <a:schemeClr val="lt1"/>
          </a:fontRef>
        </p:style>
        <p:txBody>
          <a:bodyPr wrap="square">
            <a:spAutoFit/>
          </a:bodyPr>
          <a:lstStyle/>
          <a:p>
            <a:pPr defTabSz="685666">
              <a:lnSpc>
                <a:spcPts val="2900"/>
              </a:lnSpc>
            </a:pPr>
            <a:r>
              <a:rPr lang="zh-CN" altLang="en-US" dirty="0" smtClean="0">
                <a:solidFill>
                  <a:srgbClr val="FFFFFF"/>
                </a:solidFill>
                <a:latin typeface="微软雅黑" pitchFamily="34" charset="-122"/>
                <a:ea typeface="微软雅黑" pitchFamily="34" charset="-122"/>
              </a:rPr>
              <a:t>统计统计单元设置</a:t>
            </a:r>
            <a:endParaRPr lang="en-US" altLang="en-US" dirty="0" smtClean="0">
              <a:solidFill>
                <a:srgbClr val="FFFFFF"/>
              </a:solidFill>
              <a:latin typeface="微软雅黑" pitchFamily="34" charset="-122"/>
              <a:ea typeface="微软雅黑" pitchFamily="34" charset="-122"/>
            </a:endParaRPr>
          </a:p>
        </p:txBody>
      </p:sp>
      <p:sp>
        <p:nvSpPr>
          <p:cNvPr id="36" name="矩形 35"/>
          <p:cNvSpPr/>
          <p:nvPr/>
        </p:nvSpPr>
        <p:spPr>
          <a:xfrm>
            <a:off x="6757368" y="2848083"/>
            <a:ext cx="1466982" cy="945658"/>
          </a:xfrm>
          <a:prstGeom prst="rect">
            <a:avLst/>
          </a:prstGeom>
          <a:noFill/>
          <a:ln>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灯片编号占位符 4"/>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130</a:t>
            </a:fld>
            <a:endParaRPr lang="zh-CN" altLang="en-US">
              <a:solidFill>
                <a:prstClr val="black">
                  <a:tint val="75000"/>
                </a:prstClr>
              </a:solidFill>
            </a:endParaRPr>
          </a:p>
        </p:txBody>
      </p:sp>
    </p:spTree>
    <p:extLst>
      <p:ext uri="{BB962C8B-B14F-4D97-AF65-F5344CB8AC3E}">
        <p14:creationId xmlns:p14="http://schemas.microsoft.com/office/powerpoint/2010/main" xmlns="" val="165889405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strips(downLeft)">
                                      <p:cBhvr>
                                        <p:cTn id="7" dur="500"/>
                                        <p:tgtEl>
                                          <p:spTgt spid="3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1"/>
                                        </p:tgtEl>
                                        <p:attrNameLst>
                                          <p:attrName>style.visibility</p:attrName>
                                        </p:attrNameLst>
                                      </p:cBhvr>
                                      <p:to>
                                        <p:strVal val="visible"/>
                                      </p:to>
                                    </p:set>
                                    <p:animEffect transition="in" filter="fade">
                                      <p:cBhvr>
                                        <p:cTn id="11" dur="500"/>
                                        <p:tgtEl>
                                          <p:spTgt spid="31"/>
                                        </p:tgtEl>
                                      </p:cBhvr>
                                    </p:animEffect>
                                  </p:childTnLst>
                                </p:cTn>
                              </p:par>
                            </p:childTnLst>
                          </p:cTn>
                        </p:par>
                      </p:childTnLst>
                    </p:cTn>
                  </p:par>
                  <p:par>
                    <p:cTn id="12" fill="hold">
                      <p:stCondLst>
                        <p:cond delay="indefinite"/>
                      </p:stCondLst>
                      <p:childTnLst>
                        <p:par>
                          <p:cTn id="13" fill="hold">
                            <p:stCondLst>
                              <p:cond delay="0"/>
                            </p:stCondLst>
                            <p:childTnLst>
                              <p:par>
                                <p:cTn id="14" presetID="18" presetClass="entr" presetSubtype="12" fill="hold" grpId="0" nodeType="clickEffect">
                                  <p:stCondLst>
                                    <p:cond delay="0"/>
                                  </p:stCondLst>
                                  <p:childTnLst>
                                    <p:set>
                                      <p:cBhvr>
                                        <p:cTn id="15" dur="1" fill="hold">
                                          <p:stCondLst>
                                            <p:cond delay="0"/>
                                          </p:stCondLst>
                                        </p:cTn>
                                        <p:tgtEl>
                                          <p:spTgt spid="34"/>
                                        </p:tgtEl>
                                        <p:attrNameLst>
                                          <p:attrName>style.visibility</p:attrName>
                                        </p:attrNameLst>
                                      </p:cBhvr>
                                      <p:to>
                                        <p:strVal val="visible"/>
                                      </p:to>
                                    </p:set>
                                    <p:animEffect transition="in" filter="strips(downLeft)">
                                      <p:cBhvr>
                                        <p:cTn id="16" dur="500"/>
                                        <p:tgtEl>
                                          <p:spTgt spid="34"/>
                                        </p:tgtEl>
                                      </p:cBhvr>
                                    </p:animEffect>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33"/>
                                        </p:tgtEl>
                                        <p:attrNameLst>
                                          <p:attrName>style.visibility</p:attrName>
                                        </p:attrNameLst>
                                      </p:cBhvr>
                                      <p:to>
                                        <p:strVal val="visible"/>
                                      </p:to>
                                    </p:set>
                                    <p:animEffect transition="in" filter="fade">
                                      <p:cBhvr>
                                        <p:cTn id="20" dur="500"/>
                                        <p:tgtEl>
                                          <p:spTgt spid="33"/>
                                        </p:tgtEl>
                                      </p:cBhvr>
                                    </p:animEffect>
                                  </p:childTnLst>
                                </p:cTn>
                              </p:par>
                            </p:childTnLst>
                          </p:cTn>
                        </p:par>
                      </p:childTnLst>
                    </p:cTn>
                  </p:par>
                  <p:par>
                    <p:cTn id="21" fill="hold">
                      <p:stCondLst>
                        <p:cond delay="indefinite"/>
                      </p:stCondLst>
                      <p:childTnLst>
                        <p:par>
                          <p:cTn id="22" fill="hold">
                            <p:stCondLst>
                              <p:cond delay="0"/>
                            </p:stCondLst>
                            <p:childTnLst>
                              <p:par>
                                <p:cTn id="23" presetID="18" presetClass="entr" presetSubtype="12" fill="hold" grpId="0" nodeType="clickEffect">
                                  <p:stCondLst>
                                    <p:cond delay="0"/>
                                  </p:stCondLst>
                                  <p:childTnLst>
                                    <p:set>
                                      <p:cBhvr>
                                        <p:cTn id="24" dur="1" fill="hold">
                                          <p:stCondLst>
                                            <p:cond delay="0"/>
                                          </p:stCondLst>
                                        </p:cTn>
                                        <p:tgtEl>
                                          <p:spTgt spid="36"/>
                                        </p:tgtEl>
                                        <p:attrNameLst>
                                          <p:attrName>style.visibility</p:attrName>
                                        </p:attrNameLst>
                                      </p:cBhvr>
                                      <p:to>
                                        <p:strVal val="visible"/>
                                      </p:to>
                                    </p:set>
                                    <p:animEffect transition="in" filter="strips(downLeft)">
                                      <p:cBhvr>
                                        <p:cTn id="25" dur="500"/>
                                        <p:tgtEl>
                                          <p:spTgt spid="36"/>
                                        </p:tgtEl>
                                      </p:cBhvr>
                                    </p:animEffect>
                                  </p:childTnLst>
                                </p:cTn>
                              </p:par>
                            </p:childTnLst>
                          </p:cTn>
                        </p:par>
                        <p:par>
                          <p:cTn id="26" fill="hold">
                            <p:stCondLst>
                              <p:cond delay="500"/>
                            </p:stCondLst>
                            <p:childTnLst>
                              <p:par>
                                <p:cTn id="27" presetID="10" presetClass="entr" presetSubtype="0" fill="hold" grpId="0" nodeType="afterEffect">
                                  <p:stCondLst>
                                    <p:cond delay="0"/>
                                  </p:stCondLst>
                                  <p:childTnLst>
                                    <p:set>
                                      <p:cBhvr>
                                        <p:cTn id="28" dur="1" fill="hold">
                                          <p:stCondLst>
                                            <p:cond delay="0"/>
                                          </p:stCondLst>
                                        </p:cTn>
                                        <p:tgtEl>
                                          <p:spTgt spid="35"/>
                                        </p:tgtEl>
                                        <p:attrNameLst>
                                          <p:attrName>style.visibility</p:attrName>
                                        </p:attrNameLst>
                                      </p:cBhvr>
                                      <p:to>
                                        <p:strVal val="visible"/>
                                      </p:to>
                                    </p:set>
                                    <p:animEffect transition="in" filter="fade">
                                      <p:cBhvr>
                                        <p:cTn id="29"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2" grpId="0" animBg="1"/>
      <p:bldP spid="33" grpId="0" animBg="1"/>
      <p:bldP spid="34" grpId="0" animBg="1"/>
      <p:bldP spid="35" grpId="0" animBg="1"/>
      <p:bldP spid="36" grpId="0" animBg="1"/>
    </p:bld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24"/>
          <p:cNvGrpSpPr>
            <a:grpSpLocks/>
          </p:cNvGrpSpPr>
          <p:nvPr/>
        </p:nvGrpSpPr>
        <p:grpSpPr bwMode="auto">
          <a:xfrm>
            <a:off x="0" y="-71437"/>
            <a:ext cx="9144000" cy="1309688"/>
            <a:chOff x="0" y="-71462"/>
            <a:chExt cx="9144000" cy="1309218"/>
          </a:xfrm>
        </p:grpSpPr>
        <p:grpSp>
          <p:nvGrpSpPr>
            <p:cNvPr id="3" name="组合 21"/>
            <p:cNvGrpSpPr>
              <a:grpSpLocks/>
            </p:cNvGrpSpPr>
            <p:nvPr/>
          </p:nvGrpSpPr>
          <p:grpSpPr bwMode="auto">
            <a:xfrm>
              <a:off x="0" y="857232"/>
              <a:ext cx="9144000" cy="173037"/>
              <a:chOff x="0" y="827071"/>
              <a:chExt cx="9144000" cy="173037"/>
            </a:xfrm>
          </p:grpSpPr>
          <p:sp>
            <p:nvSpPr>
              <p:cNvPr id="21" name="矩形 20"/>
              <p:cNvSpPr/>
              <p:nvPr/>
            </p:nvSpPr>
            <p:spPr>
              <a:xfrm>
                <a:off x="0" y="920664"/>
                <a:ext cx="9144000" cy="45719"/>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3"/>
              </a:lnRef>
              <a:fillRef idx="2">
                <a:schemeClr val="accent3"/>
              </a:fillRef>
              <a:effectRef idx="1">
                <a:schemeClr val="accent3"/>
              </a:effectRef>
              <a:fontRef idx="minor">
                <a:schemeClr val="dk1"/>
              </a:fontRef>
            </p:style>
            <p:txBody>
              <a:bodyPr anchor="ctr"/>
              <a:lstStyle/>
              <a:p>
                <a:pPr algn="ctr" fontAlgn="auto">
                  <a:spcBef>
                    <a:spcPts val="0"/>
                  </a:spcBef>
                  <a:spcAft>
                    <a:spcPts val="0"/>
                  </a:spcAft>
                  <a:defRPr/>
                </a:pPr>
                <a:endParaRPr lang="zh-CN" altLang="en-US" kern="0">
                  <a:solidFill>
                    <a:sysClr val="window" lastClr="FFFFFF"/>
                  </a:solidFill>
                  <a:latin typeface="Constantia"/>
                  <a:ea typeface="微软雅黑"/>
                </a:endParaRPr>
              </a:p>
            </p:txBody>
          </p:sp>
          <p:grpSp>
            <p:nvGrpSpPr>
              <p:cNvPr id="4" name="组合 12"/>
              <p:cNvGrpSpPr>
                <a:grpSpLocks/>
              </p:cNvGrpSpPr>
              <p:nvPr/>
            </p:nvGrpSpPr>
            <p:grpSpPr bwMode="auto">
              <a:xfrm>
                <a:off x="8715404" y="827071"/>
                <a:ext cx="287337" cy="173037"/>
                <a:chOff x="8461697" y="933460"/>
                <a:chExt cx="358775" cy="244475"/>
              </a:xfrm>
            </p:grpSpPr>
            <p:sp>
              <p:nvSpPr>
                <p:cNvPr id="23" name="燕尾形 22"/>
                <p:cNvSpPr/>
                <p:nvPr/>
              </p:nvSpPr>
              <p:spPr>
                <a:xfrm>
                  <a:off x="8461661" y="932981"/>
                  <a:ext cx="180380" cy="244389"/>
                </a:xfrm>
                <a:prstGeom prst="chevron">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fontAlgn="auto">
                    <a:spcBef>
                      <a:spcPts val="0"/>
                    </a:spcBef>
                    <a:spcAft>
                      <a:spcPts val="0"/>
                    </a:spcAft>
                    <a:defRPr/>
                  </a:pPr>
                  <a:endParaRPr lang="zh-CN" altLang="en-US">
                    <a:solidFill>
                      <a:schemeClr val="tx1"/>
                    </a:solidFill>
                  </a:endParaRPr>
                </a:p>
              </p:txBody>
            </p:sp>
            <p:sp>
              <p:nvSpPr>
                <p:cNvPr id="24" name="燕尾形 23"/>
                <p:cNvSpPr/>
                <p:nvPr/>
              </p:nvSpPr>
              <p:spPr>
                <a:xfrm>
                  <a:off x="8642040" y="932981"/>
                  <a:ext cx="178397" cy="244389"/>
                </a:xfrm>
                <a:prstGeom prst="chevron">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fontAlgn="auto">
                    <a:spcBef>
                      <a:spcPts val="0"/>
                    </a:spcBef>
                    <a:spcAft>
                      <a:spcPts val="0"/>
                    </a:spcAft>
                    <a:defRPr/>
                  </a:pPr>
                  <a:endParaRPr lang="zh-CN" altLang="en-US">
                    <a:solidFill>
                      <a:schemeClr val="tx1"/>
                    </a:solidFill>
                  </a:endParaRPr>
                </a:p>
              </p:txBody>
            </p:sp>
          </p:grpSp>
        </p:grpSp>
        <p:pic>
          <p:nvPicPr>
            <p:cNvPr id="20" name="图片 19" descr="14-2.png"/>
            <p:cNvPicPr>
              <a:picLocks noChangeAspect="1"/>
            </p:cNvPicPr>
            <p:nvPr/>
          </p:nvPicPr>
          <p:blipFill>
            <a:blip r:embed="rId3" cstate="print">
              <a:lum bright="100000" contrast="12000"/>
              <a:extLst/>
            </a:blip>
            <a:srcRect l="38138" b="39864"/>
            <a:stretch>
              <a:fillRect/>
            </a:stretch>
          </p:blipFill>
          <p:spPr bwMode="auto">
            <a:xfrm>
              <a:off x="5786446" y="-71462"/>
              <a:ext cx="3044754" cy="1309218"/>
            </a:xfrm>
            <a:prstGeom prst="rect">
              <a:avLst/>
            </a:prstGeom>
            <a:noFill/>
            <a:ln>
              <a:noFill/>
            </a:ln>
            <a:effectLst>
              <a:outerShdw blurRad="190500" dist="228600" dir="2700000" algn="ctr">
                <a:srgbClr val="000000">
                  <a:alpha val="30000"/>
                </a:srgbClr>
              </a:outerShdw>
            </a:effectLst>
            <a:scene3d>
              <a:camera prst="perspectiveRelaxed"/>
              <a:lightRig rig="threePt" dir="t"/>
            </a:scene3d>
            <a:extLst/>
          </p:spPr>
        </p:pic>
      </p:grpSp>
      <p:sp>
        <p:nvSpPr>
          <p:cNvPr id="28" name="标题 1"/>
          <p:cNvSpPr txBox="1">
            <a:spLocks/>
          </p:cNvSpPr>
          <p:nvPr/>
        </p:nvSpPr>
        <p:spPr>
          <a:xfrm>
            <a:off x="71438" y="-27383"/>
            <a:ext cx="9072562" cy="884634"/>
          </a:xfrm>
          <a:prstGeom prst="rect">
            <a:avLst/>
          </a:prstGeom>
        </p:spPr>
        <p:txBody>
          <a:bodyPr vert="horz" lIns="91440" tIns="45720" rIns="91440" bIns="45720" rtlCol="0" anchor="b">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pPr fontAlgn="auto">
              <a:spcAft>
                <a:spcPts val="0"/>
              </a:spcAft>
            </a:pPr>
            <a:r>
              <a:rPr lang="zh-CN" altLang="en-US" sz="4400" b="1" spc="50" dirty="0" smtClean="0">
                <a:ln w="11430"/>
                <a:solidFill>
                  <a:srgbClr val="7030A0"/>
                </a:solidFill>
                <a:effectLst>
                  <a:outerShdw blurRad="76200" dist="50800" dir="5400000" algn="tl" rotWithShape="0">
                    <a:srgbClr val="000000">
                      <a:alpha val="65000"/>
                    </a:srgbClr>
                  </a:outerShdw>
                </a:effectLst>
                <a:latin typeface="微软雅黑" pitchFamily="34" charset="-122"/>
                <a:ea typeface="微软雅黑" pitchFamily="34" charset="-122"/>
              </a:rPr>
              <a:t>五、基本统计软件功能</a:t>
            </a:r>
            <a:r>
              <a:rPr lang="en-US" altLang="zh-CN" sz="4400" b="1" spc="50" dirty="0" smtClean="0">
                <a:ln w="11430"/>
                <a:solidFill>
                  <a:srgbClr val="7030A0"/>
                </a:solidFill>
                <a:effectLst>
                  <a:outerShdw blurRad="76200" dist="50800" dir="5400000" algn="tl" rotWithShape="0">
                    <a:srgbClr val="000000">
                      <a:alpha val="65000"/>
                    </a:srgbClr>
                  </a:outerShdw>
                </a:effectLst>
                <a:latin typeface="微软雅黑" pitchFamily="34" charset="-122"/>
                <a:ea typeface="微软雅黑" pitchFamily="34" charset="-122"/>
              </a:rPr>
              <a:t>—</a:t>
            </a:r>
            <a:r>
              <a:rPr lang="zh-CN" altLang="en-US" sz="3600" b="1" spc="50" dirty="0" smtClean="0">
                <a:ln w="11430"/>
                <a:solidFill>
                  <a:srgbClr val="7030A0"/>
                </a:solidFill>
                <a:effectLst>
                  <a:outerShdw blurRad="76200" dist="50800" dir="5400000" algn="tl" rotWithShape="0">
                    <a:srgbClr val="000000">
                      <a:alpha val="65000"/>
                    </a:srgbClr>
                  </a:outerShdw>
                </a:effectLst>
                <a:latin typeface="微软雅黑" pitchFamily="34" charset="-122"/>
                <a:ea typeface="微软雅黑" pitchFamily="34" charset="-122"/>
              </a:rPr>
              <a:t>统计计算</a:t>
            </a:r>
            <a:endParaRPr lang="zh-CN" altLang="en-US" sz="3600" b="1" spc="50" dirty="0">
              <a:ln w="11430"/>
              <a:solidFill>
                <a:srgbClr val="7030A0"/>
              </a:solidFill>
              <a:effectLst>
                <a:outerShdw blurRad="76200" dist="50800" dir="5400000" algn="tl" rotWithShape="0">
                  <a:srgbClr val="000000">
                    <a:alpha val="65000"/>
                  </a:srgbClr>
                </a:outerShdw>
              </a:effectLst>
              <a:latin typeface="微软雅黑" pitchFamily="34" charset="-122"/>
              <a:ea typeface="微软雅黑" pitchFamily="34" charset="-122"/>
            </a:endParaRPr>
          </a:p>
        </p:txBody>
      </p:sp>
      <p:sp>
        <p:nvSpPr>
          <p:cNvPr id="29" name="AutoShape 4"/>
          <p:cNvSpPr>
            <a:spLocks noChangeArrowheads="1"/>
          </p:cNvSpPr>
          <p:nvPr>
            <p:custDataLst>
              <p:tags r:id="rId1"/>
            </p:custDataLst>
          </p:nvPr>
        </p:nvSpPr>
        <p:spPr bwMode="white">
          <a:xfrm>
            <a:off x="66924" y="5733256"/>
            <a:ext cx="9077076" cy="1124744"/>
          </a:xfrm>
          <a:prstGeom prst="roundRect">
            <a:avLst>
              <a:gd name="adj" fmla="val 5655"/>
            </a:avLst>
          </a:prstGeom>
          <a:solidFill>
            <a:schemeClr val="accent2"/>
          </a:solidFill>
          <a:ln w="38100">
            <a:noFill/>
          </a:ln>
          <a:effectLst/>
          <a:scene3d>
            <a:camera prst="orthographicFront">
              <a:rot lat="0" lon="0" rev="0"/>
            </a:camera>
            <a:lightRig rig="chilly" dir="t">
              <a:rot lat="0" lon="0" rev="18480000"/>
            </a:lightRig>
          </a:scene3d>
          <a:sp3d prstMaterial="clear">
            <a:bevelT h="63500"/>
          </a:sp3d>
        </p:spPr>
        <p:style>
          <a:lnRef idx="1">
            <a:schemeClr val="accent2"/>
          </a:lnRef>
          <a:fillRef idx="3">
            <a:schemeClr val="accent2"/>
          </a:fillRef>
          <a:effectRef idx="2">
            <a:schemeClr val="accent2"/>
          </a:effectRef>
          <a:fontRef idx="minor">
            <a:schemeClr val="lt1"/>
          </a:fontRef>
        </p:style>
        <p:txBody>
          <a:bodyPr anchor="ctr">
            <a:sp3d/>
          </a:bodyPr>
          <a:lstStyle/>
          <a:p>
            <a:pPr algn="just">
              <a:lnSpc>
                <a:spcPct val="150000"/>
              </a:lnSpc>
              <a:spcBef>
                <a:spcPts val="0"/>
              </a:spcBef>
              <a:buClr>
                <a:srgbClr val="FFC000"/>
              </a:buClr>
              <a:buFont typeface="Wingdings" pitchFamily="2" charset="2"/>
              <a:buChar char="u"/>
            </a:pPr>
            <a:r>
              <a:rPr lang="zh-CN" altLang="en-US" b="1" dirty="0">
                <a:solidFill>
                  <a:schemeClr val="tx1"/>
                </a:solidFill>
                <a:latin typeface="微软雅黑" pitchFamily="34" charset="-122"/>
                <a:ea typeface="微软雅黑" pitchFamily="34" charset="-122"/>
              </a:rPr>
              <a:t>统计计算包括</a:t>
            </a:r>
            <a:r>
              <a:rPr lang="zh-CN" altLang="en-US" b="1" dirty="0">
                <a:solidFill>
                  <a:srgbClr val="FF0000"/>
                </a:solidFill>
                <a:latin typeface="微软雅黑" pitchFamily="34" charset="-122"/>
                <a:ea typeface="微软雅黑" pitchFamily="34" charset="-122"/>
              </a:rPr>
              <a:t>行政区划与管理单元统计、规则地理格网统计和地形单元统计</a:t>
            </a:r>
            <a:r>
              <a:rPr lang="zh-CN" altLang="en-US" b="1" dirty="0">
                <a:solidFill>
                  <a:schemeClr val="tx1"/>
                </a:solidFill>
                <a:latin typeface="微软雅黑" pitchFamily="34" charset="-122"/>
                <a:ea typeface="微软雅黑" pitchFamily="34" charset="-122"/>
              </a:rPr>
              <a:t>计算功能，基于</a:t>
            </a:r>
            <a:r>
              <a:rPr lang="en-US" altLang="zh-CN" b="1" dirty="0">
                <a:solidFill>
                  <a:schemeClr val="tx1"/>
                </a:solidFill>
                <a:latin typeface="微软雅黑" pitchFamily="34" charset="-122"/>
                <a:ea typeface="微软雅黑" pitchFamily="34" charset="-122"/>
              </a:rPr>
              <a:t>3</a:t>
            </a:r>
            <a:r>
              <a:rPr lang="zh-CN" altLang="en-US" b="1" dirty="0">
                <a:solidFill>
                  <a:schemeClr val="tx1"/>
                </a:solidFill>
                <a:latin typeface="微软雅黑" pitchFamily="34" charset="-122"/>
                <a:ea typeface="微软雅黑" pitchFamily="34" charset="-122"/>
              </a:rPr>
              <a:t>类统计单元，实现地形地貌、植被覆盖、水域、荒漠与裸露地表、交通网络、居民地与设施、地理单元等七类统计对象</a:t>
            </a:r>
            <a:r>
              <a:rPr lang="zh-CN" altLang="en-US" b="1" dirty="0" smtClean="0">
                <a:solidFill>
                  <a:schemeClr val="tx1"/>
                </a:solidFill>
                <a:latin typeface="微软雅黑" pitchFamily="34" charset="-122"/>
                <a:ea typeface="微软雅黑" pitchFamily="34" charset="-122"/>
              </a:rPr>
              <a:t>的所有统计</a:t>
            </a:r>
            <a:r>
              <a:rPr lang="zh-CN" altLang="en-US" b="1" dirty="0">
                <a:solidFill>
                  <a:schemeClr val="tx1"/>
                </a:solidFill>
                <a:latin typeface="微软雅黑" pitchFamily="34" charset="-122"/>
                <a:ea typeface="微软雅黑" pitchFamily="34" charset="-122"/>
              </a:rPr>
              <a:t>指标的统计</a:t>
            </a:r>
            <a:r>
              <a:rPr lang="zh-CN" altLang="en-US" b="1" dirty="0" smtClean="0">
                <a:solidFill>
                  <a:schemeClr val="tx1"/>
                </a:solidFill>
                <a:latin typeface="微软雅黑" pitchFamily="34" charset="-122"/>
                <a:ea typeface="微软雅黑" pitchFamily="34" charset="-122"/>
              </a:rPr>
              <a:t>计算</a:t>
            </a:r>
            <a:endParaRPr lang="en-US" altLang="zh-CN" b="1" dirty="0" smtClean="0">
              <a:solidFill>
                <a:schemeClr val="tx1"/>
              </a:solidFill>
              <a:latin typeface="微软雅黑" pitchFamily="34" charset="-122"/>
              <a:ea typeface="微软雅黑" pitchFamily="34" charset="-122"/>
            </a:endParaRPr>
          </a:p>
        </p:txBody>
      </p:sp>
      <p:pic>
        <p:nvPicPr>
          <p:cNvPr id="12" name="图片 11"/>
          <p:cNvPicPr>
            <a:picLocks noChangeAspect="1"/>
          </p:cNvPicPr>
          <p:nvPr/>
        </p:nvPicPr>
        <p:blipFill>
          <a:blip r:embed="rId4"/>
          <a:stretch>
            <a:fillRect/>
          </a:stretch>
        </p:blipFill>
        <p:spPr>
          <a:xfrm>
            <a:off x="1411961" y="1014375"/>
            <a:ext cx="6391515" cy="4680000"/>
          </a:xfrm>
          <a:prstGeom prst="rect">
            <a:avLst/>
          </a:prstGeom>
        </p:spPr>
      </p:pic>
      <p:sp>
        <p:nvSpPr>
          <p:cNvPr id="5" name="灯片编号占位符 4"/>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131</a:t>
            </a:fld>
            <a:endParaRPr lang="zh-CN" altLang="en-US">
              <a:solidFill>
                <a:prstClr val="black">
                  <a:tint val="75000"/>
                </a:prstClr>
              </a:solidFill>
            </a:endParaRPr>
          </a:p>
        </p:txBody>
      </p:sp>
    </p:spTree>
    <p:extLst>
      <p:ext uri="{BB962C8B-B14F-4D97-AF65-F5344CB8AC3E}">
        <p14:creationId xmlns:p14="http://schemas.microsoft.com/office/powerpoint/2010/main" xmlns="" val="1369514834"/>
      </p:ext>
    </p:extLst>
  </p:cSld>
  <p:clrMapOvr>
    <a:masterClrMapping/>
  </p:clrMapOvr>
  <p:transition>
    <p:fade/>
  </p:transition>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24"/>
          <p:cNvGrpSpPr>
            <a:grpSpLocks/>
          </p:cNvGrpSpPr>
          <p:nvPr/>
        </p:nvGrpSpPr>
        <p:grpSpPr bwMode="auto">
          <a:xfrm>
            <a:off x="0" y="-71437"/>
            <a:ext cx="9144000" cy="1309688"/>
            <a:chOff x="0" y="-71462"/>
            <a:chExt cx="9144000" cy="1309218"/>
          </a:xfrm>
        </p:grpSpPr>
        <p:grpSp>
          <p:nvGrpSpPr>
            <p:cNvPr id="3" name="组合 21"/>
            <p:cNvGrpSpPr>
              <a:grpSpLocks/>
            </p:cNvGrpSpPr>
            <p:nvPr/>
          </p:nvGrpSpPr>
          <p:grpSpPr bwMode="auto">
            <a:xfrm>
              <a:off x="0" y="857232"/>
              <a:ext cx="9144000" cy="173037"/>
              <a:chOff x="0" y="827071"/>
              <a:chExt cx="9144000" cy="173037"/>
            </a:xfrm>
          </p:grpSpPr>
          <p:sp>
            <p:nvSpPr>
              <p:cNvPr id="21" name="矩形 20"/>
              <p:cNvSpPr/>
              <p:nvPr/>
            </p:nvSpPr>
            <p:spPr>
              <a:xfrm>
                <a:off x="0" y="920664"/>
                <a:ext cx="9144000" cy="45719"/>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3"/>
              </a:lnRef>
              <a:fillRef idx="2">
                <a:schemeClr val="accent3"/>
              </a:fillRef>
              <a:effectRef idx="1">
                <a:schemeClr val="accent3"/>
              </a:effectRef>
              <a:fontRef idx="minor">
                <a:schemeClr val="dk1"/>
              </a:fontRef>
            </p:style>
            <p:txBody>
              <a:bodyPr anchor="ctr"/>
              <a:lstStyle/>
              <a:p>
                <a:pPr algn="ctr" fontAlgn="auto">
                  <a:spcBef>
                    <a:spcPts val="0"/>
                  </a:spcBef>
                  <a:spcAft>
                    <a:spcPts val="0"/>
                  </a:spcAft>
                  <a:defRPr/>
                </a:pPr>
                <a:endParaRPr lang="zh-CN" altLang="en-US" kern="0">
                  <a:solidFill>
                    <a:sysClr val="window" lastClr="FFFFFF"/>
                  </a:solidFill>
                  <a:latin typeface="Constantia"/>
                  <a:ea typeface="微软雅黑"/>
                </a:endParaRPr>
              </a:p>
            </p:txBody>
          </p:sp>
          <p:grpSp>
            <p:nvGrpSpPr>
              <p:cNvPr id="4" name="组合 12"/>
              <p:cNvGrpSpPr>
                <a:grpSpLocks/>
              </p:cNvGrpSpPr>
              <p:nvPr/>
            </p:nvGrpSpPr>
            <p:grpSpPr bwMode="auto">
              <a:xfrm>
                <a:off x="8715404" y="827071"/>
                <a:ext cx="287337" cy="173037"/>
                <a:chOff x="8461697" y="933460"/>
                <a:chExt cx="358775" cy="244475"/>
              </a:xfrm>
            </p:grpSpPr>
            <p:sp>
              <p:nvSpPr>
                <p:cNvPr id="23" name="燕尾形 22"/>
                <p:cNvSpPr/>
                <p:nvPr/>
              </p:nvSpPr>
              <p:spPr>
                <a:xfrm>
                  <a:off x="8461661" y="932981"/>
                  <a:ext cx="180380" cy="244389"/>
                </a:xfrm>
                <a:prstGeom prst="chevron">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fontAlgn="auto">
                    <a:spcBef>
                      <a:spcPts val="0"/>
                    </a:spcBef>
                    <a:spcAft>
                      <a:spcPts val="0"/>
                    </a:spcAft>
                    <a:defRPr/>
                  </a:pPr>
                  <a:endParaRPr lang="zh-CN" altLang="en-US">
                    <a:solidFill>
                      <a:schemeClr val="tx1"/>
                    </a:solidFill>
                  </a:endParaRPr>
                </a:p>
              </p:txBody>
            </p:sp>
            <p:sp>
              <p:nvSpPr>
                <p:cNvPr id="24" name="燕尾形 23"/>
                <p:cNvSpPr/>
                <p:nvPr/>
              </p:nvSpPr>
              <p:spPr>
                <a:xfrm>
                  <a:off x="8642040" y="932981"/>
                  <a:ext cx="178397" cy="244389"/>
                </a:xfrm>
                <a:prstGeom prst="chevron">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fontAlgn="auto">
                    <a:spcBef>
                      <a:spcPts val="0"/>
                    </a:spcBef>
                    <a:spcAft>
                      <a:spcPts val="0"/>
                    </a:spcAft>
                    <a:defRPr/>
                  </a:pPr>
                  <a:endParaRPr lang="zh-CN" altLang="en-US">
                    <a:solidFill>
                      <a:schemeClr val="tx1"/>
                    </a:solidFill>
                  </a:endParaRPr>
                </a:p>
              </p:txBody>
            </p:sp>
          </p:grpSp>
        </p:grpSp>
        <p:pic>
          <p:nvPicPr>
            <p:cNvPr id="20" name="图片 19" descr="14-2.png"/>
            <p:cNvPicPr>
              <a:picLocks noChangeAspect="1"/>
            </p:cNvPicPr>
            <p:nvPr/>
          </p:nvPicPr>
          <p:blipFill>
            <a:blip r:embed="rId2" cstate="print">
              <a:lum bright="100000" contrast="12000"/>
              <a:extLst/>
            </a:blip>
            <a:srcRect l="38138" b="39864"/>
            <a:stretch>
              <a:fillRect/>
            </a:stretch>
          </p:blipFill>
          <p:spPr bwMode="auto">
            <a:xfrm>
              <a:off x="5786446" y="-71462"/>
              <a:ext cx="3044754" cy="1309218"/>
            </a:xfrm>
            <a:prstGeom prst="rect">
              <a:avLst/>
            </a:prstGeom>
            <a:noFill/>
            <a:ln>
              <a:noFill/>
            </a:ln>
            <a:effectLst>
              <a:outerShdw blurRad="190500" dist="228600" dir="2700000" algn="ctr">
                <a:srgbClr val="000000">
                  <a:alpha val="30000"/>
                </a:srgbClr>
              </a:outerShdw>
            </a:effectLst>
            <a:scene3d>
              <a:camera prst="perspectiveRelaxed"/>
              <a:lightRig rig="threePt" dir="t"/>
            </a:scene3d>
            <a:extLst/>
          </p:spPr>
        </p:pic>
      </p:grpSp>
      <p:sp>
        <p:nvSpPr>
          <p:cNvPr id="28" name="标题 1"/>
          <p:cNvSpPr txBox="1">
            <a:spLocks/>
          </p:cNvSpPr>
          <p:nvPr/>
        </p:nvSpPr>
        <p:spPr>
          <a:xfrm>
            <a:off x="71438" y="-27383"/>
            <a:ext cx="9072562" cy="884634"/>
          </a:xfrm>
          <a:prstGeom prst="rect">
            <a:avLst/>
          </a:prstGeom>
        </p:spPr>
        <p:txBody>
          <a:bodyPr vert="horz" lIns="91440" tIns="45720" rIns="91440" bIns="45720" rtlCol="0" anchor="b">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pPr fontAlgn="auto">
              <a:spcAft>
                <a:spcPts val="0"/>
              </a:spcAft>
            </a:pPr>
            <a:r>
              <a:rPr lang="zh-CN" altLang="en-US" sz="4400" b="1" spc="50" dirty="0" smtClean="0">
                <a:ln w="11430"/>
                <a:solidFill>
                  <a:srgbClr val="7030A0"/>
                </a:solidFill>
                <a:effectLst>
                  <a:outerShdw blurRad="76200" dist="50800" dir="5400000" algn="tl" rotWithShape="0">
                    <a:srgbClr val="000000">
                      <a:alpha val="65000"/>
                    </a:srgbClr>
                  </a:outerShdw>
                </a:effectLst>
                <a:latin typeface="微软雅黑" pitchFamily="34" charset="-122"/>
                <a:ea typeface="微软雅黑" pitchFamily="34" charset="-122"/>
              </a:rPr>
              <a:t>五、基本统计软件功能</a:t>
            </a:r>
            <a:r>
              <a:rPr lang="en-US" altLang="zh-CN" sz="4400" b="1" spc="50" dirty="0" smtClean="0">
                <a:ln w="11430"/>
                <a:solidFill>
                  <a:srgbClr val="7030A0"/>
                </a:solidFill>
                <a:effectLst>
                  <a:outerShdw blurRad="76200" dist="50800" dir="5400000" algn="tl" rotWithShape="0">
                    <a:srgbClr val="000000">
                      <a:alpha val="65000"/>
                    </a:srgbClr>
                  </a:outerShdw>
                </a:effectLst>
                <a:latin typeface="微软雅黑" pitchFamily="34" charset="-122"/>
                <a:ea typeface="微软雅黑" pitchFamily="34" charset="-122"/>
              </a:rPr>
              <a:t>—</a:t>
            </a:r>
            <a:r>
              <a:rPr lang="zh-CN" altLang="en-US" sz="3600" b="1" spc="50" dirty="0" smtClean="0">
                <a:ln w="11430"/>
                <a:solidFill>
                  <a:srgbClr val="7030A0"/>
                </a:solidFill>
                <a:effectLst>
                  <a:outerShdw blurRad="76200" dist="50800" dir="5400000" algn="tl" rotWithShape="0">
                    <a:srgbClr val="000000">
                      <a:alpha val="65000"/>
                    </a:srgbClr>
                  </a:outerShdw>
                </a:effectLst>
                <a:latin typeface="微软雅黑" pitchFamily="34" charset="-122"/>
                <a:ea typeface="微软雅黑" pitchFamily="34" charset="-122"/>
              </a:rPr>
              <a:t>统计计算</a:t>
            </a:r>
            <a:endParaRPr lang="zh-CN" altLang="en-US" sz="3600" b="1" spc="50" dirty="0">
              <a:ln w="11430"/>
              <a:solidFill>
                <a:srgbClr val="7030A0"/>
              </a:solidFill>
              <a:effectLst>
                <a:outerShdw blurRad="76200" dist="50800" dir="5400000" algn="tl" rotWithShape="0">
                  <a:srgbClr val="000000">
                    <a:alpha val="65000"/>
                  </a:srgbClr>
                </a:outerShdw>
              </a:effectLst>
              <a:latin typeface="微软雅黑" pitchFamily="34" charset="-122"/>
              <a:ea typeface="微软雅黑" pitchFamily="34" charset="-122"/>
            </a:endParaRPr>
          </a:p>
        </p:txBody>
      </p:sp>
      <p:sp>
        <p:nvSpPr>
          <p:cNvPr id="13" name="Rectangle 48"/>
          <p:cNvSpPr/>
          <p:nvPr/>
        </p:nvSpPr>
        <p:spPr bwMode="auto">
          <a:xfrm>
            <a:off x="71438" y="1628800"/>
            <a:ext cx="8931275" cy="4993871"/>
          </a:xfrm>
          <a:prstGeom prst="roundRect">
            <a:avLst>
              <a:gd name="adj" fmla="val 4477"/>
            </a:avLst>
          </a:prstGeom>
          <a:gradFill>
            <a:gsLst>
              <a:gs pos="83000">
                <a:srgbClr val="FFFFFF"/>
              </a:gs>
              <a:gs pos="100000">
                <a:srgbClr val="FFFA9B"/>
              </a:gs>
            </a:gsLst>
            <a:lin ang="5400000" scaled="0"/>
          </a:gradFill>
          <a:ln w="38100">
            <a:gradFill>
              <a:gsLst>
                <a:gs pos="50000">
                  <a:srgbClr val="BC6200"/>
                </a:gs>
                <a:gs pos="100000">
                  <a:srgbClr val="DA5D00"/>
                </a:gs>
              </a:gsLst>
              <a:lin ang="5400000" scaled="0"/>
            </a:gradFill>
          </a:ln>
          <a:effectLst/>
          <a:scene3d>
            <a:camera prst="orthographicFront"/>
            <a:lightRig rig="flat" dir="t"/>
          </a:scene3d>
          <a:sp3d contourW="19050">
            <a:bevelT w="101600" prst="divot"/>
            <a:bevelB w="0" h="0"/>
            <a:contourClr>
              <a:schemeClr val="bg1"/>
            </a:contourClr>
          </a:sp3d>
        </p:spPr>
        <p:style>
          <a:lnRef idx="1">
            <a:schemeClr val="accent2"/>
          </a:lnRef>
          <a:fillRef idx="3">
            <a:schemeClr val="accent2"/>
          </a:fillRef>
          <a:effectRef idx="2">
            <a:schemeClr val="accent2"/>
          </a:effectRef>
          <a:fontRef idx="minor">
            <a:schemeClr val="lt1"/>
          </a:fontRef>
        </p:style>
        <p:txBody>
          <a:bodyPr anchor="t">
            <a:sp3d/>
          </a:bodyPr>
          <a:lstStyle/>
          <a:p>
            <a:pPr defTabSz="685666">
              <a:spcBef>
                <a:spcPts val="0"/>
              </a:spcBef>
            </a:pPr>
            <a:r>
              <a:rPr lang="zh-CN" altLang="en-US" b="1" spc="-100" dirty="0" smtClean="0">
                <a:solidFill>
                  <a:srgbClr val="3C2924"/>
                </a:solidFill>
                <a:latin typeface="微软雅黑" pitchFamily="34" charset="-122"/>
                <a:ea typeface="微软雅黑" pitchFamily="34" charset="-122"/>
              </a:rPr>
              <a:t>计算</a:t>
            </a:r>
            <a:r>
              <a:rPr lang="zh-CN" altLang="en-US" b="1" spc="-100" dirty="0">
                <a:solidFill>
                  <a:srgbClr val="3C2924"/>
                </a:solidFill>
                <a:latin typeface="微软雅黑" pitchFamily="34" charset="-122"/>
                <a:ea typeface="微软雅黑" pitchFamily="34" charset="-122"/>
              </a:rPr>
              <a:t>内容</a:t>
            </a:r>
            <a:r>
              <a:rPr lang="zh-CN" altLang="en-US" b="1" spc="-100" dirty="0" smtClean="0">
                <a:solidFill>
                  <a:srgbClr val="3C2924"/>
                </a:solidFill>
                <a:latin typeface="微软雅黑" pitchFamily="34" charset="-122"/>
                <a:ea typeface="微软雅黑" pitchFamily="34" charset="-122"/>
              </a:rPr>
              <a:t>：</a:t>
            </a:r>
            <a:endParaRPr lang="en-US" altLang="zh-CN" b="1" spc="-100" dirty="0" smtClean="0">
              <a:solidFill>
                <a:srgbClr val="3C2924"/>
              </a:solidFill>
              <a:latin typeface="微软雅黑" pitchFamily="34" charset="-122"/>
              <a:ea typeface="微软雅黑" pitchFamily="34" charset="-122"/>
            </a:endParaRPr>
          </a:p>
          <a:p>
            <a:pPr marL="285750" indent="-285750" defTabSz="685666">
              <a:lnSpc>
                <a:spcPct val="150000"/>
              </a:lnSpc>
              <a:spcBef>
                <a:spcPts val="0"/>
              </a:spcBef>
              <a:buFont typeface="Arial" panose="020B0604020202020204" pitchFamily="34" charset="0"/>
              <a:buChar char="•"/>
            </a:pPr>
            <a:r>
              <a:rPr lang="zh-CN" altLang="en-US" sz="2200" dirty="0" smtClean="0">
                <a:solidFill>
                  <a:schemeClr val="tx1"/>
                </a:solidFill>
              </a:rPr>
              <a:t>地形地貌：高程（最高、最低和平均</a:t>
            </a:r>
            <a:r>
              <a:rPr lang="zh-CN" altLang="en-US" sz="2200" dirty="0">
                <a:solidFill>
                  <a:schemeClr val="tx1"/>
                </a:solidFill>
              </a:rPr>
              <a:t>）、高程</a:t>
            </a:r>
            <a:r>
              <a:rPr lang="zh-CN" altLang="en-US" sz="2200" dirty="0" smtClean="0">
                <a:solidFill>
                  <a:schemeClr val="tx1"/>
                </a:solidFill>
              </a:rPr>
              <a:t>带和坡度带的面积、表面面积、平整系数</a:t>
            </a:r>
            <a:endParaRPr lang="en-US" altLang="zh-CN" sz="2200" dirty="0" smtClean="0">
              <a:solidFill>
                <a:schemeClr val="tx1"/>
              </a:solidFill>
            </a:endParaRPr>
          </a:p>
          <a:p>
            <a:pPr marL="285750" indent="-285750" defTabSz="685666">
              <a:lnSpc>
                <a:spcPct val="150000"/>
              </a:lnSpc>
              <a:spcBef>
                <a:spcPts val="0"/>
              </a:spcBef>
              <a:buFont typeface="Arial" panose="020B0604020202020204" pitchFamily="34" charset="0"/>
              <a:buChar char="•"/>
            </a:pPr>
            <a:r>
              <a:rPr lang="zh-CN" altLang="en-US" sz="2200" dirty="0" smtClean="0">
                <a:solidFill>
                  <a:schemeClr val="tx1"/>
                </a:solidFill>
              </a:rPr>
              <a:t>植被覆盖：耕地、园地、林地、草地及其二三级子类的面积、表面面积</a:t>
            </a:r>
            <a:endParaRPr lang="en-US" altLang="zh-CN" sz="2200" dirty="0" smtClean="0">
              <a:solidFill>
                <a:schemeClr val="tx1"/>
              </a:solidFill>
            </a:endParaRPr>
          </a:p>
          <a:p>
            <a:pPr marL="285750" indent="-285750" defTabSz="685666">
              <a:lnSpc>
                <a:spcPct val="150000"/>
              </a:lnSpc>
              <a:spcBef>
                <a:spcPts val="0"/>
              </a:spcBef>
              <a:buFont typeface="Arial" panose="020B0604020202020204" pitchFamily="34" charset="0"/>
              <a:buChar char="•"/>
            </a:pPr>
            <a:r>
              <a:rPr lang="zh-CN" altLang="en-US" sz="2200" dirty="0" smtClean="0">
                <a:solidFill>
                  <a:schemeClr val="tx1"/>
                </a:solidFill>
              </a:rPr>
              <a:t>荒漠与裸露地：面积、表面面积</a:t>
            </a:r>
            <a:endParaRPr lang="en-US" altLang="zh-CN" sz="2200" dirty="0" smtClean="0">
              <a:solidFill>
                <a:schemeClr val="tx1"/>
              </a:solidFill>
            </a:endParaRPr>
          </a:p>
          <a:p>
            <a:pPr marL="285750" indent="-285750" defTabSz="685666">
              <a:lnSpc>
                <a:spcPct val="150000"/>
              </a:lnSpc>
              <a:spcBef>
                <a:spcPts val="0"/>
              </a:spcBef>
              <a:buFont typeface="Arial" panose="020B0604020202020204" pitchFamily="34" charset="0"/>
              <a:buChar char="•"/>
            </a:pPr>
            <a:r>
              <a:rPr lang="zh-CN" altLang="en-US" sz="2200" dirty="0" smtClean="0">
                <a:solidFill>
                  <a:schemeClr val="tx1"/>
                </a:solidFill>
              </a:rPr>
              <a:t>水域：水面（地表覆盖）、水域要素、水工设施、水域实体</a:t>
            </a:r>
            <a:endParaRPr lang="en-US" altLang="zh-CN" sz="2200" dirty="0" smtClean="0">
              <a:solidFill>
                <a:schemeClr val="tx1"/>
              </a:solidFill>
            </a:endParaRPr>
          </a:p>
          <a:p>
            <a:pPr marL="285750" indent="-285750" defTabSz="685666">
              <a:lnSpc>
                <a:spcPct val="150000"/>
              </a:lnSpc>
              <a:spcBef>
                <a:spcPts val="0"/>
              </a:spcBef>
              <a:buFont typeface="Arial" panose="020B0604020202020204" pitchFamily="34" charset="0"/>
              <a:buChar char="•"/>
            </a:pPr>
            <a:r>
              <a:rPr lang="zh-CN" altLang="en-US" sz="2200" dirty="0" smtClean="0">
                <a:solidFill>
                  <a:schemeClr val="tx1"/>
                </a:solidFill>
              </a:rPr>
              <a:t>交通网络：路面（地表覆盖）、道路要素、交通设施、道路实体</a:t>
            </a:r>
            <a:endParaRPr lang="en-US" altLang="zh-CN" sz="2200" dirty="0" smtClean="0">
              <a:solidFill>
                <a:schemeClr val="tx1"/>
              </a:solidFill>
            </a:endParaRPr>
          </a:p>
          <a:p>
            <a:pPr marL="285750" indent="-285750" defTabSz="685666">
              <a:lnSpc>
                <a:spcPct val="150000"/>
              </a:lnSpc>
              <a:spcBef>
                <a:spcPts val="0"/>
              </a:spcBef>
              <a:buFont typeface="Arial" panose="020B0604020202020204" pitchFamily="34" charset="0"/>
              <a:buChar char="•"/>
            </a:pPr>
            <a:r>
              <a:rPr lang="zh-CN" altLang="en-US" sz="2200" dirty="0" smtClean="0">
                <a:solidFill>
                  <a:schemeClr val="tx1"/>
                </a:solidFill>
              </a:rPr>
              <a:t>居民地与设施：房屋建筑区、城镇综合功能单元、行政村、构筑物</a:t>
            </a:r>
            <a:endParaRPr lang="en-US" altLang="zh-CN" sz="2200" dirty="0" smtClean="0">
              <a:solidFill>
                <a:schemeClr val="tx1"/>
              </a:solidFill>
            </a:endParaRPr>
          </a:p>
          <a:p>
            <a:pPr marL="285750" indent="-285750" defTabSz="685666">
              <a:lnSpc>
                <a:spcPct val="150000"/>
              </a:lnSpc>
              <a:spcBef>
                <a:spcPts val="0"/>
              </a:spcBef>
              <a:buFont typeface="Arial" panose="020B0604020202020204" pitchFamily="34" charset="0"/>
              <a:buChar char="•"/>
            </a:pPr>
            <a:r>
              <a:rPr lang="zh-CN" altLang="en-US" sz="2200" dirty="0" smtClean="0">
                <a:solidFill>
                  <a:schemeClr val="tx1"/>
                </a:solidFill>
              </a:rPr>
              <a:t>地理单元：行政区划单元、自然地理单元、社会经济区域单元</a:t>
            </a:r>
            <a:endParaRPr lang="en-US" altLang="zh-CN" sz="2200" b="1" spc="-100" dirty="0" smtClean="0">
              <a:solidFill>
                <a:schemeClr val="tx1"/>
              </a:solidFill>
              <a:latin typeface="微软雅黑" pitchFamily="34" charset="-122"/>
              <a:ea typeface="微软雅黑" pitchFamily="34" charset="-122"/>
            </a:endParaRPr>
          </a:p>
        </p:txBody>
      </p:sp>
      <p:sp>
        <p:nvSpPr>
          <p:cNvPr id="5" name="灯片编号占位符 4"/>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132</a:t>
            </a:fld>
            <a:endParaRPr lang="zh-CN" altLang="en-US">
              <a:solidFill>
                <a:prstClr val="black">
                  <a:tint val="75000"/>
                </a:prstClr>
              </a:solidFill>
            </a:endParaRPr>
          </a:p>
        </p:txBody>
      </p:sp>
    </p:spTree>
    <p:extLst>
      <p:ext uri="{BB962C8B-B14F-4D97-AF65-F5344CB8AC3E}">
        <p14:creationId xmlns:p14="http://schemas.microsoft.com/office/powerpoint/2010/main" xmlns="" val="4274330504"/>
      </p:ext>
    </p:extLst>
  </p:cSld>
  <p:clrMapOvr>
    <a:masterClrMapping/>
  </p:clrMapOvr>
  <p:transition>
    <p:fade/>
  </p:transition>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3"/>
          <a:stretch>
            <a:fillRect/>
          </a:stretch>
        </p:blipFill>
        <p:spPr>
          <a:xfrm>
            <a:off x="61432" y="901305"/>
            <a:ext cx="8869843" cy="5963264"/>
          </a:xfrm>
          <a:prstGeom prst="rect">
            <a:avLst/>
          </a:prstGeom>
        </p:spPr>
      </p:pic>
      <p:grpSp>
        <p:nvGrpSpPr>
          <p:cNvPr id="2" name="组合 24"/>
          <p:cNvGrpSpPr>
            <a:grpSpLocks/>
          </p:cNvGrpSpPr>
          <p:nvPr/>
        </p:nvGrpSpPr>
        <p:grpSpPr bwMode="auto">
          <a:xfrm>
            <a:off x="0" y="-71437"/>
            <a:ext cx="9144000" cy="1309688"/>
            <a:chOff x="0" y="-71462"/>
            <a:chExt cx="9144000" cy="1309218"/>
          </a:xfrm>
        </p:grpSpPr>
        <p:grpSp>
          <p:nvGrpSpPr>
            <p:cNvPr id="3" name="组合 21"/>
            <p:cNvGrpSpPr>
              <a:grpSpLocks/>
            </p:cNvGrpSpPr>
            <p:nvPr/>
          </p:nvGrpSpPr>
          <p:grpSpPr bwMode="auto">
            <a:xfrm>
              <a:off x="0" y="857232"/>
              <a:ext cx="9144000" cy="173037"/>
              <a:chOff x="0" y="827071"/>
              <a:chExt cx="9144000" cy="173037"/>
            </a:xfrm>
          </p:grpSpPr>
          <p:sp>
            <p:nvSpPr>
              <p:cNvPr id="21" name="矩形 20"/>
              <p:cNvSpPr/>
              <p:nvPr/>
            </p:nvSpPr>
            <p:spPr>
              <a:xfrm>
                <a:off x="0" y="920664"/>
                <a:ext cx="9144000" cy="45719"/>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3"/>
              </a:lnRef>
              <a:fillRef idx="2">
                <a:schemeClr val="accent3"/>
              </a:fillRef>
              <a:effectRef idx="1">
                <a:schemeClr val="accent3"/>
              </a:effectRef>
              <a:fontRef idx="minor">
                <a:schemeClr val="dk1"/>
              </a:fontRef>
            </p:style>
            <p:txBody>
              <a:bodyPr anchor="ctr"/>
              <a:lstStyle/>
              <a:p>
                <a:pPr algn="ctr" fontAlgn="auto">
                  <a:spcBef>
                    <a:spcPts val="0"/>
                  </a:spcBef>
                  <a:spcAft>
                    <a:spcPts val="0"/>
                  </a:spcAft>
                  <a:defRPr/>
                </a:pPr>
                <a:endParaRPr lang="zh-CN" altLang="en-US" kern="0">
                  <a:solidFill>
                    <a:sysClr val="window" lastClr="FFFFFF"/>
                  </a:solidFill>
                  <a:latin typeface="Constantia"/>
                  <a:ea typeface="微软雅黑"/>
                </a:endParaRPr>
              </a:p>
            </p:txBody>
          </p:sp>
          <p:grpSp>
            <p:nvGrpSpPr>
              <p:cNvPr id="4" name="组合 12"/>
              <p:cNvGrpSpPr>
                <a:grpSpLocks/>
              </p:cNvGrpSpPr>
              <p:nvPr/>
            </p:nvGrpSpPr>
            <p:grpSpPr bwMode="auto">
              <a:xfrm>
                <a:off x="8715404" y="827071"/>
                <a:ext cx="287337" cy="173037"/>
                <a:chOff x="8461697" y="933460"/>
                <a:chExt cx="358775" cy="244475"/>
              </a:xfrm>
            </p:grpSpPr>
            <p:sp>
              <p:nvSpPr>
                <p:cNvPr id="23" name="燕尾形 22"/>
                <p:cNvSpPr/>
                <p:nvPr/>
              </p:nvSpPr>
              <p:spPr>
                <a:xfrm>
                  <a:off x="8461661" y="932981"/>
                  <a:ext cx="180380" cy="244389"/>
                </a:xfrm>
                <a:prstGeom prst="chevron">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fontAlgn="auto">
                    <a:spcBef>
                      <a:spcPts val="0"/>
                    </a:spcBef>
                    <a:spcAft>
                      <a:spcPts val="0"/>
                    </a:spcAft>
                    <a:defRPr/>
                  </a:pPr>
                  <a:endParaRPr lang="zh-CN" altLang="en-US">
                    <a:solidFill>
                      <a:schemeClr val="tx1"/>
                    </a:solidFill>
                  </a:endParaRPr>
                </a:p>
              </p:txBody>
            </p:sp>
            <p:sp>
              <p:nvSpPr>
                <p:cNvPr id="24" name="燕尾形 23"/>
                <p:cNvSpPr/>
                <p:nvPr/>
              </p:nvSpPr>
              <p:spPr>
                <a:xfrm>
                  <a:off x="8642040" y="932981"/>
                  <a:ext cx="178397" cy="244389"/>
                </a:xfrm>
                <a:prstGeom prst="chevron">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fontAlgn="auto">
                    <a:spcBef>
                      <a:spcPts val="0"/>
                    </a:spcBef>
                    <a:spcAft>
                      <a:spcPts val="0"/>
                    </a:spcAft>
                    <a:defRPr/>
                  </a:pPr>
                  <a:endParaRPr lang="zh-CN" altLang="en-US">
                    <a:solidFill>
                      <a:schemeClr val="tx1"/>
                    </a:solidFill>
                  </a:endParaRPr>
                </a:p>
              </p:txBody>
            </p:sp>
          </p:grpSp>
        </p:grpSp>
        <p:pic>
          <p:nvPicPr>
            <p:cNvPr id="20" name="图片 19" descr="14-2.png"/>
            <p:cNvPicPr>
              <a:picLocks noChangeAspect="1"/>
            </p:cNvPicPr>
            <p:nvPr/>
          </p:nvPicPr>
          <p:blipFill>
            <a:blip r:embed="rId4" cstate="print">
              <a:lum bright="100000" contrast="12000"/>
              <a:extLst/>
            </a:blip>
            <a:srcRect l="38138" b="39864"/>
            <a:stretch>
              <a:fillRect/>
            </a:stretch>
          </p:blipFill>
          <p:spPr bwMode="auto">
            <a:xfrm>
              <a:off x="5786446" y="-71462"/>
              <a:ext cx="3044754" cy="1309218"/>
            </a:xfrm>
            <a:prstGeom prst="rect">
              <a:avLst/>
            </a:prstGeom>
            <a:noFill/>
            <a:ln>
              <a:noFill/>
            </a:ln>
            <a:effectLst>
              <a:outerShdw blurRad="190500" dist="228600" dir="2700000" algn="ctr">
                <a:srgbClr val="000000">
                  <a:alpha val="30000"/>
                </a:srgbClr>
              </a:outerShdw>
            </a:effectLst>
            <a:scene3d>
              <a:camera prst="perspectiveRelaxed"/>
              <a:lightRig rig="threePt" dir="t"/>
            </a:scene3d>
            <a:extLst/>
          </p:spPr>
        </p:pic>
      </p:grpSp>
      <p:sp>
        <p:nvSpPr>
          <p:cNvPr id="39" name="标题 1"/>
          <p:cNvSpPr txBox="1">
            <a:spLocks/>
          </p:cNvSpPr>
          <p:nvPr/>
        </p:nvSpPr>
        <p:spPr>
          <a:xfrm>
            <a:off x="71438" y="-27383"/>
            <a:ext cx="9072562" cy="884634"/>
          </a:xfrm>
          <a:prstGeom prst="rect">
            <a:avLst/>
          </a:prstGeom>
        </p:spPr>
        <p:txBody>
          <a:bodyPr vert="horz" lIns="91440" tIns="45720" rIns="91440" bIns="45720" rtlCol="0" anchor="b">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pPr fontAlgn="auto">
              <a:spcAft>
                <a:spcPts val="0"/>
              </a:spcAft>
            </a:pPr>
            <a:r>
              <a:rPr lang="zh-CN" altLang="en-US" sz="4400" b="1" spc="50" dirty="0" smtClean="0">
                <a:ln w="11430"/>
                <a:solidFill>
                  <a:srgbClr val="7030A0"/>
                </a:solidFill>
                <a:effectLst>
                  <a:outerShdw blurRad="76200" dist="50800" dir="5400000" algn="tl" rotWithShape="0">
                    <a:srgbClr val="000000">
                      <a:alpha val="65000"/>
                    </a:srgbClr>
                  </a:outerShdw>
                </a:effectLst>
                <a:latin typeface="微软雅黑" pitchFamily="34" charset="-122"/>
                <a:ea typeface="微软雅黑" pitchFamily="34" charset="-122"/>
              </a:rPr>
              <a:t>五、基本统计软件功能</a:t>
            </a:r>
            <a:r>
              <a:rPr lang="en-US" altLang="zh-CN" sz="4400" b="1" spc="50" dirty="0" smtClean="0">
                <a:ln w="11430"/>
                <a:solidFill>
                  <a:srgbClr val="7030A0"/>
                </a:solidFill>
                <a:effectLst>
                  <a:outerShdw blurRad="76200" dist="50800" dir="5400000" algn="tl" rotWithShape="0">
                    <a:srgbClr val="000000">
                      <a:alpha val="65000"/>
                    </a:srgbClr>
                  </a:outerShdw>
                </a:effectLst>
                <a:latin typeface="微软雅黑" pitchFamily="34" charset="-122"/>
                <a:ea typeface="微软雅黑" pitchFamily="34" charset="-122"/>
              </a:rPr>
              <a:t>—</a:t>
            </a:r>
            <a:r>
              <a:rPr lang="zh-CN" altLang="en-US" sz="3600" b="1" spc="50" dirty="0" smtClean="0">
                <a:ln w="11430"/>
                <a:solidFill>
                  <a:srgbClr val="7030A0"/>
                </a:solidFill>
                <a:effectLst>
                  <a:outerShdw blurRad="76200" dist="50800" dir="5400000" algn="tl" rotWithShape="0">
                    <a:srgbClr val="000000">
                      <a:alpha val="65000"/>
                    </a:srgbClr>
                  </a:outerShdw>
                </a:effectLst>
                <a:latin typeface="微软雅黑" pitchFamily="34" charset="-122"/>
                <a:ea typeface="微软雅黑" pitchFamily="34" charset="-122"/>
              </a:rPr>
              <a:t>统计计算</a:t>
            </a:r>
            <a:endParaRPr lang="zh-CN" altLang="en-US" sz="3600" b="1" spc="50" dirty="0">
              <a:ln w="11430"/>
              <a:solidFill>
                <a:srgbClr val="7030A0"/>
              </a:solidFill>
              <a:effectLst>
                <a:outerShdw blurRad="76200" dist="50800" dir="5400000" algn="tl" rotWithShape="0">
                  <a:srgbClr val="000000">
                    <a:alpha val="65000"/>
                  </a:srgbClr>
                </a:outerShdw>
              </a:effectLst>
              <a:latin typeface="微软雅黑" pitchFamily="34" charset="-122"/>
              <a:ea typeface="微软雅黑" pitchFamily="34" charset="-122"/>
            </a:endParaRPr>
          </a:p>
        </p:txBody>
      </p:sp>
      <p:sp>
        <p:nvSpPr>
          <p:cNvPr id="31" name="矩形标注 30"/>
          <p:cNvSpPr/>
          <p:nvPr/>
        </p:nvSpPr>
        <p:spPr>
          <a:xfrm>
            <a:off x="500066" y="1681719"/>
            <a:ext cx="1584176" cy="426207"/>
          </a:xfrm>
          <a:prstGeom prst="wedgeRectCallout">
            <a:avLst>
              <a:gd name="adj1" fmla="val -43213"/>
              <a:gd name="adj2" fmla="val 141223"/>
            </a:avLst>
          </a:prstGeom>
          <a:solidFill>
            <a:srgbClr val="C00000">
              <a:alpha val="75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shade val="50000"/>
            </a:schemeClr>
          </a:lnRef>
          <a:fillRef idx="1">
            <a:schemeClr val="accent2"/>
          </a:fillRef>
          <a:effectRef idx="0">
            <a:schemeClr val="accent2"/>
          </a:effectRef>
          <a:fontRef idx="minor">
            <a:schemeClr val="lt1"/>
          </a:fontRef>
        </p:style>
        <p:txBody>
          <a:bodyPr wrap="square">
            <a:spAutoFit/>
          </a:bodyPr>
          <a:lstStyle/>
          <a:p>
            <a:pPr defTabSz="685666">
              <a:lnSpc>
                <a:spcPts val="2900"/>
              </a:lnSpc>
            </a:pPr>
            <a:r>
              <a:rPr lang="zh-CN" altLang="en-US" dirty="0" smtClean="0">
                <a:solidFill>
                  <a:srgbClr val="FFFFFF"/>
                </a:solidFill>
                <a:latin typeface="微软雅黑" pitchFamily="34" charset="-122"/>
                <a:ea typeface="微软雅黑" pitchFamily="34" charset="-122"/>
              </a:rPr>
              <a:t>原始数据</a:t>
            </a:r>
            <a:endParaRPr lang="en-US" altLang="en-US" dirty="0" smtClean="0">
              <a:solidFill>
                <a:srgbClr val="FFFFFF"/>
              </a:solidFill>
              <a:latin typeface="微软雅黑" pitchFamily="34" charset="-122"/>
              <a:ea typeface="微软雅黑" pitchFamily="34" charset="-122"/>
            </a:endParaRPr>
          </a:p>
        </p:txBody>
      </p:sp>
      <p:sp>
        <p:nvSpPr>
          <p:cNvPr id="32" name="矩形 31"/>
          <p:cNvSpPr/>
          <p:nvPr/>
        </p:nvSpPr>
        <p:spPr>
          <a:xfrm>
            <a:off x="71437" y="1962460"/>
            <a:ext cx="1332211" cy="3070297"/>
          </a:xfrm>
          <a:prstGeom prst="rect">
            <a:avLst/>
          </a:prstGeom>
          <a:noFill/>
          <a:ln>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矩形标注 32"/>
          <p:cNvSpPr/>
          <p:nvPr/>
        </p:nvSpPr>
        <p:spPr>
          <a:xfrm>
            <a:off x="2382384" y="1711114"/>
            <a:ext cx="1644326" cy="426207"/>
          </a:xfrm>
          <a:prstGeom prst="wedgeRectCallout">
            <a:avLst>
              <a:gd name="adj1" fmla="val -52238"/>
              <a:gd name="adj2" fmla="val 158668"/>
            </a:avLst>
          </a:prstGeom>
          <a:solidFill>
            <a:srgbClr val="C00000">
              <a:alpha val="75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shade val="50000"/>
            </a:schemeClr>
          </a:lnRef>
          <a:fillRef idx="1">
            <a:schemeClr val="accent2"/>
          </a:fillRef>
          <a:effectRef idx="0">
            <a:schemeClr val="accent2"/>
          </a:effectRef>
          <a:fontRef idx="minor">
            <a:schemeClr val="lt1"/>
          </a:fontRef>
        </p:style>
        <p:txBody>
          <a:bodyPr wrap="square">
            <a:spAutoFit/>
          </a:bodyPr>
          <a:lstStyle/>
          <a:p>
            <a:pPr defTabSz="685666">
              <a:lnSpc>
                <a:spcPts val="2900"/>
              </a:lnSpc>
            </a:pPr>
            <a:r>
              <a:rPr lang="zh-CN" altLang="en-US" dirty="0" smtClean="0">
                <a:solidFill>
                  <a:srgbClr val="FFFFFF"/>
                </a:solidFill>
                <a:latin typeface="微软雅黑" pitchFamily="34" charset="-122"/>
                <a:ea typeface="微软雅黑" pitchFamily="34" charset="-122"/>
              </a:rPr>
              <a:t>统计对象</a:t>
            </a:r>
            <a:endParaRPr lang="en-US" altLang="en-US" dirty="0" smtClean="0">
              <a:solidFill>
                <a:srgbClr val="FFFFFF"/>
              </a:solidFill>
              <a:latin typeface="微软雅黑" pitchFamily="34" charset="-122"/>
              <a:ea typeface="微软雅黑" pitchFamily="34" charset="-122"/>
            </a:endParaRPr>
          </a:p>
        </p:txBody>
      </p:sp>
      <p:sp>
        <p:nvSpPr>
          <p:cNvPr id="34" name="矩形 33"/>
          <p:cNvSpPr/>
          <p:nvPr/>
        </p:nvSpPr>
        <p:spPr>
          <a:xfrm>
            <a:off x="1465216" y="1951301"/>
            <a:ext cx="1018552" cy="2488489"/>
          </a:xfrm>
          <a:prstGeom prst="rect">
            <a:avLst/>
          </a:prstGeom>
          <a:noFill/>
          <a:ln>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矩形标注 34"/>
          <p:cNvSpPr/>
          <p:nvPr/>
        </p:nvSpPr>
        <p:spPr>
          <a:xfrm>
            <a:off x="4205396" y="1554782"/>
            <a:ext cx="1642244" cy="426207"/>
          </a:xfrm>
          <a:prstGeom prst="wedgeRectCallout">
            <a:avLst>
              <a:gd name="adj1" fmla="val -29378"/>
              <a:gd name="adj2" fmla="val 134250"/>
            </a:avLst>
          </a:prstGeom>
          <a:solidFill>
            <a:srgbClr val="C00000">
              <a:alpha val="75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shade val="50000"/>
            </a:schemeClr>
          </a:lnRef>
          <a:fillRef idx="1">
            <a:schemeClr val="accent2"/>
          </a:fillRef>
          <a:effectRef idx="0">
            <a:schemeClr val="accent2"/>
          </a:effectRef>
          <a:fontRef idx="minor">
            <a:schemeClr val="lt1"/>
          </a:fontRef>
        </p:style>
        <p:txBody>
          <a:bodyPr wrap="square">
            <a:spAutoFit/>
          </a:bodyPr>
          <a:lstStyle/>
          <a:p>
            <a:pPr defTabSz="685666">
              <a:lnSpc>
                <a:spcPts val="2900"/>
              </a:lnSpc>
            </a:pPr>
            <a:r>
              <a:rPr lang="zh-CN" altLang="en-US" dirty="0" smtClean="0">
                <a:solidFill>
                  <a:srgbClr val="FFFFFF"/>
                </a:solidFill>
                <a:latin typeface="微软雅黑" pitchFamily="34" charset="-122"/>
                <a:ea typeface="微软雅黑" pitchFamily="34" charset="-122"/>
              </a:rPr>
              <a:t>结果展示区</a:t>
            </a:r>
            <a:endParaRPr lang="en-US" altLang="en-US" dirty="0" smtClean="0">
              <a:solidFill>
                <a:srgbClr val="FFFFFF"/>
              </a:solidFill>
              <a:latin typeface="微软雅黑" pitchFamily="34" charset="-122"/>
              <a:ea typeface="微软雅黑" pitchFamily="34" charset="-122"/>
            </a:endParaRPr>
          </a:p>
        </p:txBody>
      </p:sp>
      <p:sp>
        <p:nvSpPr>
          <p:cNvPr id="36" name="矩形 35"/>
          <p:cNvSpPr/>
          <p:nvPr/>
        </p:nvSpPr>
        <p:spPr>
          <a:xfrm>
            <a:off x="2555961" y="2129442"/>
            <a:ext cx="2470557" cy="2271884"/>
          </a:xfrm>
          <a:prstGeom prst="rect">
            <a:avLst/>
          </a:prstGeom>
          <a:noFill/>
          <a:ln>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 name="矩形标注 42"/>
          <p:cNvSpPr/>
          <p:nvPr/>
        </p:nvSpPr>
        <p:spPr>
          <a:xfrm>
            <a:off x="3022906" y="4606550"/>
            <a:ext cx="1642244" cy="426207"/>
          </a:xfrm>
          <a:prstGeom prst="wedgeRectCallout">
            <a:avLst>
              <a:gd name="adj1" fmla="val -88262"/>
              <a:gd name="adj2" fmla="val 86477"/>
            </a:avLst>
          </a:prstGeom>
          <a:solidFill>
            <a:srgbClr val="C00000">
              <a:alpha val="75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shade val="50000"/>
            </a:schemeClr>
          </a:lnRef>
          <a:fillRef idx="1">
            <a:schemeClr val="accent2"/>
          </a:fillRef>
          <a:effectRef idx="0">
            <a:schemeClr val="accent2"/>
          </a:effectRef>
          <a:fontRef idx="minor">
            <a:schemeClr val="lt1"/>
          </a:fontRef>
        </p:style>
        <p:txBody>
          <a:bodyPr wrap="square">
            <a:spAutoFit/>
          </a:bodyPr>
          <a:lstStyle/>
          <a:p>
            <a:pPr defTabSz="685666">
              <a:lnSpc>
                <a:spcPts val="2900"/>
              </a:lnSpc>
            </a:pPr>
            <a:r>
              <a:rPr lang="zh-CN" altLang="en-US" dirty="0" smtClean="0">
                <a:solidFill>
                  <a:srgbClr val="FFFFFF"/>
                </a:solidFill>
                <a:latin typeface="微软雅黑" pitchFamily="34" charset="-122"/>
                <a:ea typeface="微软雅黑" pitchFamily="34" charset="-122"/>
              </a:rPr>
              <a:t>统计单元</a:t>
            </a:r>
            <a:endParaRPr lang="en-US" altLang="en-US" dirty="0" smtClean="0">
              <a:solidFill>
                <a:srgbClr val="FFFFFF"/>
              </a:solidFill>
              <a:latin typeface="微软雅黑" pitchFamily="34" charset="-122"/>
              <a:ea typeface="微软雅黑" pitchFamily="34" charset="-122"/>
            </a:endParaRPr>
          </a:p>
        </p:txBody>
      </p:sp>
      <p:sp>
        <p:nvSpPr>
          <p:cNvPr id="44" name="矩形 43"/>
          <p:cNvSpPr/>
          <p:nvPr/>
        </p:nvSpPr>
        <p:spPr>
          <a:xfrm>
            <a:off x="1451481" y="5166652"/>
            <a:ext cx="1032287" cy="422588"/>
          </a:xfrm>
          <a:prstGeom prst="rect">
            <a:avLst/>
          </a:prstGeom>
          <a:noFill/>
          <a:ln>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5" name="矩形 44"/>
          <p:cNvSpPr/>
          <p:nvPr/>
        </p:nvSpPr>
        <p:spPr>
          <a:xfrm>
            <a:off x="2517873" y="5854212"/>
            <a:ext cx="2962164" cy="887155"/>
          </a:xfrm>
          <a:prstGeom prst="rect">
            <a:avLst/>
          </a:prstGeom>
          <a:noFill/>
          <a:ln>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6" name="矩形标注 45"/>
          <p:cNvSpPr/>
          <p:nvPr/>
        </p:nvSpPr>
        <p:spPr>
          <a:xfrm>
            <a:off x="3343191" y="5237981"/>
            <a:ext cx="1999085" cy="464230"/>
          </a:xfrm>
          <a:prstGeom prst="wedgeRectCallout">
            <a:avLst>
              <a:gd name="adj1" fmla="val -50660"/>
              <a:gd name="adj2" fmla="val 83919"/>
            </a:avLst>
          </a:prstGeom>
          <a:solidFill>
            <a:srgbClr val="C00000">
              <a:alpha val="75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shade val="50000"/>
            </a:schemeClr>
          </a:lnRef>
          <a:fillRef idx="1">
            <a:schemeClr val="accent2"/>
          </a:fillRef>
          <a:effectRef idx="0">
            <a:schemeClr val="accent2"/>
          </a:effectRef>
          <a:fontRef idx="minor">
            <a:schemeClr val="lt1"/>
          </a:fontRef>
        </p:style>
        <p:txBody>
          <a:bodyPr wrap="square">
            <a:spAutoFit/>
          </a:bodyPr>
          <a:lstStyle/>
          <a:p>
            <a:pPr defTabSz="685666">
              <a:lnSpc>
                <a:spcPts val="2900"/>
              </a:lnSpc>
            </a:pPr>
            <a:r>
              <a:rPr lang="zh-CN" altLang="en-US" dirty="0" smtClean="0">
                <a:solidFill>
                  <a:srgbClr val="FFFFFF"/>
                </a:solidFill>
                <a:latin typeface="微软雅黑" pitchFamily="34" charset="-122"/>
                <a:ea typeface="微软雅黑" pitchFamily="34" charset="-122"/>
              </a:rPr>
              <a:t>计算任务展示区</a:t>
            </a:r>
            <a:endParaRPr lang="en-US" altLang="en-US" dirty="0" smtClean="0">
              <a:solidFill>
                <a:srgbClr val="FFFFFF"/>
              </a:solidFill>
              <a:latin typeface="微软雅黑" pitchFamily="34" charset="-122"/>
              <a:ea typeface="微软雅黑" pitchFamily="34" charset="-122"/>
            </a:endParaRPr>
          </a:p>
        </p:txBody>
      </p:sp>
      <p:sp>
        <p:nvSpPr>
          <p:cNvPr id="47" name="矩形 46"/>
          <p:cNvSpPr/>
          <p:nvPr/>
        </p:nvSpPr>
        <p:spPr>
          <a:xfrm>
            <a:off x="5580112" y="5882240"/>
            <a:ext cx="3251088" cy="859127"/>
          </a:xfrm>
          <a:prstGeom prst="rect">
            <a:avLst/>
          </a:prstGeom>
          <a:noFill/>
          <a:ln>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8" name="矩形标注 47"/>
          <p:cNvSpPr/>
          <p:nvPr/>
        </p:nvSpPr>
        <p:spPr>
          <a:xfrm>
            <a:off x="6422396" y="5253608"/>
            <a:ext cx="2224378" cy="464230"/>
          </a:xfrm>
          <a:prstGeom prst="wedgeRectCallout">
            <a:avLst>
              <a:gd name="adj1" fmla="val -50660"/>
              <a:gd name="adj2" fmla="val 83919"/>
            </a:avLst>
          </a:prstGeom>
          <a:solidFill>
            <a:srgbClr val="C00000">
              <a:alpha val="75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shade val="50000"/>
            </a:schemeClr>
          </a:lnRef>
          <a:fillRef idx="1">
            <a:schemeClr val="accent2"/>
          </a:fillRef>
          <a:effectRef idx="0">
            <a:schemeClr val="accent2"/>
          </a:effectRef>
          <a:fontRef idx="minor">
            <a:schemeClr val="lt1"/>
          </a:fontRef>
        </p:style>
        <p:txBody>
          <a:bodyPr wrap="square">
            <a:spAutoFit/>
          </a:bodyPr>
          <a:lstStyle/>
          <a:p>
            <a:pPr defTabSz="685666">
              <a:lnSpc>
                <a:spcPts val="2900"/>
              </a:lnSpc>
            </a:pPr>
            <a:r>
              <a:rPr lang="zh-CN" altLang="en-US" dirty="0" smtClean="0">
                <a:solidFill>
                  <a:srgbClr val="FFFFFF"/>
                </a:solidFill>
                <a:latin typeface="微软雅黑" pitchFamily="34" charset="-122"/>
                <a:ea typeface="微软雅黑" pitchFamily="34" charset="-122"/>
              </a:rPr>
              <a:t>计算进度显示区</a:t>
            </a:r>
            <a:endParaRPr lang="en-US" altLang="en-US" dirty="0" smtClean="0">
              <a:solidFill>
                <a:srgbClr val="FFFFFF"/>
              </a:solidFill>
              <a:latin typeface="微软雅黑" pitchFamily="34" charset="-122"/>
              <a:ea typeface="微软雅黑" pitchFamily="34" charset="-122"/>
            </a:endParaRPr>
          </a:p>
        </p:txBody>
      </p:sp>
      <p:grpSp>
        <p:nvGrpSpPr>
          <p:cNvPr id="12" name="组合 25"/>
          <p:cNvGrpSpPr/>
          <p:nvPr/>
        </p:nvGrpSpPr>
        <p:grpSpPr>
          <a:xfrm>
            <a:off x="-27424" y="1071546"/>
            <a:ext cx="4095368" cy="512567"/>
            <a:chOff x="686924" y="1071546"/>
            <a:chExt cx="4095368" cy="512567"/>
          </a:xfrm>
        </p:grpSpPr>
        <p:sp>
          <p:nvSpPr>
            <p:cNvPr id="13" name="矩形 12"/>
            <p:cNvSpPr/>
            <p:nvPr/>
          </p:nvSpPr>
          <p:spPr>
            <a:xfrm>
              <a:off x="714348" y="1071546"/>
              <a:ext cx="500066" cy="500066"/>
            </a:xfrm>
            <a:prstGeom prst="rect">
              <a:avLst/>
            </a:prstGeom>
            <a:solidFill>
              <a:srgbClr val="C0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2"/>
            </a:lnRef>
            <a:fillRef idx="3">
              <a:schemeClr val="accent2"/>
            </a:fillRef>
            <a:effectRef idx="2">
              <a:schemeClr val="accent2"/>
            </a:effectRef>
            <a:fontRef idx="minor">
              <a:schemeClr val="lt1"/>
            </a:fontRef>
          </p:style>
          <p:txBody>
            <a:bodyPr rtlCol="0" anchor="ctr"/>
            <a:lstStyle/>
            <a:p>
              <a:pPr algn="ctr"/>
              <a:endParaRPr lang="zh-CN" altLang="en-US"/>
            </a:p>
          </p:txBody>
        </p:sp>
        <p:sp>
          <p:nvSpPr>
            <p:cNvPr id="14" name="矩形 13"/>
            <p:cNvSpPr/>
            <p:nvPr/>
          </p:nvSpPr>
          <p:spPr>
            <a:xfrm>
              <a:off x="1214414" y="1071546"/>
              <a:ext cx="3567878" cy="500066"/>
            </a:xfrm>
            <a:prstGeom prst="rect">
              <a:avLst/>
            </a:prstGeom>
            <a:solidFill>
              <a:schemeClr val="bg1">
                <a:lumMod val="8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dk1"/>
            </a:lnRef>
            <a:fillRef idx="3">
              <a:schemeClr val="dk1"/>
            </a:fillRef>
            <a:effectRef idx="2">
              <a:schemeClr val="dk1"/>
            </a:effectRef>
            <a:fontRef idx="minor">
              <a:schemeClr val="lt1"/>
            </a:fontRef>
          </p:style>
          <p:txBody>
            <a:bodyPr rtlCol="0" anchor="ctr"/>
            <a:lstStyle/>
            <a:p>
              <a:pPr algn="ctr"/>
              <a:endParaRPr lang="zh-CN" altLang="en-US"/>
            </a:p>
          </p:txBody>
        </p:sp>
        <p:sp>
          <p:nvSpPr>
            <p:cNvPr id="15" name="矩形 14"/>
            <p:cNvSpPr/>
            <p:nvPr/>
          </p:nvSpPr>
          <p:spPr>
            <a:xfrm>
              <a:off x="686924" y="1107059"/>
              <a:ext cx="4095368" cy="477054"/>
            </a:xfrm>
            <a:prstGeom prst="rect">
              <a:avLst/>
            </a:prstGeom>
          </p:spPr>
          <p:txBody>
            <a:bodyPr wrap="square">
              <a:spAutoFit/>
            </a:bodyPr>
            <a:lstStyle/>
            <a:p>
              <a:pPr>
                <a:lnSpc>
                  <a:spcPts val="3000"/>
                </a:lnSpc>
                <a:buClr>
                  <a:srgbClr val="FFC000"/>
                </a:buClr>
              </a:pPr>
              <a:r>
                <a:rPr lang="en-US" altLang="zh-CN" sz="2400" b="1" dirty="0">
                  <a:solidFill>
                    <a:schemeClr val="bg1"/>
                  </a:solidFill>
                  <a:latin typeface="微软雅黑" pitchFamily="34" charset="-122"/>
                  <a:ea typeface="微软雅黑" pitchFamily="34" charset="-122"/>
                </a:rPr>
                <a:t>1</a:t>
              </a:r>
              <a:r>
                <a:rPr lang="zh-CN" altLang="en-US" sz="2400" b="1" dirty="0" smtClean="0">
                  <a:solidFill>
                    <a:schemeClr val="bg1"/>
                  </a:solidFill>
                  <a:latin typeface="微软雅黑" pitchFamily="34" charset="-122"/>
                  <a:ea typeface="微软雅黑" pitchFamily="34" charset="-122"/>
                </a:rPr>
                <a:t>、行政区划与管理单元统计</a:t>
              </a:r>
              <a:endParaRPr lang="zh-CN" altLang="en-US" sz="2400" b="1" dirty="0" smtClean="0">
                <a:solidFill>
                  <a:schemeClr val="tx1">
                    <a:lumMod val="65000"/>
                    <a:lumOff val="35000"/>
                  </a:schemeClr>
                </a:solidFill>
                <a:latin typeface="微软雅黑" pitchFamily="34" charset="-122"/>
                <a:ea typeface="微软雅黑" pitchFamily="34" charset="-122"/>
              </a:endParaRPr>
            </a:p>
          </p:txBody>
        </p:sp>
      </p:grpSp>
      <p:sp>
        <p:nvSpPr>
          <p:cNvPr id="49" name="Rectangle 48"/>
          <p:cNvSpPr/>
          <p:nvPr/>
        </p:nvSpPr>
        <p:spPr bwMode="auto">
          <a:xfrm>
            <a:off x="6106638" y="1571612"/>
            <a:ext cx="2771800" cy="3300996"/>
          </a:xfrm>
          <a:prstGeom prst="roundRect">
            <a:avLst>
              <a:gd name="adj" fmla="val 4477"/>
            </a:avLst>
          </a:prstGeom>
          <a:gradFill>
            <a:gsLst>
              <a:gs pos="83000">
                <a:srgbClr val="FFFFFF"/>
              </a:gs>
              <a:gs pos="100000">
                <a:srgbClr val="FFFA9B"/>
              </a:gs>
            </a:gsLst>
            <a:lin ang="5400000" scaled="0"/>
          </a:gradFill>
          <a:ln w="38100">
            <a:gradFill>
              <a:gsLst>
                <a:gs pos="50000">
                  <a:srgbClr val="BC6200"/>
                </a:gs>
                <a:gs pos="100000">
                  <a:srgbClr val="DA5D00"/>
                </a:gs>
              </a:gsLst>
              <a:lin ang="5400000" scaled="0"/>
            </a:gradFill>
          </a:ln>
          <a:effectLst/>
          <a:scene3d>
            <a:camera prst="orthographicFront"/>
            <a:lightRig rig="flat" dir="t"/>
          </a:scene3d>
          <a:sp3d contourW="19050">
            <a:bevelT w="101600" prst="divot"/>
            <a:bevelB w="0" h="0"/>
            <a:contourClr>
              <a:schemeClr val="bg1"/>
            </a:contourClr>
          </a:sp3d>
        </p:spPr>
        <p:style>
          <a:lnRef idx="1">
            <a:schemeClr val="accent2"/>
          </a:lnRef>
          <a:fillRef idx="3">
            <a:schemeClr val="accent2"/>
          </a:fillRef>
          <a:effectRef idx="2">
            <a:schemeClr val="accent2"/>
          </a:effectRef>
          <a:fontRef idx="minor">
            <a:schemeClr val="lt1"/>
          </a:fontRef>
        </p:style>
        <p:txBody>
          <a:bodyPr anchor="ctr">
            <a:sp3d/>
          </a:bodyPr>
          <a:lstStyle/>
          <a:p>
            <a:pPr defTabSz="685666">
              <a:lnSpc>
                <a:spcPct val="150000"/>
              </a:lnSpc>
              <a:spcBef>
                <a:spcPts val="0"/>
              </a:spcBef>
            </a:pPr>
            <a:r>
              <a:rPr lang="zh-CN" altLang="en-US" b="1" spc="-100" dirty="0" smtClean="0">
                <a:solidFill>
                  <a:srgbClr val="3C2924"/>
                </a:solidFill>
                <a:latin typeface="微软雅黑" pitchFamily="34" charset="-122"/>
                <a:ea typeface="微软雅黑" pitchFamily="34" charset="-122"/>
              </a:rPr>
              <a:t>基于行政区划与管理单元进行地形地貌、植被覆盖、水域、荒漠与裸露地表、交通网络、居民地与设施、地理单元等七大类统计内容的点、线、面、实体要素的数量、面积、长度等指标的统计计算</a:t>
            </a:r>
            <a:r>
              <a:rPr lang="zh-CN" altLang="en-US" sz="1600" b="1" spc="-100" dirty="0" smtClean="0">
                <a:solidFill>
                  <a:srgbClr val="3C2924"/>
                </a:solidFill>
                <a:latin typeface="微软雅黑" pitchFamily="34" charset="-122"/>
                <a:ea typeface="微软雅黑" pitchFamily="34" charset="-122"/>
              </a:rPr>
              <a:t>。</a:t>
            </a:r>
            <a:endParaRPr lang="en-US" altLang="zh-CN" sz="1600" b="1" spc="-100" dirty="0" smtClean="0">
              <a:solidFill>
                <a:srgbClr val="3C2924"/>
              </a:solidFill>
              <a:latin typeface="微软雅黑" pitchFamily="34" charset="-122"/>
              <a:ea typeface="微软雅黑" pitchFamily="34" charset="-122"/>
            </a:endParaRPr>
          </a:p>
        </p:txBody>
      </p:sp>
      <p:sp>
        <p:nvSpPr>
          <p:cNvPr id="6" name="灯片编号占位符 5"/>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133</a:t>
            </a:fld>
            <a:endParaRPr lang="zh-CN" altLang="en-US">
              <a:solidFill>
                <a:prstClr val="black">
                  <a:tint val="75000"/>
                </a:prstClr>
              </a:solidFill>
            </a:endParaRPr>
          </a:p>
        </p:txBody>
      </p:sp>
    </p:spTree>
    <p:extLst>
      <p:ext uri="{BB962C8B-B14F-4D97-AF65-F5344CB8AC3E}">
        <p14:creationId xmlns:p14="http://schemas.microsoft.com/office/powerpoint/2010/main" xmlns="" val="189240208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strips(downLeft)">
                                      <p:cBhvr>
                                        <p:cTn id="7" dur="500"/>
                                        <p:tgtEl>
                                          <p:spTgt spid="3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1"/>
                                        </p:tgtEl>
                                        <p:attrNameLst>
                                          <p:attrName>style.visibility</p:attrName>
                                        </p:attrNameLst>
                                      </p:cBhvr>
                                      <p:to>
                                        <p:strVal val="visible"/>
                                      </p:to>
                                    </p:set>
                                    <p:animEffect transition="in" filter="fade">
                                      <p:cBhvr>
                                        <p:cTn id="11" dur="500"/>
                                        <p:tgtEl>
                                          <p:spTgt spid="31"/>
                                        </p:tgtEl>
                                      </p:cBhvr>
                                    </p:animEffect>
                                  </p:childTnLst>
                                </p:cTn>
                              </p:par>
                            </p:childTnLst>
                          </p:cTn>
                        </p:par>
                      </p:childTnLst>
                    </p:cTn>
                  </p:par>
                  <p:par>
                    <p:cTn id="12" fill="hold">
                      <p:stCondLst>
                        <p:cond delay="indefinite"/>
                      </p:stCondLst>
                      <p:childTnLst>
                        <p:par>
                          <p:cTn id="13" fill="hold">
                            <p:stCondLst>
                              <p:cond delay="0"/>
                            </p:stCondLst>
                            <p:childTnLst>
                              <p:par>
                                <p:cTn id="14" presetID="18" presetClass="entr" presetSubtype="12" fill="hold" grpId="0" nodeType="clickEffect">
                                  <p:stCondLst>
                                    <p:cond delay="0"/>
                                  </p:stCondLst>
                                  <p:childTnLst>
                                    <p:set>
                                      <p:cBhvr>
                                        <p:cTn id="15" dur="1" fill="hold">
                                          <p:stCondLst>
                                            <p:cond delay="0"/>
                                          </p:stCondLst>
                                        </p:cTn>
                                        <p:tgtEl>
                                          <p:spTgt spid="34"/>
                                        </p:tgtEl>
                                        <p:attrNameLst>
                                          <p:attrName>style.visibility</p:attrName>
                                        </p:attrNameLst>
                                      </p:cBhvr>
                                      <p:to>
                                        <p:strVal val="visible"/>
                                      </p:to>
                                    </p:set>
                                    <p:animEffect transition="in" filter="strips(downLeft)">
                                      <p:cBhvr>
                                        <p:cTn id="16" dur="500"/>
                                        <p:tgtEl>
                                          <p:spTgt spid="34"/>
                                        </p:tgtEl>
                                      </p:cBhvr>
                                    </p:animEffect>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33"/>
                                        </p:tgtEl>
                                        <p:attrNameLst>
                                          <p:attrName>style.visibility</p:attrName>
                                        </p:attrNameLst>
                                      </p:cBhvr>
                                      <p:to>
                                        <p:strVal val="visible"/>
                                      </p:to>
                                    </p:set>
                                    <p:animEffect transition="in" filter="fade">
                                      <p:cBhvr>
                                        <p:cTn id="20" dur="500"/>
                                        <p:tgtEl>
                                          <p:spTgt spid="33"/>
                                        </p:tgtEl>
                                      </p:cBhvr>
                                    </p:animEffect>
                                  </p:childTnLst>
                                </p:cTn>
                              </p:par>
                            </p:childTnLst>
                          </p:cTn>
                        </p:par>
                      </p:childTnLst>
                    </p:cTn>
                  </p:par>
                  <p:par>
                    <p:cTn id="21" fill="hold">
                      <p:stCondLst>
                        <p:cond delay="indefinite"/>
                      </p:stCondLst>
                      <p:childTnLst>
                        <p:par>
                          <p:cTn id="22" fill="hold">
                            <p:stCondLst>
                              <p:cond delay="0"/>
                            </p:stCondLst>
                            <p:childTnLst>
                              <p:par>
                                <p:cTn id="23" presetID="18" presetClass="entr" presetSubtype="12" fill="hold" grpId="0" nodeType="clickEffect">
                                  <p:stCondLst>
                                    <p:cond delay="0"/>
                                  </p:stCondLst>
                                  <p:childTnLst>
                                    <p:set>
                                      <p:cBhvr>
                                        <p:cTn id="24" dur="1" fill="hold">
                                          <p:stCondLst>
                                            <p:cond delay="0"/>
                                          </p:stCondLst>
                                        </p:cTn>
                                        <p:tgtEl>
                                          <p:spTgt spid="36"/>
                                        </p:tgtEl>
                                        <p:attrNameLst>
                                          <p:attrName>style.visibility</p:attrName>
                                        </p:attrNameLst>
                                      </p:cBhvr>
                                      <p:to>
                                        <p:strVal val="visible"/>
                                      </p:to>
                                    </p:set>
                                    <p:animEffect transition="in" filter="strips(downLeft)">
                                      <p:cBhvr>
                                        <p:cTn id="25" dur="500"/>
                                        <p:tgtEl>
                                          <p:spTgt spid="36"/>
                                        </p:tgtEl>
                                      </p:cBhvr>
                                    </p:animEffect>
                                  </p:childTnLst>
                                </p:cTn>
                              </p:par>
                            </p:childTnLst>
                          </p:cTn>
                        </p:par>
                        <p:par>
                          <p:cTn id="26" fill="hold">
                            <p:stCondLst>
                              <p:cond delay="500"/>
                            </p:stCondLst>
                            <p:childTnLst>
                              <p:par>
                                <p:cTn id="27" presetID="10" presetClass="entr" presetSubtype="0" fill="hold" grpId="0" nodeType="afterEffect">
                                  <p:stCondLst>
                                    <p:cond delay="0"/>
                                  </p:stCondLst>
                                  <p:childTnLst>
                                    <p:set>
                                      <p:cBhvr>
                                        <p:cTn id="28" dur="1" fill="hold">
                                          <p:stCondLst>
                                            <p:cond delay="0"/>
                                          </p:stCondLst>
                                        </p:cTn>
                                        <p:tgtEl>
                                          <p:spTgt spid="35"/>
                                        </p:tgtEl>
                                        <p:attrNameLst>
                                          <p:attrName>style.visibility</p:attrName>
                                        </p:attrNameLst>
                                      </p:cBhvr>
                                      <p:to>
                                        <p:strVal val="visible"/>
                                      </p:to>
                                    </p:set>
                                    <p:animEffect transition="in" filter="fade">
                                      <p:cBhvr>
                                        <p:cTn id="29" dur="500"/>
                                        <p:tgtEl>
                                          <p:spTgt spid="35"/>
                                        </p:tgtEl>
                                      </p:cBhvr>
                                    </p:animEffect>
                                  </p:childTnLst>
                                </p:cTn>
                              </p:par>
                            </p:childTnLst>
                          </p:cTn>
                        </p:par>
                      </p:childTnLst>
                    </p:cTn>
                  </p:par>
                  <p:par>
                    <p:cTn id="30" fill="hold">
                      <p:stCondLst>
                        <p:cond delay="indefinite"/>
                      </p:stCondLst>
                      <p:childTnLst>
                        <p:par>
                          <p:cTn id="31" fill="hold">
                            <p:stCondLst>
                              <p:cond delay="0"/>
                            </p:stCondLst>
                            <p:childTnLst>
                              <p:par>
                                <p:cTn id="32" presetID="18" presetClass="entr" presetSubtype="12" fill="hold" grpId="0" nodeType="clickEffect">
                                  <p:stCondLst>
                                    <p:cond delay="0"/>
                                  </p:stCondLst>
                                  <p:childTnLst>
                                    <p:set>
                                      <p:cBhvr>
                                        <p:cTn id="33" dur="1" fill="hold">
                                          <p:stCondLst>
                                            <p:cond delay="0"/>
                                          </p:stCondLst>
                                        </p:cTn>
                                        <p:tgtEl>
                                          <p:spTgt spid="44"/>
                                        </p:tgtEl>
                                        <p:attrNameLst>
                                          <p:attrName>style.visibility</p:attrName>
                                        </p:attrNameLst>
                                      </p:cBhvr>
                                      <p:to>
                                        <p:strVal val="visible"/>
                                      </p:to>
                                    </p:set>
                                    <p:animEffect transition="in" filter="strips(downLeft)">
                                      <p:cBhvr>
                                        <p:cTn id="34" dur="500"/>
                                        <p:tgtEl>
                                          <p:spTgt spid="44"/>
                                        </p:tgtEl>
                                      </p:cBhvr>
                                    </p:animEffect>
                                  </p:childTnLst>
                                </p:cTn>
                              </p:par>
                            </p:childTnLst>
                          </p:cTn>
                        </p:par>
                        <p:par>
                          <p:cTn id="35" fill="hold">
                            <p:stCondLst>
                              <p:cond delay="500"/>
                            </p:stCondLst>
                            <p:childTnLst>
                              <p:par>
                                <p:cTn id="36" presetID="10" presetClass="entr" presetSubtype="0" fill="hold" grpId="0" nodeType="afterEffect">
                                  <p:stCondLst>
                                    <p:cond delay="0"/>
                                  </p:stCondLst>
                                  <p:childTnLst>
                                    <p:set>
                                      <p:cBhvr>
                                        <p:cTn id="37" dur="1" fill="hold">
                                          <p:stCondLst>
                                            <p:cond delay="0"/>
                                          </p:stCondLst>
                                        </p:cTn>
                                        <p:tgtEl>
                                          <p:spTgt spid="43"/>
                                        </p:tgtEl>
                                        <p:attrNameLst>
                                          <p:attrName>style.visibility</p:attrName>
                                        </p:attrNameLst>
                                      </p:cBhvr>
                                      <p:to>
                                        <p:strVal val="visible"/>
                                      </p:to>
                                    </p:set>
                                    <p:animEffect transition="in" filter="fade">
                                      <p:cBhvr>
                                        <p:cTn id="38" dur="500"/>
                                        <p:tgtEl>
                                          <p:spTgt spid="43"/>
                                        </p:tgtEl>
                                      </p:cBhvr>
                                    </p:animEffect>
                                  </p:childTnLst>
                                </p:cTn>
                              </p:par>
                            </p:childTnLst>
                          </p:cTn>
                        </p:par>
                      </p:childTnLst>
                    </p:cTn>
                  </p:par>
                  <p:par>
                    <p:cTn id="39" fill="hold">
                      <p:stCondLst>
                        <p:cond delay="indefinite"/>
                      </p:stCondLst>
                      <p:childTnLst>
                        <p:par>
                          <p:cTn id="40" fill="hold">
                            <p:stCondLst>
                              <p:cond delay="0"/>
                            </p:stCondLst>
                            <p:childTnLst>
                              <p:par>
                                <p:cTn id="41" presetID="18" presetClass="entr" presetSubtype="12" fill="hold" grpId="0" nodeType="clickEffect">
                                  <p:stCondLst>
                                    <p:cond delay="0"/>
                                  </p:stCondLst>
                                  <p:childTnLst>
                                    <p:set>
                                      <p:cBhvr>
                                        <p:cTn id="42" dur="1" fill="hold">
                                          <p:stCondLst>
                                            <p:cond delay="0"/>
                                          </p:stCondLst>
                                        </p:cTn>
                                        <p:tgtEl>
                                          <p:spTgt spid="45"/>
                                        </p:tgtEl>
                                        <p:attrNameLst>
                                          <p:attrName>style.visibility</p:attrName>
                                        </p:attrNameLst>
                                      </p:cBhvr>
                                      <p:to>
                                        <p:strVal val="visible"/>
                                      </p:to>
                                    </p:set>
                                    <p:animEffect transition="in" filter="strips(downLeft)">
                                      <p:cBhvr>
                                        <p:cTn id="43" dur="500"/>
                                        <p:tgtEl>
                                          <p:spTgt spid="45"/>
                                        </p:tgtEl>
                                      </p:cBhvr>
                                    </p:animEffect>
                                  </p:childTnLst>
                                </p:cTn>
                              </p:par>
                            </p:childTnLst>
                          </p:cTn>
                        </p:par>
                        <p:par>
                          <p:cTn id="44" fill="hold">
                            <p:stCondLst>
                              <p:cond delay="500"/>
                            </p:stCondLst>
                            <p:childTnLst>
                              <p:par>
                                <p:cTn id="45" presetID="10" presetClass="entr" presetSubtype="0" fill="hold" grpId="0" nodeType="afterEffect">
                                  <p:stCondLst>
                                    <p:cond delay="0"/>
                                  </p:stCondLst>
                                  <p:childTnLst>
                                    <p:set>
                                      <p:cBhvr>
                                        <p:cTn id="46" dur="1" fill="hold">
                                          <p:stCondLst>
                                            <p:cond delay="0"/>
                                          </p:stCondLst>
                                        </p:cTn>
                                        <p:tgtEl>
                                          <p:spTgt spid="46"/>
                                        </p:tgtEl>
                                        <p:attrNameLst>
                                          <p:attrName>style.visibility</p:attrName>
                                        </p:attrNameLst>
                                      </p:cBhvr>
                                      <p:to>
                                        <p:strVal val="visible"/>
                                      </p:to>
                                    </p:set>
                                    <p:animEffect transition="in" filter="fade">
                                      <p:cBhvr>
                                        <p:cTn id="47" dur="500"/>
                                        <p:tgtEl>
                                          <p:spTgt spid="46"/>
                                        </p:tgtEl>
                                      </p:cBhvr>
                                    </p:animEffect>
                                  </p:childTnLst>
                                </p:cTn>
                              </p:par>
                            </p:childTnLst>
                          </p:cTn>
                        </p:par>
                      </p:childTnLst>
                    </p:cTn>
                  </p:par>
                  <p:par>
                    <p:cTn id="48" fill="hold">
                      <p:stCondLst>
                        <p:cond delay="indefinite"/>
                      </p:stCondLst>
                      <p:childTnLst>
                        <p:par>
                          <p:cTn id="49" fill="hold">
                            <p:stCondLst>
                              <p:cond delay="0"/>
                            </p:stCondLst>
                            <p:childTnLst>
                              <p:par>
                                <p:cTn id="50" presetID="18" presetClass="entr" presetSubtype="12" fill="hold" grpId="0" nodeType="clickEffect">
                                  <p:stCondLst>
                                    <p:cond delay="0"/>
                                  </p:stCondLst>
                                  <p:childTnLst>
                                    <p:set>
                                      <p:cBhvr>
                                        <p:cTn id="51" dur="1" fill="hold">
                                          <p:stCondLst>
                                            <p:cond delay="0"/>
                                          </p:stCondLst>
                                        </p:cTn>
                                        <p:tgtEl>
                                          <p:spTgt spid="47"/>
                                        </p:tgtEl>
                                        <p:attrNameLst>
                                          <p:attrName>style.visibility</p:attrName>
                                        </p:attrNameLst>
                                      </p:cBhvr>
                                      <p:to>
                                        <p:strVal val="visible"/>
                                      </p:to>
                                    </p:set>
                                    <p:animEffect transition="in" filter="strips(downLeft)">
                                      <p:cBhvr>
                                        <p:cTn id="52" dur="500"/>
                                        <p:tgtEl>
                                          <p:spTgt spid="47"/>
                                        </p:tgtEl>
                                      </p:cBhvr>
                                    </p:animEffect>
                                  </p:childTnLst>
                                </p:cTn>
                              </p:par>
                            </p:childTnLst>
                          </p:cTn>
                        </p:par>
                        <p:par>
                          <p:cTn id="53" fill="hold">
                            <p:stCondLst>
                              <p:cond delay="500"/>
                            </p:stCondLst>
                            <p:childTnLst>
                              <p:par>
                                <p:cTn id="54" presetID="10" presetClass="entr" presetSubtype="0" fill="hold" grpId="0" nodeType="afterEffect">
                                  <p:stCondLst>
                                    <p:cond delay="0"/>
                                  </p:stCondLst>
                                  <p:childTnLst>
                                    <p:set>
                                      <p:cBhvr>
                                        <p:cTn id="55" dur="1" fill="hold">
                                          <p:stCondLst>
                                            <p:cond delay="0"/>
                                          </p:stCondLst>
                                        </p:cTn>
                                        <p:tgtEl>
                                          <p:spTgt spid="48"/>
                                        </p:tgtEl>
                                        <p:attrNameLst>
                                          <p:attrName>style.visibility</p:attrName>
                                        </p:attrNameLst>
                                      </p:cBhvr>
                                      <p:to>
                                        <p:strVal val="visible"/>
                                      </p:to>
                                    </p:set>
                                    <p:animEffect transition="in" filter="fade">
                                      <p:cBhvr>
                                        <p:cTn id="56"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2" grpId="0" animBg="1"/>
      <p:bldP spid="33" grpId="0" animBg="1"/>
      <p:bldP spid="34" grpId="0" animBg="1"/>
      <p:bldP spid="35" grpId="0" animBg="1"/>
      <p:bldP spid="36" grpId="0" animBg="1"/>
      <p:bldP spid="43" grpId="0" animBg="1"/>
      <p:bldP spid="44" grpId="0" animBg="1"/>
      <p:bldP spid="45" grpId="0" animBg="1"/>
      <p:bldP spid="46" grpId="0" animBg="1"/>
      <p:bldP spid="47" grpId="0" animBg="1"/>
      <p:bldP spid="48" grpId="0" animBg="1"/>
    </p:bld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24"/>
          <p:cNvGrpSpPr>
            <a:grpSpLocks/>
          </p:cNvGrpSpPr>
          <p:nvPr/>
        </p:nvGrpSpPr>
        <p:grpSpPr bwMode="auto">
          <a:xfrm>
            <a:off x="0" y="-71437"/>
            <a:ext cx="9144000" cy="1309688"/>
            <a:chOff x="0" y="-71462"/>
            <a:chExt cx="9144000" cy="1309218"/>
          </a:xfrm>
        </p:grpSpPr>
        <p:grpSp>
          <p:nvGrpSpPr>
            <p:cNvPr id="3" name="组合 21"/>
            <p:cNvGrpSpPr>
              <a:grpSpLocks/>
            </p:cNvGrpSpPr>
            <p:nvPr/>
          </p:nvGrpSpPr>
          <p:grpSpPr bwMode="auto">
            <a:xfrm>
              <a:off x="0" y="857232"/>
              <a:ext cx="9144000" cy="173037"/>
              <a:chOff x="0" y="827071"/>
              <a:chExt cx="9144000" cy="173037"/>
            </a:xfrm>
          </p:grpSpPr>
          <p:sp>
            <p:nvSpPr>
              <p:cNvPr id="21" name="矩形 20"/>
              <p:cNvSpPr/>
              <p:nvPr/>
            </p:nvSpPr>
            <p:spPr>
              <a:xfrm>
                <a:off x="0" y="920664"/>
                <a:ext cx="9144000" cy="45719"/>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3"/>
              </a:lnRef>
              <a:fillRef idx="2">
                <a:schemeClr val="accent3"/>
              </a:fillRef>
              <a:effectRef idx="1">
                <a:schemeClr val="accent3"/>
              </a:effectRef>
              <a:fontRef idx="minor">
                <a:schemeClr val="dk1"/>
              </a:fontRef>
            </p:style>
            <p:txBody>
              <a:bodyPr anchor="ctr"/>
              <a:lstStyle/>
              <a:p>
                <a:pPr algn="ctr" fontAlgn="auto">
                  <a:spcBef>
                    <a:spcPts val="0"/>
                  </a:spcBef>
                  <a:spcAft>
                    <a:spcPts val="0"/>
                  </a:spcAft>
                  <a:defRPr/>
                </a:pPr>
                <a:endParaRPr lang="zh-CN" altLang="en-US" kern="0">
                  <a:solidFill>
                    <a:sysClr val="window" lastClr="FFFFFF"/>
                  </a:solidFill>
                  <a:latin typeface="Constantia"/>
                  <a:ea typeface="微软雅黑"/>
                </a:endParaRPr>
              </a:p>
            </p:txBody>
          </p:sp>
          <p:grpSp>
            <p:nvGrpSpPr>
              <p:cNvPr id="4" name="组合 12"/>
              <p:cNvGrpSpPr>
                <a:grpSpLocks/>
              </p:cNvGrpSpPr>
              <p:nvPr/>
            </p:nvGrpSpPr>
            <p:grpSpPr bwMode="auto">
              <a:xfrm>
                <a:off x="8715404" y="827071"/>
                <a:ext cx="287337" cy="173037"/>
                <a:chOff x="8461697" y="933460"/>
                <a:chExt cx="358775" cy="244475"/>
              </a:xfrm>
            </p:grpSpPr>
            <p:sp>
              <p:nvSpPr>
                <p:cNvPr id="23" name="燕尾形 22"/>
                <p:cNvSpPr/>
                <p:nvPr/>
              </p:nvSpPr>
              <p:spPr>
                <a:xfrm>
                  <a:off x="8461661" y="932981"/>
                  <a:ext cx="180380" cy="244389"/>
                </a:xfrm>
                <a:prstGeom prst="chevron">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fontAlgn="auto">
                    <a:spcBef>
                      <a:spcPts val="0"/>
                    </a:spcBef>
                    <a:spcAft>
                      <a:spcPts val="0"/>
                    </a:spcAft>
                    <a:defRPr/>
                  </a:pPr>
                  <a:endParaRPr lang="zh-CN" altLang="en-US">
                    <a:solidFill>
                      <a:schemeClr val="tx1"/>
                    </a:solidFill>
                  </a:endParaRPr>
                </a:p>
              </p:txBody>
            </p:sp>
            <p:sp>
              <p:nvSpPr>
                <p:cNvPr id="24" name="燕尾形 23"/>
                <p:cNvSpPr/>
                <p:nvPr/>
              </p:nvSpPr>
              <p:spPr>
                <a:xfrm>
                  <a:off x="8642040" y="932981"/>
                  <a:ext cx="178397" cy="244389"/>
                </a:xfrm>
                <a:prstGeom prst="chevron">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fontAlgn="auto">
                    <a:spcBef>
                      <a:spcPts val="0"/>
                    </a:spcBef>
                    <a:spcAft>
                      <a:spcPts val="0"/>
                    </a:spcAft>
                    <a:defRPr/>
                  </a:pPr>
                  <a:endParaRPr lang="zh-CN" altLang="en-US">
                    <a:solidFill>
                      <a:schemeClr val="tx1"/>
                    </a:solidFill>
                  </a:endParaRPr>
                </a:p>
              </p:txBody>
            </p:sp>
          </p:grpSp>
        </p:grpSp>
        <p:pic>
          <p:nvPicPr>
            <p:cNvPr id="20" name="图片 19" descr="14-2.png"/>
            <p:cNvPicPr>
              <a:picLocks noChangeAspect="1"/>
            </p:cNvPicPr>
            <p:nvPr/>
          </p:nvPicPr>
          <p:blipFill>
            <a:blip r:embed="rId3" cstate="print">
              <a:lum bright="100000" contrast="12000"/>
              <a:extLst/>
            </a:blip>
            <a:srcRect l="38138" b="39864"/>
            <a:stretch>
              <a:fillRect/>
            </a:stretch>
          </p:blipFill>
          <p:spPr bwMode="auto">
            <a:xfrm>
              <a:off x="5786446" y="-71462"/>
              <a:ext cx="3044754" cy="1309218"/>
            </a:xfrm>
            <a:prstGeom prst="rect">
              <a:avLst/>
            </a:prstGeom>
            <a:noFill/>
            <a:ln>
              <a:noFill/>
            </a:ln>
            <a:effectLst>
              <a:outerShdw blurRad="190500" dist="228600" dir="2700000" algn="ctr">
                <a:srgbClr val="000000">
                  <a:alpha val="30000"/>
                </a:srgbClr>
              </a:outerShdw>
            </a:effectLst>
            <a:scene3d>
              <a:camera prst="perspectiveRelaxed"/>
              <a:lightRig rig="threePt" dir="t"/>
            </a:scene3d>
            <a:extLst/>
          </p:spPr>
        </p:pic>
      </p:grpSp>
      <p:sp>
        <p:nvSpPr>
          <p:cNvPr id="39" name="标题 1"/>
          <p:cNvSpPr txBox="1">
            <a:spLocks/>
          </p:cNvSpPr>
          <p:nvPr/>
        </p:nvSpPr>
        <p:spPr>
          <a:xfrm>
            <a:off x="71438" y="-27383"/>
            <a:ext cx="9072562" cy="884634"/>
          </a:xfrm>
          <a:prstGeom prst="rect">
            <a:avLst/>
          </a:prstGeom>
        </p:spPr>
        <p:txBody>
          <a:bodyPr vert="horz" lIns="91440" tIns="45720" rIns="91440" bIns="45720" rtlCol="0" anchor="b">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pPr fontAlgn="auto">
              <a:spcAft>
                <a:spcPts val="0"/>
              </a:spcAft>
            </a:pPr>
            <a:r>
              <a:rPr lang="zh-CN" altLang="en-US" sz="4400" b="1" spc="50" dirty="0" smtClean="0">
                <a:ln w="11430"/>
                <a:solidFill>
                  <a:srgbClr val="7030A0"/>
                </a:solidFill>
                <a:effectLst>
                  <a:outerShdw blurRad="76200" dist="50800" dir="5400000" algn="tl" rotWithShape="0">
                    <a:srgbClr val="000000">
                      <a:alpha val="65000"/>
                    </a:srgbClr>
                  </a:outerShdw>
                </a:effectLst>
                <a:latin typeface="微软雅黑" pitchFamily="34" charset="-122"/>
                <a:ea typeface="微软雅黑" pitchFamily="34" charset="-122"/>
              </a:rPr>
              <a:t>五、基本统计软件功能</a:t>
            </a:r>
            <a:r>
              <a:rPr lang="en-US" altLang="zh-CN" sz="4400" b="1" spc="50" dirty="0" smtClean="0">
                <a:ln w="11430"/>
                <a:solidFill>
                  <a:srgbClr val="7030A0"/>
                </a:solidFill>
                <a:effectLst>
                  <a:outerShdw blurRad="76200" dist="50800" dir="5400000" algn="tl" rotWithShape="0">
                    <a:srgbClr val="000000">
                      <a:alpha val="65000"/>
                    </a:srgbClr>
                  </a:outerShdw>
                </a:effectLst>
                <a:latin typeface="微软雅黑" pitchFamily="34" charset="-122"/>
                <a:ea typeface="微软雅黑" pitchFamily="34" charset="-122"/>
              </a:rPr>
              <a:t>—</a:t>
            </a:r>
            <a:r>
              <a:rPr lang="zh-CN" altLang="en-US" sz="3600" b="1" spc="50" dirty="0" smtClean="0">
                <a:ln w="11430"/>
                <a:solidFill>
                  <a:srgbClr val="7030A0"/>
                </a:solidFill>
                <a:effectLst>
                  <a:outerShdw blurRad="76200" dist="50800" dir="5400000" algn="tl" rotWithShape="0">
                    <a:srgbClr val="000000">
                      <a:alpha val="65000"/>
                    </a:srgbClr>
                  </a:outerShdw>
                </a:effectLst>
                <a:latin typeface="微软雅黑" pitchFamily="34" charset="-122"/>
                <a:ea typeface="微软雅黑" pitchFamily="34" charset="-122"/>
              </a:rPr>
              <a:t>统计计算</a:t>
            </a:r>
            <a:endParaRPr lang="zh-CN" altLang="en-US" sz="3600" b="1" spc="50" dirty="0">
              <a:ln w="11430"/>
              <a:solidFill>
                <a:srgbClr val="7030A0"/>
              </a:solidFill>
              <a:effectLst>
                <a:outerShdw blurRad="76200" dist="50800" dir="5400000" algn="tl" rotWithShape="0">
                  <a:srgbClr val="000000">
                    <a:alpha val="65000"/>
                  </a:srgbClr>
                </a:outerShdw>
              </a:effectLst>
              <a:latin typeface="微软雅黑" pitchFamily="34" charset="-122"/>
              <a:ea typeface="微软雅黑" pitchFamily="34" charset="-122"/>
            </a:endParaRPr>
          </a:p>
        </p:txBody>
      </p:sp>
      <p:pic>
        <p:nvPicPr>
          <p:cNvPr id="25" name="Picture 2" descr="格网道路"/>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1464867" y="1008719"/>
            <a:ext cx="7606608" cy="57639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 name="矩形标注 25"/>
          <p:cNvSpPr/>
          <p:nvPr/>
        </p:nvSpPr>
        <p:spPr>
          <a:xfrm>
            <a:off x="3304553" y="1163537"/>
            <a:ext cx="1584176" cy="426207"/>
          </a:xfrm>
          <a:prstGeom prst="wedgeRectCallout">
            <a:avLst>
              <a:gd name="adj1" fmla="val -43213"/>
              <a:gd name="adj2" fmla="val 141223"/>
            </a:avLst>
          </a:prstGeom>
          <a:solidFill>
            <a:srgbClr val="C00000">
              <a:alpha val="75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shade val="50000"/>
            </a:schemeClr>
          </a:lnRef>
          <a:fillRef idx="1">
            <a:schemeClr val="accent2"/>
          </a:fillRef>
          <a:effectRef idx="0">
            <a:schemeClr val="accent2"/>
          </a:effectRef>
          <a:fontRef idx="minor">
            <a:schemeClr val="lt1"/>
          </a:fontRef>
        </p:style>
        <p:txBody>
          <a:bodyPr wrap="square">
            <a:spAutoFit/>
          </a:bodyPr>
          <a:lstStyle/>
          <a:p>
            <a:pPr defTabSz="685666">
              <a:lnSpc>
                <a:spcPts val="2900"/>
              </a:lnSpc>
            </a:pPr>
            <a:r>
              <a:rPr lang="zh-CN" altLang="en-US" dirty="0" smtClean="0">
                <a:solidFill>
                  <a:srgbClr val="FFFFFF"/>
                </a:solidFill>
                <a:latin typeface="微软雅黑" pitchFamily="34" charset="-122"/>
                <a:ea typeface="微软雅黑" pitchFamily="34" charset="-122"/>
              </a:rPr>
              <a:t>统计图层</a:t>
            </a:r>
            <a:endParaRPr lang="en-US" altLang="en-US" dirty="0" smtClean="0">
              <a:solidFill>
                <a:srgbClr val="FFFFFF"/>
              </a:solidFill>
              <a:latin typeface="微软雅黑" pitchFamily="34" charset="-122"/>
              <a:ea typeface="微软雅黑" pitchFamily="34" charset="-122"/>
            </a:endParaRPr>
          </a:p>
        </p:txBody>
      </p:sp>
      <p:sp>
        <p:nvSpPr>
          <p:cNvPr id="27" name="矩形 26"/>
          <p:cNvSpPr/>
          <p:nvPr/>
        </p:nvSpPr>
        <p:spPr>
          <a:xfrm>
            <a:off x="1544733" y="1951301"/>
            <a:ext cx="2035518" cy="2785026"/>
          </a:xfrm>
          <a:prstGeom prst="rect">
            <a:avLst/>
          </a:prstGeom>
          <a:noFill/>
          <a:ln>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矩形标注 27"/>
          <p:cNvSpPr/>
          <p:nvPr/>
        </p:nvSpPr>
        <p:spPr>
          <a:xfrm>
            <a:off x="3623845" y="4077072"/>
            <a:ext cx="1644326" cy="464230"/>
          </a:xfrm>
          <a:prstGeom prst="wedgeRectCallout">
            <a:avLst>
              <a:gd name="adj1" fmla="val -52238"/>
              <a:gd name="adj2" fmla="val 158668"/>
            </a:avLst>
          </a:prstGeom>
          <a:solidFill>
            <a:srgbClr val="C00000">
              <a:alpha val="75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shade val="50000"/>
            </a:schemeClr>
          </a:lnRef>
          <a:fillRef idx="1">
            <a:schemeClr val="accent2"/>
          </a:fillRef>
          <a:effectRef idx="0">
            <a:schemeClr val="accent2"/>
          </a:effectRef>
          <a:fontRef idx="minor">
            <a:schemeClr val="lt1"/>
          </a:fontRef>
        </p:style>
        <p:txBody>
          <a:bodyPr wrap="square">
            <a:spAutoFit/>
          </a:bodyPr>
          <a:lstStyle/>
          <a:p>
            <a:pPr defTabSz="685666">
              <a:lnSpc>
                <a:spcPts val="2900"/>
              </a:lnSpc>
            </a:pPr>
            <a:r>
              <a:rPr lang="zh-CN" altLang="en-US" dirty="0" smtClean="0">
                <a:solidFill>
                  <a:srgbClr val="FFFFFF"/>
                </a:solidFill>
                <a:latin typeface="微软雅黑" pitchFamily="34" charset="-122"/>
                <a:ea typeface="微软雅黑" pitchFamily="34" charset="-122"/>
              </a:rPr>
              <a:t>格网统计对象</a:t>
            </a:r>
            <a:endParaRPr lang="en-US" altLang="en-US" dirty="0" smtClean="0">
              <a:solidFill>
                <a:srgbClr val="FFFFFF"/>
              </a:solidFill>
              <a:latin typeface="微软雅黑" pitchFamily="34" charset="-122"/>
              <a:ea typeface="微软雅黑" pitchFamily="34" charset="-122"/>
            </a:endParaRPr>
          </a:p>
        </p:txBody>
      </p:sp>
      <p:sp>
        <p:nvSpPr>
          <p:cNvPr id="29" name="矩形 28"/>
          <p:cNvSpPr/>
          <p:nvPr/>
        </p:nvSpPr>
        <p:spPr>
          <a:xfrm>
            <a:off x="1576709" y="4797152"/>
            <a:ext cx="2035257" cy="1427343"/>
          </a:xfrm>
          <a:prstGeom prst="rect">
            <a:avLst/>
          </a:prstGeom>
          <a:noFill/>
          <a:ln>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矩形标注 36"/>
          <p:cNvSpPr/>
          <p:nvPr/>
        </p:nvSpPr>
        <p:spPr>
          <a:xfrm>
            <a:off x="6099927" y="1593399"/>
            <a:ext cx="1642244" cy="426207"/>
          </a:xfrm>
          <a:prstGeom prst="wedgeRectCallout">
            <a:avLst>
              <a:gd name="adj1" fmla="val 8636"/>
              <a:gd name="adj2" fmla="val 76596"/>
            </a:avLst>
          </a:prstGeom>
          <a:solidFill>
            <a:srgbClr val="C00000">
              <a:alpha val="75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shade val="50000"/>
            </a:schemeClr>
          </a:lnRef>
          <a:fillRef idx="1">
            <a:schemeClr val="accent2"/>
          </a:fillRef>
          <a:effectRef idx="0">
            <a:schemeClr val="accent2"/>
          </a:effectRef>
          <a:fontRef idx="minor">
            <a:schemeClr val="lt1"/>
          </a:fontRef>
        </p:style>
        <p:txBody>
          <a:bodyPr wrap="square">
            <a:spAutoFit/>
          </a:bodyPr>
          <a:lstStyle/>
          <a:p>
            <a:pPr defTabSz="685666">
              <a:lnSpc>
                <a:spcPts val="2900"/>
              </a:lnSpc>
            </a:pPr>
            <a:r>
              <a:rPr lang="zh-CN" altLang="en-US" dirty="0" smtClean="0">
                <a:solidFill>
                  <a:srgbClr val="FFFFFF"/>
                </a:solidFill>
                <a:latin typeface="微软雅黑" pitchFamily="34" charset="-122"/>
                <a:ea typeface="微软雅黑" pitchFamily="34" charset="-122"/>
              </a:rPr>
              <a:t>结果展示区</a:t>
            </a:r>
            <a:endParaRPr lang="en-US" altLang="en-US" dirty="0" smtClean="0">
              <a:solidFill>
                <a:srgbClr val="FFFFFF"/>
              </a:solidFill>
              <a:latin typeface="微软雅黑" pitchFamily="34" charset="-122"/>
              <a:ea typeface="微软雅黑" pitchFamily="34" charset="-122"/>
            </a:endParaRPr>
          </a:p>
        </p:txBody>
      </p:sp>
      <p:sp>
        <p:nvSpPr>
          <p:cNvPr id="38" name="矩形 37"/>
          <p:cNvSpPr/>
          <p:nvPr/>
        </p:nvSpPr>
        <p:spPr>
          <a:xfrm>
            <a:off x="3684199" y="2174507"/>
            <a:ext cx="5204118" cy="3173434"/>
          </a:xfrm>
          <a:prstGeom prst="rect">
            <a:avLst/>
          </a:prstGeom>
          <a:noFill/>
          <a:ln>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0" name="矩形标注 39"/>
          <p:cNvSpPr/>
          <p:nvPr/>
        </p:nvSpPr>
        <p:spPr>
          <a:xfrm>
            <a:off x="6512053" y="5096938"/>
            <a:ext cx="1642244" cy="426207"/>
          </a:xfrm>
          <a:prstGeom prst="wedgeRectCallout">
            <a:avLst>
              <a:gd name="adj1" fmla="val -88262"/>
              <a:gd name="adj2" fmla="val 86477"/>
            </a:avLst>
          </a:prstGeom>
          <a:solidFill>
            <a:srgbClr val="C00000">
              <a:alpha val="75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shade val="50000"/>
            </a:schemeClr>
          </a:lnRef>
          <a:fillRef idx="1">
            <a:schemeClr val="accent2"/>
          </a:fillRef>
          <a:effectRef idx="0">
            <a:schemeClr val="accent2"/>
          </a:effectRef>
          <a:fontRef idx="minor">
            <a:schemeClr val="lt1"/>
          </a:fontRef>
        </p:style>
        <p:txBody>
          <a:bodyPr wrap="square">
            <a:spAutoFit/>
          </a:bodyPr>
          <a:lstStyle/>
          <a:p>
            <a:pPr defTabSz="685666">
              <a:lnSpc>
                <a:spcPts val="2900"/>
              </a:lnSpc>
            </a:pPr>
            <a:r>
              <a:rPr lang="zh-CN" altLang="en-US" dirty="0" smtClean="0">
                <a:solidFill>
                  <a:srgbClr val="FFFFFF"/>
                </a:solidFill>
                <a:latin typeface="微软雅黑" pitchFamily="34" charset="-122"/>
                <a:ea typeface="微软雅黑" pitchFamily="34" charset="-122"/>
              </a:rPr>
              <a:t>计算进度</a:t>
            </a:r>
            <a:endParaRPr lang="en-US" altLang="en-US" dirty="0" smtClean="0">
              <a:solidFill>
                <a:srgbClr val="FFFFFF"/>
              </a:solidFill>
              <a:latin typeface="微软雅黑" pitchFamily="34" charset="-122"/>
              <a:ea typeface="微软雅黑" pitchFamily="34" charset="-122"/>
            </a:endParaRPr>
          </a:p>
        </p:txBody>
      </p:sp>
      <p:sp>
        <p:nvSpPr>
          <p:cNvPr id="41" name="矩形 40"/>
          <p:cNvSpPr/>
          <p:nvPr/>
        </p:nvSpPr>
        <p:spPr>
          <a:xfrm>
            <a:off x="3693050" y="5589240"/>
            <a:ext cx="5306193" cy="849632"/>
          </a:xfrm>
          <a:prstGeom prst="rect">
            <a:avLst/>
          </a:prstGeom>
          <a:noFill/>
          <a:ln>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矩形 41"/>
          <p:cNvSpPr/>
          <p:nvPr/>
        </p:nvSpPr>
        <p:spPr>
          <a:xfrm>
            <a:off x="31301" y="1862268"/>
            <a:ext cx="1444355" cy="3485674"/>
          </a:xfrm>
          <a:prstGeom prst="rect">
            <a:avLst/>
          </a:prstGeom>
          <a:gradFill>
            <a:gsLst>
              <a:gs pos="95000">
                <a:srgbClr val="FFFFFF"/>
              </a:gs>
              <a:gs pos="100000">
                <a:srgbClr val="FFDD71"/>
              </a:gs>
            </a:gsLst>
            <a:lin ang="5400000" scaled="0"/>
          </a:gradFill>
          <a:ln w="38100">
            <a:gradFill>
              <a:gsLst>
                <a:gs pos="50000">
                  <a:srgbClr val="BC6200"/>
                </a:gs>
                <a:gs pos="100000">
                  <a:srgbClr val="DA5D00"/>
                </a:gs>
              </a:gsLst>
              <a:lin ang="5400000" scaled="0"/>
            </a:gradFill>
          </a:ln>
          <a:effectLst/>
          <a:scene3d>
            <a:camera prst="orthographicFront"/>
            <a:lightRig rig="flat" dir="t"/>
          </a:scene3d>
          <a:sp3d contourW="19050">
            <a:bevelT w="101600" prst="divot"/>
            <a:bevelB w="0" h="0"/>
            <a:contourClr>
              <a:schemeClr val="bg1"/>
            </a:contourClr>
          </a:sp3d>
        </p:spPr>
        <p:style>
          <a:lnRef idx="1">
            <a:schemeClr val="accent2"/>
          </a:lnRef>
          <a:fillRef idx="3">
            <a:schemeClr val="accent2"/>
          </a:fillRef>
          <a:effectRef idx="2">
            <a:schemeClr val="accent2"/>
          </a:effectRef>
          <a:fontRef idx="minor">
            <a:schemeClr val="lt1"/>
          </a:fontRef>
        </p:style>
        <p:txBody>
          <a:bodyPr anchor="ctr">
            <a:sp3d/>
          </a:bodyPr>
          <a:lstStyle/>
          <a:p>
            <a:pPr defTabSz="685666">
              <a:lnSpc>
                <a:spcPts val="3000"/>
              </a:lnSpc>
              <a:spcBef>
                <a:spcPts val="1000"/>
              </a:spcBef>
              <a:buFont typeface="Wingdings" pitchFamily="2" charset="2"/>
              <a:buChar char="u"/>
            </a:pPr>
            <a:r>
              <a:rPr lang="zh-CN" altLang="en-US" b="1" dirty="0" smtClean="0">
                <a:solidFill>
                  <a:srgbClr val="3C2924"/>
                </a:solidFill>
                <a:latin typeface="微软雅黑" pitchFamily="34" charset="-122"/>
                <a:ea typeface="微软雅黑" pitchFamily="34" charset="-122"/>
              </a:rPr>
              <a:t>基于</a:t>
            </a:r>
            <a:r>
              <a:rPr lang="en-US" altLang="zh-CN" b="1" dirty="0" smtClean="0">
                <a:solidFill>
                  <a:srgbClr val="3C2924"/>
                </a:solidFill>
                <a:latin typeface="微软雅黑" pitchFamily="34" charset="-122"/>
                <a:ea typeface="微软雅黑" pitchFamily="34" charset="-122"/>
              </a:rPr>
              <a:t>1KM*1KM</a:t>
            </a:r>
            <a:r>
              <a:rPr lang="zh-CN" altLang="en-US" b="1" dirty="0">
                <a:solidFill>
                  <a:srgbClr val="3C2924"/>
                </a:solidFill>
                <a:latin typeface="微软雅黑" pitchFamily="34" charset="-122"/>
                <a:ea typeface="微软雅黑" pitchFamily="34" charset="-122"/>
              </a:rPr>
              <a:t>、</a:t>
            </a:r>
            <a:r>
              <a:rPr lang="en-US" altLang="zh-CN" b="1" dirty="0" smtClean="0">
                <a:solidFill>
                  <a:srgbClr val="3C2924"/>
                </a:solidFill>
                <a:latin typeface="微软雅黑" pitchFamily="34" charset="-122"/>
                <a:ea typeface="微软雅黑" pitchFamily="34" charset="-122"/>
              </a:rPr>
              <a:t>100M*100M</a:t>
            </a:r>
            <a:r>
              <a:rPr lang="zh-CN" altLang="en-US" b="1" dirty="0" smtClean="0">
                <a:solidFill>
                  <a:srgbClr val="3C2924"/>
                </a:solidFill>
                <a:latin typeface="微软雅黑" pitchFamily="34" charset="-122"/>
                <a:ea typeface="微软雅黑" pitchFamily="34" charset="-122"/>
              </a:rPr>
              <a:t>格网单元进行</a:t>
            </a:r>
            <a:r>
              <a:rPr lang="zh-CN" altLang="en-US" b="1" dirty="0">
                <a:solidFill>
                  <a:srgbClr val="3C2924"/>
                </a:solidFill>
                <a:latin typeface="微软雅黑" pitchFamily="34" charset="-122"/>
                <a:ea typeface="微软雅黑" pitchFamily="34" charset="-122"/>
              </a:rPr>
              <a:t>地表覆盖、地理要素</a:t>
            </a:r>
            <a:r>
              <a:rPr lang="zh-CN" altLang="en-US" b="1" dirty="0" smtClean="0">
                <a:solidFill>
                  <a:srgbClr val="3C2924"/>
                </a:solidFill>
                <a:latin typeface="微软雅黑" pitchFamily="34" charset="-122"/>
                <a:ea typeface="微软雅黑" pitchFamily="34" charset="-122"/>
              </a:rPr>
              <a:t>的面积、长度及</a:t>
            </a:r>
            <a:r>
              <a:rPr lang="zh-CN" altLang="en-US" b="1" dirty="0">
                <a:solidFill>
                  <a:srgbClr val="3C2924"/>
                </a:solidFill>
                <a:latin typeface="微软雅黑" pitchFamily="34" charset="-122"/>
                <a:ea typeface="微软雅黑" pitchFamily="34" charset="-122"/>
              </a:rPr>
              <a:t>个数的统计</a:t>
            </a:r>
            <a:endParaRPr lang="en-US" altLang="zh-CN" b="1" dirty="0">
              <a:solidFill>
                <a:srgbClr val="3C2924"/>
              </a:solidFill>
              <a:latin typeface="微软雅黑" pitchFamily="34" charset="-122"/>
              <a:ea typeface="微软雅黑" pitchFamily="34" charset="-122"/>
            </a:endParaRPr>
          </a:p>
        </p:txBody>
      </p:sp>
      <p:grpSp>
        <p:nvGrpSpPr>
          <p:cNvPr id="12" name="组合 25"/>
          <p:cNvGrpSpPr/>
          <p:nvPr/>
        </p:nvGrpSpPr>
        <p:grpSpPr>
          <a:xfrm>
            <a:off x="-27424" y="1071546"/>
            <a:ext cx="3159264" cy="512567"/>
            <a:chOff x="686924" y="1071546"/>
            <a:chExt cx="3159264" cy="512567"/>
          </a:xfrm>
        </p:grpSpPr>
        <p:sp>
          <p:nvSpPr>
            <p:cNvPr id="13" name="矩形 12"/>
            <p:cNvSpPr/>
            <p:nvPr/>
          </p:nvSpPr>
          <p:spPr>
            <a:xfrm>
              <a:off x="714348" y="1071546"/>
              <a:ext cx="500066" cy="500066"/>
            </a:xfrm>
            <a:prstGeom prst="rect">
              <a:avLst/>
            </a:prstGeom>
            <a:solidFill>
              <a:srgbClr val="C0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2"/>
            </a:lnRef>
            <a:fillRef idx="3">
              <a:schemeClr val="accent2"/>
            </a:fillRef>
            <a:effectRef idx="2">
              <a:schemeClr val="accent2"/>
            </a:effectRef>
            <a:fontRef idx="minor">
              <a:schemeClr val="lt1"/>
            </a:fontRef>
          </p:style>
          <p:txBody>
            <a:bodyPr rtlCol="0" anchor="ctr"/>
            <a:lstStyle/>
            <a:p>
              <a:pPr algn="ctr"/>
              <a:endParaRPr lang="zh-CN" altLang="en-US"/>
            </a:p>
          </p:txBody>
        </p:sp>
        <p:sp>
          <p:nvSpPr>
            <p:cNvPr id="14" name="矩形 13"/>
            <p:cNvSpPr/>
            <p:nvPr/>
          </p:nvSpPr>
          <p:spPr>
            <a:xfrm>
              <a:off x="1214414" y="1071546"/>
              <a:ext cx="2631774" cy="500066"/>
            </a:xfrm>
            <a:prstGeom prst="rect">
              <a:avLst/>
            </a:prstGeom>
            <a:solidFill>
              <a:schemeClr val="bg1">
                <a:lumMod val="8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dk1"/>
            </a:lnRef>
            <a:fillRef idx="3">
              <a:schemeClr val="dk1"/>
            </a:fillRef>
            <a:effectRef idx="2">
              <a:schemeClr val="dk1"/>
            </a:effectRef>
            <a:fontRef idx="minor">
              <a:schemeClr val="lt1"/>
            </a:fontRef>
          </p:style>
          <p:txBody>
            <a:bodyPr rtlCol="0" anchor="ctr"/>
            <a:lstStyle/>
            <a:p>
              <a:pPr algn="ctr"/>
              <a:endParaRPr lang="zh-CN" altLang="en-US"/>
            </a:p>
          </p:txBody>
        </p:sp>
        <p:sp>
          <p:nvSpPr>
            <p:cNvPr id="15" name="矩形 14"/>
            <p:cNvSpPr/>
            <p:nvPr/>
          </p:nvSpPr>
          <p:spPr>
            <a:xfrm>
              <a:off x="686924" y="1107059"/>
              <a:ext cx="3159264" cy="477054"/>
            </a:xfrm>
            <a:prstGeom prst="rect">
              <a:avLst/>
            </a:prstGeom>
          </p:spPr>
          <p:txBody>
            <a:bodyPr wrap="square">
              <a:spAutoFit/>
            </a:bodyPr>
            <a:lstStyle/>
            <a:p>
              <a:pPr>
                <a:lnSpc>
                  <a:spcPts val="3000"/>
                </a:lnSpc>
                <a:buClr>
                  <a:srgbClr val="FFC000"/>
                </a:buClr>
              </a:pPr>
              <a:r>
                <a:rPr lang="en-US" altLang="zh-CN" sz="2400" b="1" dirty="0" smtClean="0">
                  <a:solidFill>
                    <a:schemeClr val="bg1"/>
                  </a:solidFill>
                  <a:latin typeface="微软雅黑" pitchFamily="34" charset="-122"/>
                  <a:ea typeface="微软雅黑" pitchFamily="34" charset="-122"/>
                </a:rPr>
                <a:t>2</a:t>
              </a:r>
              <a:r>
                <a:rPr lang="zh-CN" altLang="en-US" sz="2400" b="1" dirty="0" smtClean="0">
                  <a:solidFill>
                    <a:schemeClr val="bg1"/>
                  </a:solidFill>
                  <a:latin typeface="微软雅黑" pitchFamily="34" charset="-122"/>
                  <a:ea typeface="微软雅黑" pitchFamily="34" charset="-122"/>
                </a:rPr>
                <a:t>、规则地理格网统计</a:t>
              </a:r>
              <a:endParaRPr lang="zh-CN" altLang="en-US" sz="2400" b="1" dirty="0" smtClean="0">
                <a:solidFill>
                  <a:schemeClr val="tx1">
                    <a:lumMod val="65000"/>
                    <a:lumOff val="35000"/>
                  </a:schemeClr>
                </a:solidFill>
                <a:latin typeface="微软雅黑" pitchFamily="34" charset="-122"/>
                <a:ea typeface="微软雅黑" pitchFamily="34" charset="-122"/>
              </a:endParaRPr>
            </a:p>
          </p:txBody>
        </p:sp>
      </p:grpSp>
      <p:sp>
        <p:nvSpPr>
          <p:cNvPr id="5" name="灯片编号占位符 4"/>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134</a:t>
            </a:fld>
            <a:endParaRPr lang="zh-CN" altLang="en-US">
              <a:solidFill>
                <a:prstClr val="black">
                  <a:tint val="75000"/>
                </a:prstClr>
              </a:solidFill>
            </a:endParaRPr>
          </a:p>
        </p:txBody>
      </p:sp>
    </p:spTree>
    <p:extLst>
      <p:ext uri="{BB962C8B-B14F-4D97-AF65-F5344CB8AC3E}">
        <p14:creationId xmlns:p14="http://schemas.microsoft.com/office/powerpoint/2010/main" xmlns="" val="60639309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strips(downLeft)">
                                      <p:cBhvr>
                                        <p:cTn id="7" dur="500"/>
                                        <p:tgtEl>
                                          <p:spTgt spid="2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fade">
                                      <p:cBhvr>
                                        <p:cTn id="11" dur="500"/>
                                        <p:tgtEl>
                                          <p:spTgt spid="26"/>
                                        </p:tgtEl>
                                      </p:cBhvr>
                                    </p:animEffect>
                                  </p:childTnLst>
                                </p:cTn>
                              </p:par>
                            </p:childTnLst>
                          </p:cTn>
                        </p:par>
                      </p:childTnLst>
                    </p:cTn>
                  </p:par>
                  <p:par>
                    <p:cTn id="12" fill="hold">
                      <p:stCondLst>
                        <p:cond delay="indefinite"/>
                      </p:stCondLst>
                      <p:childTnLst>
                        <p:par>
                          <p:cTn id="13" fill="hold">
                            <p:stCondLst>
                              <p:cond delay="0"/>
                            </p:stCondLst>
                            <p:childTnLst>
                              <p:par>
                                <p:cTn id="14" presetID="18" presetClass="entr" presetSubtype="12" fill="hold" grpId="0" nodeType="clickEffect">
                                  <p:stCondLst>
                                    <p:cond delay="0"/>
                                  </p:stCondLst>
                                  <p:childTnLst>
                                    <p:set>
                                      <p:cBhvr>
                                        <p:cTn id="15" dur="1" fill="hold">
                                          <p:stCondLst>
                                            <p:cond delay="0"/>
                                          </p:stCondLst>
                                        </p:cTn>
                                        <p:tgtEl>
                                          <p:spTgt spid="29"/>
                                        </p:tgtEl>
                                        <p:attrNameLst>
                                          <p:attrName>style.visibility</p:attrName>
                                        </p:attrNameLst>
                                      </p:cBhvr>
                                      <p:to>
                                        <p:strVal val="visible"/>
                                      </p:to>
                                    </p:set>
                                    <p:animEffect transition="in" filter="strips(downLeft)">
                                      <p:cBhvr>
                                        <p:cTn id="16" dur="500"/>
                                        <p:tgtEl>
                                          <p:spTgt spid="29"/>
                                        </p:tgtEl>
                                      </p:cBhvr>
                                    </p:animEffect>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28"/>
                                        </p:tgtEl>
                                        <p:attrNameLst>
                                          <p:attrName>style.visibility</p:attrName>
                                        </p:attrNameLst>
                                      </p:cBhvr>
                                      <p:to>
                                        <p:strVal val="visible"/>
                                      </p:to>
                                    </p:set>
                                    <p:animEffect transition="in" filter="fade">
                                      <p:cBhvr>
                                        <p:cTn id="20" dur="500"/>
                                        <p:tgtEl>
                                          <p:spTgt spid="28"/>
                                        </p:tgtEl>
                                      </p:cBhvr>
                                    </p:animEffect>
                                  </p:childTnLst>
                                </p:cTn>
                              </p:par>
                            </p:childTnLst>
                          </p:cTn>
                        </p:par>
                      </p:childTnLst>
                    </p:cTn>
                  </p:par>
                  <p:par>
                    <p:cTn id="21" fill="hold">
                      <p:stCondLst>
                        <p:cond delay="indefinite"/>
                      </p:stCondLst>
                      <p:childTnLst>
                        <p:par>
                          <p:cTn id="22" fill="hold">
                            <p:stCondLst>
                              <p:cond delay="0"/>
                            </p:stCondLst>
                            <p:childTnLst>
                              <p:par>
                                <p:cTn id="23" presetID="18" presetClass="entr" presetSubtype="12" fill="hold" grpId="0" nodeType="clickEffect">
                                  <p:stCondLst>
                                    <p:cond delay="0"/>
                                  </p:stCondLst>
                                  <p:childTnLst>
                                    <p:set>
                                      <p:cBhvr>
                                        <p:cTn id="24" dur="1" fill="hold">
                                          <p:stCondLst>
                                            <p:cond delay="0"/>
                                          </p:stCondLst>
                                        </p:cTn>
                                        <p:tgtEl>
                                          <p:spTgt spid="38"/>
                                        </p:tgtEl>
                                        <p:attrNameLst>
                                          <p:attrName>style.visibility</p:attrName>
                                        </p:attrNameLst>
                                      </p:cBhvr>
                                      <p:to>
                                        <p:strVal val="visible"/>
                                      </p:to>
                                    </p:set>
                                    <p:animEffect transition="in" filter="strips(downLeft)">
                                      <p:cBhvr>
                                        <p:cTn id="25" dur="500"/>
                                        <p:tgtEl>
                                          <p:spTgt spid="38"/>
                                        </p:tgtEl>
                                      </p:cBhvr>
                                    </p:animEffect>
                                  </p:childTnLst>
                                </p:cTn>
                              </p:par>
                            </p:childTnLst>
                          </p:cTn>
                        </p:par>
                        <p:par>
                          <p:cTn id="26" fill="hold">
                            <p:stCondLst>
                              <p:cond delay="500"/>
                            </p:stCondLst>
                            <p:childTnLst>
                              <p:par>
                                <p:cTn id="27" presetID="10" presetClass="entr" presetSubtype="0" fill="hold" grpId="0" nodeType="afterEffect">
                                  <p:stCondLst>
                                    <p:cond delay="0"/>
                                  </p:stCondLst>
                                  <p:childTnLst>
                                    <p:set>
                                      <p:cBhvr>
                                        <p:cTn id="28" dur="1" fill="hold">
                                          <p:stCondLst>
                                            <p:cond delay="0"/>
                                          </p:stCondLst>
                                        </p:cTn>
                                        <p:tgtEl>
                                          <p:spTgt spid="37"/>
                                        </p:tgtEl>
                                        <p:attrNameLst>
                                          <p:attrName>style.visibility</p:attrName>
                                        </p:attrNameLst>
                                      </p:cBhvr>
                                      <p:to>
                                        <p:strVal val="visible"/>
                                      </p:to>
                                    </p:set>
                                    <p:animEffect transition="in" filter="fade">
                                      <p:cBhvr>
                                        <p:cTn id="29" dur="500"/>
                                        <p:tgtEl>
                                          <p:spTgt spid="37"/>
                                        </p:tgtEl>
                                      </p:cBhvr>
                                    </p:animEffect>
                                  </p:childTnLst>
                                </p:cTn>
                              </p:par>
                            </p:childTnLst>
                          </p:cTn>
                        </p:par>
                      </p:childTnLst>
                    </p:cTn>
                  </p:par>
                  <p:par>
                    <p:cTn id="30" fill="hold">
                      <p:stCondLst>
                        <p:cond delay="indefinite"/>
                      </p:stCondLst>
                      <p:childTnLst>
                        <p:par>
                          <p:cTn id="31" fill="hold">
                            <p:stCondLst>
                              <p:cond delay="0"/>
                            </p:stCondLst>
                            <p:childTnLst>
                              <p:par>
                                <p:cTn id="32" presetID="18" presetClass="entr" presetSubtype="12" fill="hold" grpId="0" nodeType="clickEffect">
                                  <p:stCondLst>
                                    <p:cond delay="0"/>
                                  </p:stCondLst>
                                  <p:childTnLst>
                                    <p:set>
                                      <p:cBhvr>
                                        <p:cTn id="33" dur="1" fill="hold">
                                          <p:stCondLst>
                                            <p:cond delay="0"/>
                                          </p:stCondLst>
                                        </p:cTn>
                                        <p:tgtEl>
                                          <p:spTgt spid="41"/>
                                        </p:tgtEl>
                                        <p:attrNameLst>
                                          <p:attrName>style.visibility</p:attrName>
                                        </p:attrNameLst>
                                      </p:cBhvr>
                                      <p:to>
                                        <p:strVal val="visible"/>
                                      </p:to>
                                    </p:set>
                                    <p:animEffect transition="in" filter="strips(downLeft)">
                                      <p:cBhvr>
                                        <p:cTn id="34" dur="500"/>
                                        <p:tgtEl>
                                          <p:spTgt spid="41"/>
                                        </p:tgtEl>
                                      </p:cBhvr>
                                    </p:animEffect>
                                  </p:childTnLst>
                                </p:cTn>
                              </p:par>
                            </p:childTnLst>
                          </p:cTn>
                        </p:par>
                        <p:par>
                          <p:cTn id="35" fill="hold">
                            <p:stCondLst>
                              <p:cond delay="500"/>
                            </p:stCondLst>
                            <p:childTnLst>
                              <p:par>
                                <p:cTn id="36" presetID="10" presetClass="entr" presetSubtype="0" fill="hold" grpId="0" nodeType="afterEffect">
                                  <p:stCondLst>
                                    <p:cond delay="0"/>
                                  </p:stCondLst>
                                  <p:childTnLst>
                                    <p:set>
                                      <p:cBhvr>
                                        <p:cTn id="37" dur="1" fill="hold">
                                          <p:stCondLst>
                                            <p:cond delay="0"/>
                                          </p:stCondLst>
                                        </p:cTn>
                                        <p:tgtEl>
                                          <p:spTgt spid="40"/>
                                        </p:tgtEl>
                                        <p:attrNameLst>
                                          <p:attrName>style.visibility</p:attrName>
                                        </p:attrNameLst>
                                      </p:cBhvr>
                                      <p:to>
                                        <p:strVal val="visible"/>
                                      </p:to>
                                    </p:set>
                                    <p:animEffect transition="in" filter="fade">
                                      <p:cBhvr>
                                        <p:cTn id="38"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P spid="28" grpId="0" animBg="1"/>
      <p:bldP spid="29" grpId="0" animBg="1"/>
      <p:bldP spid="37" grpId="0" animBg="1"/>
      <p:bldP spid="38" grpId="0" animBg="1"/>
      <p:bldP spid="40" grpId="0" animBg="1"/>
      <p:bldP spid="41" grpId="0" animBg="1"/>
    </p:bld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24"/>
          <p:cNvGrpSpPr>
            <a:grpSpLocks/>
          </p:cNvGrpSpPr>
          <p:nvPr/>
        </p:nvGrpSpPr>
        <p:grpSpPr bwMode="auto">
          <a:xfrm>
            <a:off x="0" y="-71437"/>
            <a:ext cx="9144000" cy="1309688"/>
            <a:chOff x="0" y="-71462"/>
            <a:chExt cx="9144000" cy="1309218"/>
          </a:xfrm>
        </p:grpSpPr>
        <p:grpSp>
          <p:nvGrpSpPr>
            <p:cNvPr id="3" name="组合 21"/>
            <p:cNvGrpSpPr>
              <a:grpSpLocks/>
            </p:cNvGrpSpPr>
            <p:nvPr/>
          </p:nvGrpSpPr>
          <p:grpSpPr bwMode="auto">
            <a:xfrm>
              <a:off x="0" y="857232"/>
              <a:ext cx="9144000" cy="173037"/>
              <a:chOff x="0" y="827071"/>
              <a:chExt cx="9144000" cy="173037"/>
            </a:xfrm>
          </p:grpSpPr>
          <p:sp>
            <p:nvSpPr>
              <p:cNvPr id="21" name="矩形 20"/>
              <p:cNvSpPr/>
              <p:nvPr/>
            </p:nvSpPr>
            <p:spPr>
              <a:xfrm>
                <a:off x="0" y="920664"/>
                <a:ext cx="9144000" cy="45719"/>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3"/>
              </a:lnRef>
              <a:fillRef idx="2">
                <a:schemeClr val="accent3"/>
              </a:fillRef>
              <a:effectRef idx="1">
                <a:schemeClr val="accent3"/>
              </a:effectRef>
              <a:fontRef idx="minor">
                <a:schemeClr val="dk1"/>
              </a:fontRef>
            </p:style>
            <p:txBody>
              <a:bodyPr anchor="ctr"/>
              <a:lstStyle/>
              <a:p>
                <a:pPr algn="ctr" fontAlgn="auto">
                  <a:spcBef>
                    <a:spcPts val="0"/>
                  </a:spcBef>
                  <a:spcAft>
                    <a:spcPts val="0"/>
                  </a:spcAft>
                  <a:defRPr/>
                </a:pPr>
                <a:endParaRPr lang="zh-CN" altLang="en-US" kern="0">
                  <a:solidFill>
                    <a:sysClr val="window" lastClr="FFFFFF"/>
                  </a:solidFill>
                  <a:latin typeface="Constantia"/>
                  <a:ea typeface="微软雅黑"/>
                </a:endParaRPr>
              </a:p>
            </p:txBody>
          </p:sp>
          <p:grpSp>
            <p:nvGrpSpPr>
              <p:cNvPr id="4" name="组合 12"/>
              <p:cNvGrpSpPr>
                <a:grpSpLocks/>
              </p:cNvGrpSpPr>
              <p:nvPr/>
            </p:nvGrpSpPr>
            <p:grpSpPr bwMode="auto">
              <a:xfrm>
                <a:off x="8715404" y="827071"/>
                <a:ext cx="287337" cy="173037"/>
                <a:chOff x="8461697" y="933460"/>
                <a:chExt cx="358775" cy="244475"/>
              </a:xfrm>
            </p:grpSpPr>
            <p:sp>
              <p:nvSpPr>
                <p:cNvPr id="23" name="燕尾形 22"/>
                <p:cNvSpPr/>
                <p:nvPr/>
              </p:nvSpPr>
              <p:spPr>
                <a:xfrm>
                  <a:off x="8461661" y="932981"/>
                  <a:ext cx="180380" cy="244389"/>
                </a:xfrm>
                <a:prstGeom prst="chevron">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fontAlgn="auto">
                    <a:spcBef>
                      <a:spcPts val="0"/>
                    </a:spcBef>
                    <a:spcAft>
                      <a:spcPts val="0"/>
                    </a:spcAft>
                    <a:defRPr/>
                  </a:pPr>
                  <a:endParaRPr lang="zh-CN" altLang="en-US">
                    <a:solidFill>
                      <a:schemeClr val="tx1"/>
                    </a:solidFill>
                  </a:endParaRPr>
                </a:p>
              </p:txBody>
            </p:sp>
            <p:sp>
              <p:nvSpPr>
                <p:cNvPr id="24" name="燕尾形 23"/>
                <p:cNvSpPr/>
                <p:nvPr/>
              </p:nvSpPr>
              <p:spPr>
                <a:xfrm>
                  <a:off x="8642040" y="932981"/>
                  <a:ext cx="178397" cy="244389"/>
                </a:xfrm>
                <a:prstGeom prst="chevron">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fontAlgn="auto">
                    <a:spcBef>
                      <a:spcPts val="0"/>
                    </a:spcBef>
                    <a:spcAft>
                      <a:spcPts val="0"/>
                    </a:spcAft>
                    <a:defRPr/>
                  </a:pPr>
                  <a:endParaRPr lang="zh-CN" altLang="en-US">
                    <a:solidFill>
                      <a:schemeClr val="tx1"/>
                    </a:solidFill>
                  </a:endParaRPr>
                </a:p>
              </p:txBody>
            </p:sp>
          </p:grpSp>
        </p:grpSp>
        <p:pic>
          <p:nvPicPr>
            <p:cNvPr id="20" name="图片 19" descr="14-2.png"/>
            <p:cNvPicPr>
              <a:picLocks noChangeAspect="1"/>
            </p:cNvPicPr>
            <p:nvPr/>
          </p:nvPicPr>
          <p:blipFill>
            <a:blip r:embed="rId3" cstate="print">
              <a:lum bright="100000" contrast="12000"/>
              <a:extLst/>
            </a:blip>
            <a:srcRect l="38138" b="39864"/>
            <a:stretch>
              <a:fillRect/>
            </a:stretch>
          </p:blipFill>
          <p:spPr bwMode="auto">
            <a:xfrm>
              <a:off x="5786446" y="-71462"/>
              <a:ext cx="3044754" cy="1309218"/>
            </a:xfrm>
            <a:prstGeom prst="rect">
              <a:avLst/>
            </a:prstGeom>
            <a:noFill/>
            <a:ln>
              <a:noFill/>
            </a:ln>
            <a:effectLst>
              <a:outerShdw blurRad="190500" dist="228600" dir="2700000" algn="ctr">
                <a:srgbClr val="000000">
                  <a:alpha val="30000"/>
                </a:srgbClr>
              </a:outerShdw>
            </a:effectLst>
            <a:scene3d>
              <a:camera prst="perspectiveRelaxed"/>
              <a:lightRig rig="threePt" dir="t"/>
            </a:scene3d>
            <a:extLst/>
          </p:spPr>
        </p:pic>
      </p:grpSp>
      <p:sp>
        <p:nvSpPr>
          <p:cNvPr id="39" name="标题 1"/>
          <p:cNvSpPr txBox="1">
            <a:spLocks/>
          </p:cNvSpPr>
          <p:nvPr/>
        </p:nvSpPr>
        <p:spPr>
          <a:xfrm>
            <a:off x="71438" y="-27383"/>
            <a:ext cx="9072562" cy="884634"/>
          </a:xfrm>
          <a:prstGeom prst="rect">
            <a:avLst/>
          </a:prstGeom>
        </p:spPr>
        <p:txBody>
          <a:bodyPr vert="horz" lIns="91440" tIns="45720" rIns="91440" bIns="45720" rtlCol="0" anchor="b">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pPr fontAlgn="auto">
              <a:spcAft>
                <a:spcPts val="0"/>
              </a:spcAft>
            </a:pPr>
            <a:r>
              <a:rPr lang="zh-CN" altLang="en-US" sz="4400" b="1" spc="50" dirty="0" smtClean="0">
                <a:ln w="11430"/>
                <a:solidFill>
                  <a:srgbClr val="7030A0"/>
                </a:solidFill>
                <a:effectLst>
                  <a:outerShdw blurRad="76200" dist="50800" dir="5400000" algn="tl" rotWithShape="0">
                    <a:srgbClr val="000000">
                      <a:alpha val="65000"/>
                    </a:srgbClr>
                  </a:outerShdw>
                </a:effectLst>
                <a:latin typeface="微软雅黑" pitchFamily="34" charset="-122"/>
                <a:ea typeface="微软雅黑" pitchFamily="34" charset="-122"/>
              </a:rPr>
              <a:t>五、基本统计软件功能</a:t>
            </a:r>
            <a:r>
              <a:rPr lang="en-US" altLang="zh-CN" sz="4400" b="1" spc="50" dirty="0" smtClean="0">
                <a:ln w="11430"/>
                <a:solidFill>
                  <a:srgbClr val="7030A0"/>
                </a:solidFill>
                <a:effectLst>
                  <a:outerShdw blurRad="76200" dist="50800" dir="5400000" algn="tl" rotWithShape="0">
                    <a:srgbClr val="000000">
                      <a:alpha val="65000"/>
                    </a:srgbClr>
                  </a:outerShdw>
                </a:effectLst>
                <a:latin typeface="微软雅黑" pitchFamily="34" charset="-122"/>
                <a:ea typeface="微软雅黑" pitchFamily="34" charset="-122"/>
              </a:rPr>
              <a:t>—</a:t>
            </a:r>
            <a:r>
              <a:rPr lang="zh-CN" altLang="en-US" sz="3600" b="1" spc="50" dirty="0" smtClean="0">
                <a:ln w="11430"/>
                <a:solidFill>
                  <a:srgbClr val="7030A0"/>
                </a:solidFill>
                <a:effectLst>
                  <a:outerShdw blurRad="76200" dist="50800" dir="5400000" algn="tl" rotWithShape="0">
                    <a:srgbClr val="000000">
                      <a:alpha val="65000"/>
                    </a:srgbClr>
                  </a:outerShdw>
                </a:effectLst>
                <a:latin typeface="微软雅黑" pitchFamily="34" charset="-122"/>
                <a:ea typeface="微软雅黑" pitchFamily="34" charset="-122"/>
              </a:rPr>
              <a:t>统计计算</a:t>
            </a:r>
            <a:endParaRPr lang="zh-CN" altLang="en-US" sz="3600" b="1" spc="50" dirty="0">
              <a:ln w="11430"/>
              <a:solidFill>
                <a:srgbClr val="7030A0"/>
              </a:solidFill>
              <a:effectLst>
                <a:outerShdw blurRad="76200" dist="50800" dir="5400000" algn="tl" rotWithShape="0">
                  <a:srgbClr val="000000">
                    <a:alpha val="65000"/>
                  </a:srgbClr>
                </a:outerShdw>
              </a:effectLst>
              <a:latin typeface="微软雅黑" pitchFamily="34" charset="-122"/>
              <a:ea typeface="微软雅黑" pitchFamily="34" charset="-122"/>
            </a:endParaRPr>
          </a:p>
        </p:txBody>
      </p:sp>
      <p:pic>
        <p:nvPicPr>
          <p:cNvPr id="43" name="图片 42"/>
          <p:cNvPicPr>
            <a:picLocks noChangeAspect="1"/>
          </p:cNvPicPr>
          <p:nvPr/>
        </p:nvPicPr>
        <p:blipFill>
          <a:blip r:embed="rId4"/>
          <a:stretch>
            <a:fillRect/>
          </a:stretch>
        </p:blipFill>
        <p:spPr>
          <a:xfrm>
            <a:off x="218559" y="1030289"/>
            <a:ext cx="8626712" cy="5888940"/>
          </a:xfrm>
          <a:prstGeom prst="rect">
            <a:avLst/>
          </a:prstGeom>
        </p:spPr>
      </p:pic>
      <p:sp>
        <p:nvSpPr>
          <p:cNvPr id="44" name="矩形标注 43"/>
          <p:cNvSpPr/>
          <p:nvPr/>
        </p:nvSpPr>
        <p:spPr>
          <a:xfrm>
            <a:off x="813945" y="1645563"/>
            <a:ext cx="1644326" cy="426207"/>
          </a:xfrm>
          <a:prstGeom prst="wedgeRectCallout">
            <a:avLst>
              <a:gd name="adj1" fmla="val -52238"/>
              <a:gd name="adj2" fmla="val 158668"/>
            </a:avLst>
          </a:prstGeom>
          <a:solidFill>
            <a:srgbClr val="C00000">
              <a:alpha val="75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shade val="50000"/>
            </a:schemeClr>
          </a:lnRef>
          <a:fillRef idx="1">
            <a:schemeClr val="accent2"/>
          </a:fillRef>
          <a:effectRef idx="0">
            <a:schemeClr val="accent2"/>
          </a:effectRef>
          <a:fontRef idx="minor">
            <a:schemeClr val="lt1"/>
          </a:fontRef>
        </p:style>
        <p:txBody>
          <a:bodyPr wrap="square">
            <a:spAutoFit/>
          </a:bodyPr>
          <a:lstStyle/>
          <a:p>
            <a:pPr defTabSz="685666">
              <a:lnSpc>
                <a:spcPts val="2900"/>
              </a:lnSpc>
            </a:pPr>
            <a:r>
              <a:rPr lang="zh-CN" altLang="en-US" dirty="0" smtClean="0">
                <a:solidFill>
                  <a:srgbClr val="FFFFFF"/>
                </a:solidFill>
                <a:latin typeface="微软雅黑" pitchFamily="34" charset="-122"/>
                <a:ea typeface="微软雅黑" pitchFamily="34" charset="-122"/>
              </a:rPr>
              <a:t>统计对象</a:t>
            </a:r>
            <a:endParaRPr lang="en-US" altLang="en-US" dirty="0" smtClean="0">
              <a:solidFill>
                <a:srgbClr val="FFFFFF"/>
              </a:solidFill>
              <a:latin typeface="微软雅黑" pitchFamily="34" charset="-122"/>
              <a:ea typeface="微软雅黑" pitchFamily="34" charset="-122"/>
            </a:endParaRPr>
          </a:p>
        </p:txBody>
      </p:sp>
      <p:sp>
        <p:nvSpPr>
          <p:cNvPr id="45" name="矩形 44"/>
          <p:cNvSpPr/>
          <p:nvPr/>
        </p:nvSpPr>
        <p:spPr>
          <a:xfrm>
            <a:off x="323528" y="2106048"/>
            <a:ext cx="2232433" cy="1803403"/>
          </a:xfrm>
          <a:prstGeom prst="rect">
            <a:avLst/>
          </a:prstGeom>
          <a:noFill/>
          <a:ln>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6" name="矩形标注 45"/>
          <p:cNvSpPr/>
          <p:nvPr/>
        </p:nvSpPr>
        <p:spPr>
          <a:xfrm>
            <a:off x="3945670" y="1625552"/>
            <a:ext cx="1642244" cy="426207"/>
          </a:xfrm>
          <a:prstGeom prst="wedgeRectCallout">
            <a:avLst>
              <a:gd name="adj1" fmla="val 1567"/>
              <a:gd name="adj2" fmla="val 124554"/>
            </a:avLst>
          </a:prstGeom>
          <a:solidFill>
            <a:srgbClr val="C00000">
              <a:alpha val="75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shade val="50000"/>
            </a:schemeClr>
          </a:lnRef>
          <a:fillRef idx="1">
            <a:schemeClr val="accent2"/>
          </a:fillRef>
          <a:effectRef idx="0">
            <a:schemeClr val="accent2"/>
          </a:effectRef>
          <a:fontRef idx="minor">
            <a:schemeClr val="lt1"/>
          </a:fontRef>
        </p:style>
        <p:txBody>
          <a:bodyPr wrap="square">
            <a:spAutoFit/>
          </a:bodyPr>
          <a:lstStyle/>
          <a:p>
            <a:pPr defTabSz="685666">
              <a:lnSpc>
                <a:spcPts val="2900"/>
              </a:lnSpc>
            </a:pPr>
            <a:r>
              <a:rPr lang="zh-CN" altLang="en-US" dirty="0" smtClean="0">
                <a:solidFill>
                  <a:srgbClr val="FFFFFF"/>
                </a:solidFill>
                <a:latin typeface="微软雅黑" pitchFamily="34" charset="-122"/>
                <a:ea typeface="微软雅黑" pitchFamily="34" charset="-122"/>
              </a:rPr>
              <a:t>结果展示区</a:t>
            </a:r>
            <a:endParaRPr lang="en-US" altLang="en-US" dirty="0" smtClean="0">
              <a:solidFill>
                <a:srgbClr val="FFFFFF"/>
              </a:solidFill>
              <a:latin typeface="微软雅黑" pitchFamily="34" charset="-122"/>
              <a:ea typeface="微软雅黑" pitchFamily="34" charset="-122"/>
            </a:endParaRPr>
          </a:p>
        </p:txBody>
      </p:sp>
      <p:sp>
        <p:nvSpPr>
          <p:cNvPr id="47" name="矩形 46"/>
          <p:cNvSpPr/>
          <p:nvPr/>
        </p:nvSpPr>
        <p:spPr>
          <a:xfrm>
            <a:off x="2555961" y="2129442"/>
            <a:ext cx="2786315" cy="802400"/>
          </a:xfrm>
          <a:prstGeom prst="rect">
            <a:avLst/>
          </a:prstGeom>
          <a:noFill/>
          <a:ln>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8" name="矩形标注 47"/>
          <p:cNvSpPr/>
          <p:nvPr/>
        </p:nvSpPr>
        <p:spPr>
          <a:xfrm>
            <a:off x="3225937" y="3879621"/>
            <a:ext cx="1642244" cy="426207"/>
          </a:xfrm>
          <a:prstGeom prst="wedgeRectCallout">
            <a:avLst>
              <a:gd name="adj1" fmla="val -88262"/>
              <a:gd name="adj2" fmla="val 86477"/>
            </a:avLst>
          </a:prstGeom>
          <a:solidFill>
            <a:srgbClr val="C00000">
              <a:alpha val="75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shade val="50000"/>
            </a:schemeClr>
          </a:lnRef>
          <a:fillRef idx="1">
            <a:schemeClr val="accent2"/>
          </a:fillRef>
          <a:effectRef idx="0">
            <a:schemeClr val="accent2"/>
          </a:effectRef>
          <a:fontRef idx="minor">
            <a:schemeClr val="lt1"/>
          </a:fontRef>
        </p:style>
        <p:txBody>
          <a:bodyPr wrap="square">
            <a:spAutoFit/>
          </a:bodyPr>
          <a:lstStyle/>
          <a:p>
            <a:pPr defTabSz="685666">
              <a:lnSpc>
                <a:spcPts val="2900"/>
              </a:lnSpc>
            </a:pPr>
            <a:r>
              <a:rPr lang="zh-CN" altLang="en-US" dirty="0" smtClean="0">
                <a:solidFill>
                  <a:srgbClr val="FFFFFF"/>
                </a:solidFill>
                <a:latin typeface="微软雅黑" pitchFamily="34" charset="-122"/>
                <a:ea typeface="微软雅黑" pitchFamily="34" charset="-122"/>
              </a:rPr>
              <a:t>统计单元</a:t>
            </a:r>
            <a:endParaRPr lang="en-US" altLang="en-US" dirty="0" smtClean="0">
              <a:solidFill>
                <a:srgbClr val="FFFFFF"/>
              </a:solidFill>
              <a:latin typeface="微软雅黑" pitchFamily="34" charset="-122"/>
              <a:ea typeface="微软雅黑" pitchFamily="34" charset="-122"/>
            </a:endParaRPr>
          </a:p>
        </p:txBody>
      </p:sp>
      <p:sp>
        <p:nvSpPr>
          <p:cNvPr id="49" name="矩形 48"/>
          <p:cNvSpPr/>
          <p:nvPr/>
        </p:nvSpPr>
        <p:spPr>
          <a:xfrm>
            <a:off x="323528" y="4061452"/>
            <a:ext cx="2232433" cy="2103852"/>
          </a:xfrm>
          <a:prstGeom prst="rect">
            <a:avLst/>
          </a:prstGeom>
          <a:noFill/>
          <a:ln>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0" name="矩形 49"/>
          <p:cNvSpPr/>
          <p:nvPr/>
        </p:nvSpPr>
        <p:spPr>
          <a:xfrm>
            <a:off x="2660929" y="5854212"/>
            <a:ext cx="2976623" cy="887155"/>
          </a:xfrm>
          <a:prstGeom prst="rect">
            <a:avLst/>
          </a:prstGeom>
          <a:noFill/>
          <a:ln>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1" name="矩形标注 50"/>
          <p:cNvSpPr/>
          <p:nvPr/>
        </p:nvSpPr>
        <p:spPr>
          <a:xfrm>
            <a:off x="3343191" y="5237981"/>
            <a:ext cx="1999085" cy="464230"/>
          </a:xfrm>
          <a:prstGeom prst="wedgeRectCallout">
            <a:avLst>
              <a:gd name="adj1" fmla="val -50660"/>
              <a:gd name="adj2" fmla="val 83919"/>
            </a:avLst>
          </a:prstGeom>
          <a:solidFill>
            <a:srgbClr val="C00000">
              <a:alpha val="75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shade val="50000"/>
            </a:schemeClr>
          </a:lnRef>
          <a:fillRef idx="1">
            <a:schemeClr val="accent2"/>
          </a:fillRef>
          <a:effectRef idx="0">
            <a:schemeClr val="accent2"/>
          </a:effectRef>
          <a:fontRef idx="minor">
            <a:schemeClr val="lt1"/>
          </a:fontRef>
        </p:style>
        <p:txBody>
          <a:bodyPr wrap="square">
            <a:spAutoFit/>
          </a:bodyPr>
          <a:lstStyle/>
          <a:p>
            <a:pPr defTabSz="685666">
              <a:lnSpc>
                <a:spcPts val="2900"/>
              </a:lnSpc>
            </a:pPr>
            <a:r>
              <a:rPr lang="zh-CN" altLang="en-US" dirty="0" smtClean="0">
                <a:solidFill>
                  <a:srgbClr val="FFFFFF"/>
                </a:solidFill>
                <a:latin typeface="微软雅黑" pitchFamily="34" charset="-122"/>
                <a:ea typeface="微软雅黑" pitchFamily="34" charset="-122"/>
              </a:rPr>
              <a:t>计算任务展示区</a:t>
            </a:r>
            <a:endParaRPr lang="en-US" altLang="en-US" dirty="0" smtClean="0">
              <a:solidFill>
                <a:srgbClr val="FFFFFF"/>
              </a:solidFill>
              <a:latin typeface="微软雅黑" pitchFamily="34" charset="-122"/>
              <a:ea typeface="微软雅黑" pitchFamily="34" charset="-122"/>
            </a:endParaRPr>
          </a:p>
        </p:txBody>
      </p:sp>
      <p:sp>
        <p:nvSpPr>
          <p:cNvPr id="52" name="矩形 51"/>
          <p:cNvSpPr/>
          <p:nvPr/>
        </p:nvSpPr>
        <p:spPr>
          <a:xfrm>
            <a:off x="5652120" y="5882240"/>
            <a:ext cx="3179080" cy="859127"/>
          </a:xfrm>
          <a:prstGeom prst="rect">
            <a:avLst/>
          </a:prstGeom>
          <a:noFill/>
          <a:ln>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3" name="矩形标注 52"/>
          <p:cNvSpPr/>
          <p:nvPr/>
        </p:nvSpPr>
        <p:spPr>
          <a:xfrm>
            <a:off x="6422396" y="5253608"/>
            <a:ext cx="2224378" cy="464230"/>
          </a:xfrm>
          <a:prstGeom prst="wedgeRectCallout">
            <a:avLst>
              <a:gd name="adj1" fmla="val -50660"/>
              <a:gd name="adj2" fmla="val 83919"/>
            </a:avLst>
          </a:prstGeom>
          <a:solidFill>
            <a:srgbClr val="C00000">
              <a:alpha val="75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shade val="50000"/>
            </a:schemeClr>
          </a:lnRef>
          <a:fillRef idx="1">
            <a:schemeClr val="accent2"/>
          </a:fillRef>
          <a:effectRef idx="0">
            <a:schemeClr val="accent2"/>
          </a:effectRef>
          <a:fontRef idx="minor">
            <a:schemeClr val="lt1"/>
          </a:fontRef>
        </p:style>
        <p:txBody>
          <a:bodyPr wrap="square">
            <a:spAutoFit/>
          </a:bodyPr>
          <a:lstStyle/>
          <a:p>
            <a:pPr defTabSz="685666">
              <a:lnSpc>
                <a:spcPts val="2900"/>
              </a:lnSpc>
            </a:pPr>
            <a:r>
              <a:rPr lang="zh-CN" altLang="en-US" dirty="0" smtClean="0">
                <a:solidFill>
                  <a:srgbClr val="FFFFFF"/>
                </a:solidFill>
                <a:latin typeface="微软雅黑" pitchFamily="34" charset="-122"/>
                <a:ea typeface="微软雅黑" pitchFamily="34" charset="-122"/>
              </a:rPr>
              <a:t>计算进度显示区</a:t>
            </a:r>
            <a:endParaRPr lang="en-US" altLang="en-US" dirty="0" smtClean="0">
              <a:solidFill>
                <a:srgbClr val="FFFFFF"/>
              </a:solidFill>
              <a:latin typeface="微软雅黑" pitchFamily="34" charset="-122"/>
              <a:ea typeface="微软雅黑" pitchFamily="34" charset="-122"/>
            </a:endParaRPr>
          </a:p>
        </p:txBody>
      </p:sp>
      <p:grpSp>
        <p:nvGrpSpPr>
          <p:cNvPr id="12" name="组合 25"/>
          <p:cNvGrpSpPr/>
          <p:nvPr/>
        </p:nvGrpSpPr>
        <p:grpSpPr>
          <a:xfrm>
            <a:off x="-27424" y="1071546"/>
            <a:ext cx="3159264" cy="512567"/>
            <a:chOff x="686924" y="1071546"/>
            <a:chExt cx="3159264" cy="512567"/>
          </a:xfrm>
        </p:grpSpPr>
        <p:sp>
          <p:nvSpPr>
            <p:cNvPr id="13" name="矩形 12"/>
            <p:cNvSpPr/>
            <p:nvPr/>
          </p:nvSpPr>
          <p:spPr>
            <a:xfrm>
              <a:off x="714348" y="1071546"/>
              <a:ext cx="500066" cy="500066"/>
            </a:xfrm>
            <a:prstGeom prst="rect">
              <a:avLst/>
            </a:prstGeom>
            <a:solidFill>
              <a:srgbClr val="C0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2"/>
            </a:lnRef>
            <a:fillRef idx="3">
              <a:schemeClr val="accent2"/>
            </a:fillRef>
            <a:effectRef idx="2">
              <a:schemeClr val="accent2"/>
            </a:effectRef>
            <a:fontRef idx="minor">
              <a:schemeClr val="lt1"/>
            </a:fontRef>
          </p:style>
          <p:txBody>
            <a:bodyPr rtlCol="0" anchor="ctr"/>
            <a:lstStyle/>
            <a:p>
              <a:pPr algn="ctr"/>
              <a:endParaRPr lang="zh-CN" altLang="en-US"/>
            </a:p>
          </p:txBody>
        </p:sp>
        <p:sp>
          <p:nvSpPr>
            <p:cNvPr id="14" name="矩形 13"/>
            <p:cNvSpPr/>
            <p:nvPr/>
          </p:nvSpPr>
          <p:spPr>
            <a:xfrm>
              <a:off x="1214414" y="1071546"/>
              <a:ext cx="2631774" cy="500066"/>
            </a:xfrm>
            <a:prstGeom prst="rect">
              <a:avLst/>
            </a:prstGeom>
            <a:solidFill>
              <a:schemeClr val="bg1">
                <a:lumMod val="8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dk1"/>
            </a:lnRef>
            <a:fillRef idx="3">
              <a:schemeClr val="dk1"/>
            </a:fillRef>
            <a:effectRef idx="2">
              <a:schemeClr val="dk1"/>
            </a:effectRef>
            <a:fontRef idx="minor">
              <a:schemeClr val="lt1"/>
            </a:fontRef>
          </p:style>
          <p:txBody>
            <a:bodyPr rtlCol="0" anchor="ctr"/>
            <a:lstStyle/>
            <a:p>
              <a:pPr algn="ctr"/>
              <a:endParaRPr lang="zh-CN" altLang="en-US"/>
            </a:p>
          </p:txBody>
        </p:sp>
        <p:sp>
          <p:nvSpPr>
            <p:cNvPr id="15" name="矩形 14"/>
            <p:cNvSpPr/>
            <p:nvPr/>
          </p:nvSpPr>
          <p:spPr>
            <a:xfrm>
              <a:off x="686924" y="1107059"/>
              <a:ext cx="3159264" cy="477054"/>
            </a:xfrm>
            <a:prstGeom prst="rect">
              <a:avLst/>
            </a:prstGeom>
          </p:spPr>
          <p:txBody>
            <a:bodyPr wrap="square">
              <a:spAutoFit/>
            </a:bodyPr>
            <a:lstStyle/>
            <a:p>
              <a:pPr>
                <a:lnSpc>
                  <a:spcPts val="3000"/>
                </a:lnSpc>
                <a:buClr>
                  <a:srgbClr val="FFC000"/>
                </a:buClr>
              </a:pPr>
              <a:r>
                <a:rPr lang="en-US" altLang="zh-CN" sz="2400" b="1" dirty="0">
                  <a:solidFill>
                    <a:schemeClr val="bg1"/>
                  </a:solidFill>
                  <a:latin typeface="微软雅黑" pitchFamily="34" charset="-122"/>
                  <a:ea typeface="微软雅黑" pitchFamily="34" charset="-122"/>
                </a:rPr>
                <a:t>3</a:t>
              </a:r>
              <a:r>
                <a:rPr lang="zh-CN" altLang="en-US" sz="2400" b="1" dirty="0" smtClean="0">
                  <a:solidFill>
                    <a:schemeClr val="bg1"/>
                  </a:solidFill>
                  <a:latin typeface="微软雅黑" pitchFamily="34" charset="-122"/>
                  <a:ea typeface="微软雅黑" pitchFamily="34" charset="-122"/>
                </a:rPr>
                <a:t>、地形单元统计</a:t>
              </a:r>
              <a:endParaRPr lang="zh-CN" altLang="en-US" sz="2400" b="1" dirty="0" smtClean="0">
                <a:solidFill>
                  <a:schemeClr val="tx1">
                    <a:lumMod val="65000"/>
                    <a:lumOff val="35000"/>
                  </a:schemeClr>
                </a:solidFill>
                <a:latin typeface="微软雅黑" pitchFamily="34" charset="-122"/>
                <a:ea typeface="微软雅黑" pitchFamily="34" charset="-122"/>
              </a:endParaRPr>
            </a:p>
          </p:txBody>
        </p:sp>
      </p:grpSp>
      <p:sp>
        <p:nvSpPr>
          <p:cNvPr id="54" name="Rectangle 48"/>
          <p:cNvSpPr/>
          <p:nvPr/>
        </p:nvSpPr>
        <p:spPr bwMode="auto">
          <a:xfrm>
            <a:off x="5874974" y="1858666"/>
            <a:ext cx="2771800" cy="3217080"/>
          </a:xfrm>
          <a:prstGeom prst="roundRect">
            <a:avLst>
              <a:gd name="adj" fmla="val 4477"/>
            </a:avLst>
          </a:prstGeom>
          <a:gradFill>
            <a:gsLst>
              <a:gs pos="83000">
                <a:srgbClr val="FFFFFF"/>
              </a:gs>
              <a:gs pos="100000">
                <a:srgbClr val="FFFA9B"/>
              </a:gs>
            </a:gsLst>
            <a:lin ang="5400000" scaled="0"/>
          </a:gradFill>
          <a:ln w="38100">
            <a:gradFill>
              <a:gsLst>
                <a:gs pos="50000">
                  <a:srgbClr val="BC6200"/>
                </a:gs>
                <a:gs pos="100000">
                  <a:srgbClr val="DA5D00"/>
                </a:gs>
              </a:gsLst>
              <a:lin ang="5400000" scaled="0"/>
            </a:gradFill>
          </a:ln>
          <a:effectLst/>
          <a:scene3d>
            <a:camera prst="orthographicFront"/>
            <a:lightRig rig="flat" dir="t"/>
          </a:scene3d>
          <a:sp3d contourW="19050">
            <a:bevelT w="101600" prst="divot"/>
            <a:bevelB w="0" h="0"/>
            <a:contourClr>
              <a:schemeClr val="bg1"/>
            </a:contourClr>
          </a:sp3d>
        </p:spPr>
        <p:style>
          <a:lnRef idx="1">
            <a:schemeClr val="accent2"/>
          </a:lnRef>
          <a:fillRef idx="3">
            <a:schemeClr val="accent2"/>
          </a:fillRef>
          <a:effectRef idx="2">
            <a:schemeClr val="accent2"/>
          </a:effectRef>
          <a:fontRef idx="minor">
            <a:schemeClr val="lt1"/>
          </a:fontRef>
        </p:style>
        <p:txBody>
          <a:bodyPr anchor="ctr">
            <a:sp3d/>
          </a:bodyPr>
          <a:lstStyle/>
          <a:p>
            <a:pPr defTabSz="685666">
              <a:lnSpc>
                <a:spcPct val="150000"/>
              </a:lnSpc>
              <a:spcBef>
                <a:spcPts val="0"/>
              </a:spcBef>
            </a:pPr>
            <a:r>
              <a:rPr lang="zh-CN" altLang="en-US" b="1" spc="-100" dirty="0" smtClean="0">
                <a:solidFill>
                  <a:srgbClr val="3C2924"/>
                </a:solidFill>
                <a:latin typeface="微软雅黑" pitchFamily="34" charset="-122"/>
                <a:ea typeface="微软雅黑" pitchFamily="34" charset="-122"/>
              </a:rPr>
              <a:t>基于高程带和坡度带进行地形地貌、植被覆盖、水域、荒漠与裸露地表、交通网络、居民地与设施、地理单元等七大类统计内容的点、线、面要素的个数、（表面）面积、长度等指标的统计计算。</a:t>
            </a:r>
            <a:endParaRPr lang="en-US" altLang="zh-CN" b="1" spc="-100" dirty="0" smtClean="0">
              <a:solidFill>
                <a:srgbClr val="3C2924"/>
              </a:solidFill>
              <a:latin typeface="微软雅黑" pitchFamily="34" charset="-122"/>
              <a:ea typeface="微软雅黑" pitchFamily="34" charset="-122"/>
            </a:endParaRPr>
          </a:p>
        </p:txBody>
      </p:sp>
      <p:sp>
        <p:nvSpPr>
          <p:cNvPr id="5" name="灯片编号占位符 4"/>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135</a:t>
            </a:fld>
            <a:endParaRPr lang="zh-CN" altLang="en-US">
              <a:solidFill>
                <a:prstClr val="black">
                  <a:tint val="75000"/>
                </a:prstClr>
              </a:solidFill>
            </a:endParaRPr>
          </a:p>
        </p:txBody>
      </p:sp>
    </p:spTree>
    <p:extLst>
      <p:ext uri="{BB962C8B-B14F-4D97-AF65-F5344CB8AC3E}">
        <p14:creationId xmlns:p14="http://schemas.microsoft.com/office/powerpoint/2010/main" xmlns="" val="192241088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strips(downLeft)">
                                      <p:cBhvr>
                                        <p:cTn id="7" dur="500"/>
                                        <p:tgtEl>
                                          <p:spTgt spid="4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4"/>
                                        </p:tgtEl>
                                        <p:attrNameLst>
                                          <p:attrName>style.visibility</p:attrName>
                                        </p:attrNameLst>
                                      </p:cBhvr>
                                      <p:to>
                                        <p:strVal val="visible"/>
                                      </p:to>
                                    </p:set>
                                    <p:animEffect transition="in" filter="fade">
                                      <p:cBhvr>
                                        <p:cTn id="11" dur="500"/>
                                        <p:tgtEl>
                                          <p:spTgt spid="44"/>
                                        </p:tgtEl>
                                      </p:cBhvr>
                                    </p:animEffect>
                                  </p:childTnLst>
                                </p:cTn>
                              </p:par>
                            </p:childTnLst>
                          </p:cTn>
                        </p:par>
                      </p:childTnLst>
                    </p:cTn>
                  </p:par>
                  <p:par>
                    <p:cTn id="12" fill="hold">
                      <p:stCondLst>
                        <p:cond delay="indefinite"/>
                      </p:stCondLst>
                      <p:childTnLst>
                        <p:par>
                          <p:cTn id="13" fill="hold">
                            <p:stCondLst>
                              <p:cond delay="0"/>
                            </p:stCondLst>
                            <p:childTnLst>
                              <p:par>
                                <p:cTn id="14" presetID="18" presetClass="entr" presetSubtype="12" fill="hold" grpId="0" nodeType="clickEffect">
                                  <p:stCondLst>
                                    <p:cond delay="0"/>
                                  </p:stCondLst>
                                  <p:childTnLst>
                                    <p:set>
                                      <p:cBhvr>
                                        <p:cTn id="15" dur="1" fill="hold">
                                          <p:stCondLst>
                                            <p:cond delay="0"/>
                                          </p:stCondLst>
                                        </p:cTn>
                                        <p:tgtEl>
                                          <p:spTgt spid="47"/>
                                        </p:tgtEl>
                                        <p:attrNameLst>
                                          <p:attrName>style.visibility</p:attrName>
                                        </p:attrNameLst>
                                      </p:cBhvr>
                                      <p:to>
                                        <p:strVal val="visible"/>
                                      </p:to>
                                    </p:set>
                                    <p:animEffect transition="in" filter="strips(downLeft)">
                                      <p:cBhvr>
                                        <p:cTn id="16" dur="500"/>
                                        <p:tgtEl>
                                          <p:spTgt spid="47"/>
                                        </p:tgtEl>
                                      </p:cBhvr>
                                    </p:animEffect>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46"/>
                                        </p:tgtEl>
                                        <p:attrNameLst>
                                          <p:attrName>style.visibility</p:attrName>
                                        </p:attrNameLst>
                                      </p:cBhvr>
                                      <p:to>
                                        <p:strVal val="visible"/>
                                      </p:to>
                                    </p:set>
                                    <p:animEffect transition="in" filter="fade">
                                      <p:cBhvr>
                                        <p:cTn id="20" dur="500"/>
                                        <p:tgtEl>
                                          <p:spTgt spid="46"/>
                                        </p:tgtEl>
                                      </p:cBhvr>
                                    </p:animEffect>
                                  </p:childTnLst>
                                </p:cTn>
                              </p:par>
                            </p:childTnLst>
                          </p:cTn>
                        </p:par>
                      </p:childTnLst>
                    </p:cTn>
                  </p:par>
                  <p:par>
                    <p:cTn id="21" fill="hold">
                      <p:stCondLst>
                        <p:cond delay="indefinite"/>
                      </p:stCondLst>
                      <p:childTnLst>
                        <p:par>
                          <p:cTn id="22" fill="hold">
                            <p:stCondLst>
                              <p:cond delay="0"/>
                            </p:stCondLst>
                            <p:childTnLst>
                              <p:par>
                                <p:cTn id="23" presetID="18" presetClass="entr" presetSubtype="12" fill="hold" grpId="0" nodeType="clickEffect">
                                  <p:stCondLst>
                                    <p:cond delay="0"/>
                                  </p:stCondLst>
                                  <p:childTnLst>
                                    <p:set>
                                      <p:cBhvr>
                                        <p:cTn id="24" dur="1" fill="hold">
                                          <p:stCondLst>
                                            <p:cond delay="0"/>
                                          </p:stCondLst>
                                        </p:cTn>
                                        <p:tgtEl>
                                          <p:spTgt spid="49"/>
                                        </p:tgtEl>
                                        <p:attrNameLst>
                                          <p:attrName>style.visibility</p:attrName>
                                        </p:attrNameLst>
                                      </p:cBhvr>
                                      <p:to>
                                        <p:strVal val="visible"/>
                                      </p:to>
                                    </p:set>
                                    <p:animEffect transition="in" filter="strips(downLeft)">
                                      <p:cBhvr>
                                        <p:cTn id="25" dur="500"/>
                                        <p:tgtEl>
                                          <p:spTgt spid="49"/>
                                        </p:tgtEl>
                                      </p:cBhvr>
                                    </p:animEffect>
                                  </p:childTnLst>
                                </p:cTn>
                              </p:par>
                            </p:childTnLst>
                          </p:cTn>
                        </p:par>
                        <p:par>
                          <p:cTn id="26" fill="hold">
                            <p:stCondLst>
                              <p:cond delay="500"/>
                            </p:stCondLst>
                            <p:childTnLst>
                              <p:par>
                                <p:cTn id="27" presetID="10" presetClass="entr" presetSubtype="0" fill="hold" grpId="0" nodeType="afterEffect">
                                  <p:stCondLst>
                                    <p:cond delay="0"/>
                                  </p:stCondLst>
                                  <p:childTnLst>
                                    <p:set>
                                      <p:cBhvr>
                                        <p:cTn id="28" dur="1" fill="hold">
                                          <p:stCondLst>
                                            <p:cond delay="0"/>
                                          </p:stCondLst>
                                        </p:cTn>
                                        <p:tgtEl>
                                          <p:spTgt spid="48"/>
                                        </p:tgtEl>
                                        <p:attrNameLst>
                                          <p:attrName>style.visibility</p:attrName>
                                        </p:attrNameLst>
                                      </p:cBhvr>
                                      <p:to>
                                        <p:strVal val="visible"/>
                                      </p:to>
                                    </p:set>
                                    <p:animEffect transition="in" filter="fade">
                                      <p:cBhvr>
                                        <p:cTn id="29" dur="500"/>
                                        <p:tgtEl>
                                          <p:spTgt spid="48"/>
                                        </p:tgtEl>
                                      </p:cBhvr>
                                    </p:animEffect>
                                  </p:childTnLst>
                                </p:cTn>
                              </p:par>
                            </p:childTnLst>
                          </p:cTn>
                        </p:par>
                      </p:childTnLst>
                    </p:cTn>
                  </p:par>
                  <p:par>
                    <p:cTn id="30" fill="hold">
                      <p:stCondLst>
                        <p:cond delay="indefinite"/>
                      </p:stCondLst>
                      <p:childTnLst>
                        <p:par>
                          <p:cTn id="31" fill="hold">
                            <p:stCondLst>
                              <p:cond delay="0"/>
                            </p:stCondLst>
                            <p:childTnLst>
                              <p:par>
                                <p:cTn id="32" presetID="18" presetClass="entr" presetSubtype="12" fill="hold" grpId="0" nodeType="clickEffect">
                                  <p:stCondLst>
                                    <p:cond delay="0"/>
                                  </p:stCondLst>
                                  <p:childTnLst>
                                    <p:set>
                                      <p:cBhvr>
                                        <p:cTn id="33" dur="1" fill="hold">
                                          <p:stCondLst>
                                            <p:cond delay="0"/>
                                          </p:stCondLst>
                                        </p:cTn>
                                        <p:tgtEl>
                                          <p:spTgt spid="50"/>
                                        </p:tgtEl>
                                        <p:attrNameLst>
                                          <p:attrName>style.visibility</p:attrName>
                                        </p:attrNameLst>
                                      </p:cBhvr>
                                      <p:to>
                                        <p:strVal val="visible"/>
                                      </p:to>
                                    </p:set>
                                    <p:animEffect transition="in" filter="strips(downLeft)">
                                      <p:cBhvr>
                                        <p:cTn id="34" dur="500"/>
                                        <p:tgtEl>
                                          <p:spTgt spid="50"/>
                                        </p:tgtEl>
                                      </p:cBhvr>
                                    </p:animEffect>
                                  </p:childTnLst>
                                </p:cTn>
                              </p:par>
                            </p:childTnLst>
                          </p:cTn>
                        </p:par>
                        <p:par>
                          <p:cTn id="35" fill="hold">
                            <p:stCondLst>
                              <p:cond delay="500"/>
                            </p:stCondLst>
                            <p:childTnLst>
                              <p:par>
                                <p:cTn id="36" presetID="10" presetClass="entr" presetSubtype="0" fill="hold" grpId="0" nodeType="afterEffect">
                                  <p:stCondLst>
                                    <p:cond delay="0"/>
                                  </p:stCondLst>
                                  <p:childTnLst>
                                    <p:set>
                                      <p:cBhvr>
                                        <p:cTn id="37" dur="1" fill="hold">
                                          <p:stCondLst>
                                            <p:cond delay="0"/>
                                          </p:stCondLst>
                                        </p:cTn>
                                        <p:tgtEl>
                                          <p:spTgt spid="51"/>
                                        </p:tgtEl>
                                        <p:attrNameLst>
                                          <p:attrName>style.visibility</p:attrName>
                                        </p:attrNameLst>
                                      </p:cBhvr>
                                      <p:to>
                                        <p:strVal val="visible"/>
                                      </p:to>
                                    </p:set>
                                    <p:animEffect transition="in" filter="fade">
                                      <p:cBhvr>
                                        <p:cTn id="38" dur="500"/>
                                        <p:tgtEl>
                                          <p:spTgt spid="51"/>
                                        </p:tgtEl>
                                      </p:cBhvr>
                                    </p:animEffect>
                                  </p:childTnLst>
                                </p:cTn>
                              </p:par>
                            </p:childTnLst>
                          </p:cTn>
                        </p:par>
                      </p:childTnLst>
                    </p:cTn>
                  </p:par>
                  <p:par>
                    <p:cTn id="39" fill="hold">
                      <p:stCondLst>
                        <p:cond delay="indefinite"/>
                      </p:stCondLst>
                      <p:childTnLst>
                        <p:par>
                          <p:cTn id="40" fill="hold">
                            <p:stCondLst>
                              <p:cond delay="0"/>
                            </p:stCondLst>
                            <p:childTnLst>
                              <p:par>
                                <p:cTn id="41" presetID="18" presetClass="entr" presetSubtype="12" fill="hold" grpId="0" nodeType="clickEffect">
                                  <p:stCondLst>
                                    <p:cond delay="0"/>
                                  </p:stCondLst>
                                  <p:childTnLst>
                                    <p:set>
                                      <p:cBhvr>
                                        <p:cTn id="42" dur="1" fill="hold">
                                          <p:stCondLst>
                                            <p:cond delay="0"/>
                                          </p:stCondLst>
                                        </p:cTn>
                                        <p:tgtEl>
                                          <p:spTgt spid="52"/>
                                        </p:tgtEl>
                                        <p:attrNameLst>
                                          <p:attrName>style.visibility</p:attrName>
                                        </p:attrNameLst>
                                      </p:cBhvr>
                                      <p:to>
                                        <p:strVal val="visible"/>
                                      </p:to>
                                    </p:set>
                                    <p:animEffect transition="in" filter="strips(downLeft)">
                                      <p:cBhvr>
                                        <p:cTn id="43" dur="500"/>
                                        <p:tgtEl>
                                          <p:spTgt spid="52"/>
                                        </p:tgtEl>
                                      </p:cBhvr>
                                    </p:animEffect>
                                  </p:childTnLst>
                                </p:cTn>
                              </p:par>
                            </p:childTnLst>
                          </p:cTn>
                        </p:par>
                        <p:par>
                          <p:cTn id="44" fill="hold">
                            <p:stCondLst>
                              <p:cond delay="500"/>
                            </p:stCondLst>
                            <p:childTnLst>
                              <p:par>
                                <p:cTn id="45" presetID="10" presetClass="entr" presetSubtype="0" fill="hold" grpId="0" nodeType="afterEffect">
                                  <p:stCondLst>
                                    <p:cond delay="0"/>
                                  </p:stCondLst>
                                  <p:childTnLst>
                                    <p:set>
                                      <p:cBhvr>
                                        <p:cTn id="46" dur="1" fill="hold">
                                          <p:stCondLst>
                                            <p:cond delay="0"/>
                                          </p:stCondLst>
                                        </p:cTn>
                                        <p:tgtEl>
                                          <p:spTgt spid="53"/>
                                        </p:tgtEl>
                                        <p:attrNameLst>
                                          <p:attrName>style.visibility</p:attrName>
                                        </p:attrNameLst>
                                      </p:cBhvr>
                                      <p:to>
                                        <p:strVal val="visible"/>
                                      </p:to>
                                    </p:set>
                                    <p:animEffect transition="in" filter="fade">
                                      <p:cBhvr>
                                        <p:cTn id="47"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45" grpId="0" animBg="1"/>
      <p:bldP spid="46" grpId="0" animBg="1"/>
      <p:bldP spid="47" grpId="0" animBg="1"/>
      <p:bldP spid="48" grpId="0" animBg="1"/>
      <p:bldP spid="49" grpId="0" animBg="1"/>
      <p:bldP spid="50" grpId="0" animBg="1"/>
      <p:bldP spid="51" grpId="0" animBg="1"/>
      <p:bldP spid="52" grpId="0" animBg="1"/>
      <p:bldP spid="53" grpId="0" animBg="1"/>
    </p:bld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24"/>
          <p:cNvGrpSpPr>
            <a:grpSpLocks/>
          </p:cNvGrpSpPr>
          <p:nvPr/>
        </p:nvGrpSpPr>
        <p:grpSpPr bwMode="auto">
          <a:xfrm>
            <a:off x="0" y="-71437"/>
            <a:ext cx="9144000" cy="1309688"/>
            <a:chOff x="0" y="-71462"/>
            <a:chExt cx="9144000" cy="1309218"/>
          </a:xfrm>
        </p:grpSpPr>
        <p:grpSp>
          <p:nvGrpSpPr>
            <p:cNvPr id="3" name="组合 21"/>
            <p:cNvGrpSpPr>
              <a:grpSpLocks/>
            </p:cNvGrpSpPr>
            <p:nvPr/>
          </p:nvGrpSpPr>
          <p:grpSpPr bwMode="auto">
            <a:xfrm>
              <a:off x="0" y="857232"/>
              <a:ext cx="9144000" cy="173037"/>
              <a:chOff x="0" y="827071"/>
              <a:chExt cx="9144000" cy="173037"/>
            </a:xfrm>
          </p:grpSpPr>
          <p:sp>
            <p:nvSpPr>
              <p:cNvPr id="21" name="矩形 20"/>
              <p:cNvSpPr/>
              <p:nvPr/>
            </p:nvSpPr>
            <p:spPr>
              <a:xfrm>
                <a:off x="0" y="920664"/>
                <a:ext cx="9144000" cy="45719"/>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3"/>
              </a:lnRef>
              <a:fillRef idx="2">
                <a:schemeClr val="accent3"/>
              </a:fillRef>
              <a:effectRef idx="1">
                <a:schemeClr val="accent3"/>
              </a:effectRef>
              <a:fontRef idx="minor">
                <a:schemeClr val="dk1"/>
              </a:fontRef>
            </p:style>
            <p:txBody>
              <a:bodyPr anchor="ctr"/>
              <a:lstStyle/>
              <a:p>
                <a:pPr algn="ctr" fontAlgn="auto">
                  <a:spcBef>
                    <a:spcPts val="0"/>
                  </a:spcBef>
                  <a:spcAft>
                    <a:spcPts val="0"/>
                  </a:spcAft>
                  <a:defRPr/>
                </a:pPr>
                <a:endParaRPr lang="zh-CN" altLang="en-US" kern="0">
                  <a:solidFill>
                    <a:sysClr val="window" lastClr="FFFFFF"/>
                  </a:solidFill>
                  <a:latin typeface="Constantia"/>
                  <a:ea typeface="微软雅黑"/>
                </a:endParaRPr>
              </a:p>
            </p:txBody>
          </p:sp>
          <p:grpSp>
            <p:nvGrpSpPr>
              <p:cNvPr id="4" name="组合 12"/>
              <p:cNvGrpSpPr>
                <a:grpSpLocks/>
              </p:cNvGrpSpPr>
              <p:nvPr/>
            </p:nvGrpSpPr>
            <p:grpSpPr bwMode="auto">
              <a:xfrm>
                <a:off x="8715404" y="827071"/>
                <a:ext cx="287337" cy="173037"/>
                <a:chOff x="8461697" y="933460"/>
                <a:chExt cx="358775" cy="244475"/>
              </a:xfrm>
            </p:grpSpPr>
            <p:sp>
              <p:nvSpPr>
                <p:cNvPr id="23" name="燕尾形 22"/>
                <p:cNvSpPr/>
                <p:nvPr/>
              </p:nvSpPr>
              <p:spPr>
                <a:xfrm>
                  <a:off x="8461661" y="932981"/>
                  <a:ext cx="180380" cy="244389"/>
                </a:xfrm>
                <a:prstGeom prst="chevron">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fontAlgn="auto">
                    <a:spcBef>
                      <a:spcPts val="0"/>
                    </a:spcBef>
                    <a:spcAft>
                      <a:spcPts val="0"/>
                    </a:spcAft>
                    <a:defRPr/>
                  </a:pPr>
                  <a:endParaRPr lang="zh-CN" altLang="en-US">
                    <a:solidFill>
                      <a:schemeClr val="tx1"/>
                    </a:solidFill>
                  </a:endParaRPr>
                </a:p>
              </p:txBody>
            </p:sp>
            <p:sp>
              <p:nvSpPr>
                <p:cNvPr id="24" name="燕尾形 23"/>
                <p:cNvSpPr/>
                <p:nvPr/>
              </p:nvSpPr>
              <p:spPr>
                <a:xfrm>
                  <a:off x="8642040" y="932981"/>
                  <a:ext cx="178397" cy="244389"/>
                </a:xfrm>
                <a:prstGeom prst="chevron">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fontAlgn="auto">
                    <a:spcBef>
                      <a:spcPts val="0"/>
                    </a:spcBef>
                    <a:spcAft>
                      <a:spcPts val="0"/>
                    </a:spcAft>
                    <a:defRPr/>
                  </a:pPr>
                  <a:endParaRPr lang="zh-CN" altLang="en-US">
                    <a:solidFill>
                      <a:schemeClr val="tx1"/>
                    </a:solidFill>
                  </a:endParaRPr>
                </a:p>
              </p:txBody>
            </p:sp>
          </p:grpSp>
        </p:grpSp>
        <p:pic>
          <p:nvPicPr>
            <p:cNvPr id="20" name="图片 19" descr="14-2.png"/>
            <p:cNvPicPr>
              <a:picLocks noChangeAspect="1"/>
            </p:cNvPicPr>
            <p:nvPr/>
          </p:nvPicPr>
          <p:blipFill>
            <a:blip r:embed="rId3" cstate="print">
              <a:lum bright="100000" contrast="12000"/>
              <a:extLst/>
            </a:blip>
            <a:srcRect l="38138" b="39864"/>
            <a:stretch>
              <a:fillRect/>
            </a:stretch>
          </p:blipFill>
          <p:spPr bwMode="auto">
            <a:xfrm>
              <a:off x="5786446" y="-71462"/>
              <a:ext cx="3044754" cy="1309218"/>
            </a:xfrm>
            <a:prstGeom prst="rect">
              <a:avLst/>
            </a:prstGeom>
            <a:noFill/>
            <a:ln>
              <a:noFill/>
            </a:ln>
            <a:effectLst>
              <a:outerShdw blurRad="190500" dist="228600" dir="2700000" algn="ctr">
                <a:srgbClr val="000000">
                  <a:alpha val="30000"/>
                </a:srgbClr>
              </a:outerShdw>
            </a:effectLst>
            <a:scene3d>
              <a:camera prst="perspectiveRelaxed"/>
              <a:lightRig rig="threePt" dir="t"/>
            </a:scene3d>
            <a:extLst/>
          </p:spPr>
        </p:pic>
      </p:grpSp>
      <p:pic>
        <p:nvPicPr>
          <p:cNvPr id="26" name="图片 25"/>
          <p:cNvPicPr>
            <a:picLocks noChangeAspect="1"/>
          </p:cNvPicPr>
          <p:nvPr/>
        </p:nvPicPr>
        <p:blipFill>
          <a:blip r:embed="rId4"/>
          <a:stretch>
            <a:fillRect/>
          </a:stretch>
        </p:blipFill>
        <p:spPr>
          <a:xfrm>
            <a:off x="1547664" y="1124062"/>
            <a:ext cx="6391515" cy="4680000"/>
          </a:xfrm>
          <a:prstGeom prst="rect">
            <a:avLst/>
          </a:prstGeom>
        </p:spPr>
      </p:pic>
      <p:sp>
        <p:nvSpPr>
          <p:cNvPr id="28" name="标题 1"/>
          <p:cNvSpPr txBox="1">
            <a:spLocks/>
          </p:cNvSpPr>
          <p:nvPr/>
        </p:nvSpPr>
        <p:spPr>
          <a:xfrm>
            <a:off x="71438" y="-27383"/>
            <a:ext cx="9072562" cy="884634"/>
          </a:xfrm>
          <a:prstGeom prst="rect">
            <a:avLst/>
          </a:prstGeom>
        </p:spPr>
        <p:txBody>
          <a:bodyPr vert="horz" lIns="91440" tIns="45720" rIns="91440" bIns="45720" rtlCol="0" anchor="b">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pPr fontAlgn="auto">
              <a:spcAft>
                <a:spcPts val="0"/>
              </a:spcAft>
            </a:pPr>
            <a:r>
              <a:rPr lang="zh-CN" altLang="en-US" sz="4400" b="1" spc="50" dirty="0" smtClean="0">
                <a:ln w="11430"/>
                <a:solidFill>
                  <a:srgbClr val="7030A0"/>
                </a:solidFill>
                <a:effectLst>
                  <a:outerShdw blurRad="76200" dist="50800" dir="5400000" algn="tl" rotWithShape="0">
                    <a:srgbClr val="000000">
                      <a:alpha val="65000"/>
                    </a:srgbClr>
                  </a:outerShdw>
                </a:effectLst>
                <a:latin typeface="微软雅黑" pitchFamily="34" charset="-122"/>
                <a:ea typeface="微软雅黑" pitchFamily="34" charset="-122"/>
              </a:rPr>
              <a:t>五、基本统计软件功能</a:t>
            </a:r>
            <a:r>
              <a:rPr lang="en-US" altLang="zh-CN" sz="4400" b="1" spc="50" dirty="0" smtClean="0">
                <a:ln w="11430"/>
                <a:solidFill>
                  <a:srgbClr val="7030A0"/>
                </a:solidFill>
                <a:effectLst>
                  <a:outerShdw blurRad="76200" dist="50800" dir="5400000" algn="tl" rotWithShape="0">
                    <a:srgbClr val="000000">
                      <a:alpha val="65000"/>
                    </a:srgbClr>
                  </a:outerShdw>
                </a:effectLst>
                <a:latin typeface="微软雅黑" pitchFamily="34" charset="-122"/>
                <a:ea typeface="微软雅黑" pitchFamily="34" charset="-122"/>
              </a:rPr>
              <a:t>—</a:t>
            </a:r>
            <a:r>
              <a:rPr lang="zh-CN" altLang="en-US" sz="3600" b="1" spc="50" dirty="0" smtClean="0">
                <a:ln w="11430"/>
                <a:solidFill>
                  <a:srgbClr val="7030A0"/>
                </a:solidFill>
                <a:effectLst>
                  <a:outerShdw blurRad="76200" dist="50800" dir="5400000" algn="tl" rotWithShape="0">
                    <a:srgbClr val="000000">
                      <a:alpha val="65000"/>
                    </a:srgbClr>
                  </a:outerShdw>
                </a:effectLst>
                <a:latin typeface="微软雅黑" pitchFamily="34" charset="-122"/>
                <a:ea typeface="微软雅黑" pitchFamily="34" charset="-122"/>
              </a:rPr>
              <a:t>成果输出</a:t>
            </a:r>
            <a:endParaRPr lang="zh-CN" altLang="en-US" sz="3600" b="1" spc="50" dirty="0">
              <a:ln w="11430"/>
              <a:solidFill>
                <a:srgbClr val="7030A0"/>
              </a:solidFill>
              <a:effectLst>
                <a:outerShdw blurRad="76200" dist="50800" dir="5400000" algn="tl" rotWithShape="0">
                  <a:srgbClr val="000000">
                    <a:alpha val="65000"/>
                  </a:srgbClr>
                </a:outerShdw>
              </a:effectLst>
              <a:latin typeface="微软雅黑" pitchFamily="34" charset="-122"/>
              <a:ea typeface="微软雅黑" pitchFamily="34" charset="-122"/>
            </a:endParaRPr>
          </a:p>
        </p:txBody>
      </p:sp>
      <p:sp>
        <p:nvSpPr>
          <p:cNvPr id="29" name="AutoShape 4"/>
          <p:cNvSpPr>
            <a:spLocks noChangeArrowheads="1"/>
          </p:cNvSpPr>
          <p:nvPr>
            <p:custDataLst>
              <p:tags r:id="rId1"/>
            </p:custDataLst>
          </p:nvPr>
        </p:nvSpPr>
        <p:spPr bwMode="white">
          <a:xfrm>
            <a:off x="66924" y="5931172"/>
            <a:ext cx="9077076" cy="926828"/>
          </a:xfrm>
          <a:prstGeom prst="roundRect">
            <a:avLst>
              <a:gd name="adj" fmla="val 5655"/>
            </a:avLst>
          </a:prstGeom>
          <a:solidFill>
            <a:schemeClr val="accent2"/>
          </a:solidFill>
          <a:ln w="38100">
            <a:noFill/>
          </a:ln>
          <a:effectLst/>
          <a:scene3d>
            <a:camera prst="orthographicFront">
              <a:rot lat="0" lon="0" rev="0"/>
            </a:camera>
            <a:lightRig rig="chilly" dir="t">
              <a:rot lat="0" lon="0" rev="18480000"/>
            </a:lightRig>
          </a:scene3d>
          <a:sp3d prstMaterial="clear">
            <a:bevelT h="63500"/>
          </a:sp3d>
        </p:spPr>
        <p:style>
          <a:lnRef idx="1">
            <a:schemeClr val="accent2"/>
          </a:lnRef>
          <a:fillRef idx="3">
            <a:schemeClr val="accent2"/>
          </a:fillRef>
          <a:effectRef idx="2">
            <a:schemeClr val="accent2"/>
          </a:effectRef>
          <a:fontRef idx="minor">
            <a:schemeClr val="lt1"/>
          </a:fontRef>
        </p:style>
        <p:txBody>
          <a:bodyPr anchor="ctr">
            <a:sp3d/>
          </a:bodyPr>
          <a:lstStyle/>
          <a:p>
            <a:pPr algn="just">
              <a:lnSpc>
                <a:spcPct val="150000"/>
              </a:lnSpc>
              <a:spcBef>
                <a:spcPts val="0"/>
              </a:spcBef>
              <a:buClr>
                <a:srgbClr val="FFC000"/>
              </a:buClr>
              <a:buFont typeface="Wingdings" pitchFamily="2" charset="2"/>
              <a:buChar char="u"/>
            </a:pPr>
            <a:r>
              <a:rPr lang="zh-CN" altLang="en-US" b="1" dirty="0">
                <a:solidFill>
                  <a:schemeClr val="tx1"/>
                </a:solidFill>
                <a:latin typeface="微软雅黑" pitchFamily="34" charset="-122"/>
                <a:ea typeface="微软雅黑" pitchFamily="34" charset="-122"/>
              </a:rPr>
              <a:t>成果输出包括</a:t>
            </a:r>
            <a:r>
              <a:rPr lang="zh-CN" altLang="en-US" b="1" dirty="0">
                <a:solidFill>
                  <a:srgbClr val="FF0000"/>
                </a:solidFill>
                <a:latin typeface="微软雅黑" pitchFamily="34" charset="-122"/>
                <a:ea typeface="微软雅黑" pitchFamily="34" charset="-122"/>
              </a:rPr>
              <a:t>基本统计数据集生成</a:t>
            </a:r>
            <a:r>
              <a:rPr lang="zh-CN" altLang="en-US" b="1" dirty="0">
                <a:solidFill>
                  <a:schemeClr val="tx1"/>
                </a:solidFill>
                <a:latin typeface="微软雅黑" pitchFamily="34" charset="-122"/>
                <a:ea typeface="微软雅黑" pitchFamily="34" charset="-122"/>
              </a:rPr>
              <a:t>、</a:t>
            </a:r>
            <a:r>
              <a:rPr lang="zh-CN" altLang="en-US" b="1" dirty="0">
                <a:solidFill>
                  <a:srgbClr val="FF0000"/>
                </a:solidFill>
                <a:latin typeface="微软雅黑" pitchFamily="34" charset="-122"/>
                <a:ea typeface="微软雅黑" pitchFamily="34" charset="-122"/>
              </a:rPr>
              <a:t>基本统计</a:t>
            </a:r>
            <a:r>
              <a:rPr lang="zh-CN" altLang="en-US" b="1" dirty="0" smtClean="0">
                <a:solidFill>
                  <a:srgbClr val="FF0000"/>
                </a:solidFill>
                <a:latin typeface="微软雅黑" pitchFamily="34" charset="-122"/>
                <a:ea typeface="微软雅黑" pitchFamily="34" charset="-122"/>
              </a:rPr>
              <a:t>报表生成</a:t>
            </a:r>
            <a:r>
              <a:rPr lang="zh-CN" altLang="en-US" b="1" dirty="0" smtClean="0">
                <a:solidFill>
                  <a:schemeClr val="tx1"/>
                </a:solidFill>
                <a:latin typeface="微软雅黑" pitchFamily="34" charset="-122"/>
                <a:ea typeface="微软雅黑" pitchFamily="34" charset="-122"/>
              </a:rPr>
              <a:t>功能</a:t>
            </a:r>
            <a:r>
              <a:rPr lang="zh-CN" altLang="en-US" b="1" dirty="0">
                <a:solidFill>
                  <a:schemeClr val="tx1"/>
                </a:solidFill>
                <a:latin typeface="微软雅黑" pitchFamily="34" charset="-122"/>
                <a:ea typeface="微软雅黑" pitchFamily="34" charset="-122"/>
              </a:rPr>
              <a:t>，输出基本统计数据集、报表和报告</a:t>
            </a:r>
            <a:r>
              <a:rPr lang="zh-CN" altLang="en-US" b="1" dirty="0" smtClean="0">
                <a:solidFill>
                  <a:schemeClr val="tx1"/>
                </a:solidFill>
                <a:latin typeface="微软雅黑" pitchFamily="34" charset="-122"/>
                <a:ea typeface="微软雅黑" pitchFamily="34" charset="-122"/>
              </a:rPr>
              <a:t>。</a:t>
            </a:r>
            <a:endParaRPr lang="en-US" altLang="zh-CN" b="1" dirty="0" smtClean="0">
              <a:solidFill>
                <a:schemeClr val="tx1"/>
              </a:solidFill>
              <a:latin typeface="微软雅黑" pitchFamily="34" charset="-122"/>
              <a:ea typeface="微软雅黑" pitchFamily="34" charset="-122"/>
            </a:endParaRPr>
          </a:p>
        </p:txBody>
      </p:sp>
      <p:sp>
        <p:nvSpPr>
          <p:cNvPr id="5" name="灯片编号占位符 4"/>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136</a:t>
            </a:fld>
            <a:endParaRPr lang="zh-CN" altLang="en-US">
              <a:solidFill>
                <a:prstClr val="black">
                  <a:tint val="75000"/>
                </a:prstClr>
              </a:solidFill>
            </a:endParaRPr>
          </a:p>
        </p:txBody>
      </p:sp>
    </p:spTree>
    <p:extLst>
      <p:ext uri="{BB962C8B-B14F-4D97-AF65-F5344CB8AC3E}">
        <p14:creationId xmlns:p14="http://schemas.microsoft.com/office/powerpoint/2010/main" xmlns="" val="2058208444"/>
      </p:ext>
    </p:extLst>
  </p:cSld>
  <p:clrMapOvr>
    <a:masterClrMapping/>
  </p:clrMapOvr>
  <p:transition>
    <p:fade/>
  </p:transition>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24"/>
          <p:cNvGrpSpPr>
            <a:grpSpLocks/>
          </p:cNvGrpSpPr>
          <p:nvPr/>
        </p:nvGrpSpPr>
        <p:grpSpPr bwMode="auto">
          <a:xfrm>
            <a:off x="0" y="-71437"/>
            <a:ext cx="9144000" cy="1309688"/>
            <a:chOff x="0" y="-71462"/>
            <a:chExt cx="9144000" cy="1309218"/>
          </a:xfrm>
        </p:grpSpPr>
        <p:grpSp>
          <p:nvGrpSpPr>
            <p:cNvPr id="3" name="组合 21"/>
            <p:cNvGrpSpPr>
              <a:grpSpLocks/>
            </p:cNvGrpSpPr>
            <p:nvPr/>
          </p:nvGrpSpPr>
          <p:grpSpPr bwMode="auto">
            <a:xfrm>
              <a:off x="0" y="857232"/>
              <a:ext cx="9144000" cy="173037"/>
              <a:chOff x="0" y="827071"/>
              <a:chExt cx="9144000" cy="173037"/>
            </a:xfrm>
          </p:grpSpPr>
          <p:sp>
            <p:nvSpPr>
              <p:cNvPr id="21" name="矩形 20"/>
              <p:cNvSpPr/>
              <p:nvPr/>
            </p:nvSpPr>
            <p:spPr>
              <a:xfrm>
                <a:off x="0" y="920664"/>
                <a:ext cx="9144000" cy="45719"/>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3"/>
              </a:lnRef>
              <a:fillRef idx="2">
                <a:schemeClr val="accent3"/>
              </a:fillRef>
              <a:effectRef idx="1">
                <a:schemeClr val="accent3"/>
              </a:effectRef>
              <a:fontRef idx="minor">
                <a:schemeClr val="dk1"/>
              </a:fontRef>
            </p:style>
            <p:txBody>
              <a:bodyPr anchor="ctr"/>
              <a:lstStyle/>
              <a:p>
                <a:pPr algn="ctr" fontAlgn="auto">
                  <a:spcBef>
                    <a:spcPts val="0"/>
                  </a:spcBef>
                  <a:spcAft>
                    <a:spcPts val="0"/>
                  </a:spcAft>
                  <a:defRPr/>
                </a:pPr>
                <a:endParaRPr lang="zh-CN" altLang="en-US" kern="0">
                  <a:solidFill>
                    <a:sysClr val="window" lastClr="FFFFFF"/>
                  </a:solidFill>
                  <a:latin typeface="Constantia"/>
                  <a:ea typeface="微软雅黑"/>
                </a:endParaRPr>
              </a:p>
            </p:txBody>
          </p:sp>
          <p:grpSp>
            <p:nvGrpSpPr>
              <p:cNvPr id="4" name="组合 12"/>
              <p:cNvGrpSpPr>
                <a:grpSpLocks/>
              </p:cNvGrpSpPr>
              <p:nvPr/>
            </p:nvGrpSpPr>
            <p:grpSpPr bwMode="auto">
              <a:xfrm>
                <a:off x="8715404" y="827071"/>
                <a:ext cx="287337" cy="173037"/>
                <a:chOff x="8461697" y="933460"/>
                <a:chExt cx="358775" cy="244475"/>
              </a:xfrm>
            </p:grpSpPr>
            <p:sp>
              <p:nvSpPr>
                <p:cNvPr id="23" name="燕尾形 22"/>
                <p:cNvSpPr/>
                <p:nvPr/>
              </p:nvSpPr>
              <p:spPr>
                <a:xfrm>
                  <a:off x="8461661" y="932981"/>
                  <a:ext cx="180380" cy="244389"/>
                </a:xfrm>
                <a:prstGeom prst="chevron">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fontAlgn="auto">
                    <a:spcBef>
                      <a:spcPts val="0"/>
                    </a:spcBef>
                    <a:spcAft>
                      <a:spcPts val="0"/>
                    </a:spcAft>
                    <a:defRPr/>
                  </a:pPr>
                  <a:endParaRPr lang="zh-CN" altLang="en-US">
                    <a:solidFill>
                      <a:schemeClr val="tx1"/>
                    </a:solidFill>
                  </a:endParaRPr>
                </a:p>
              </p:txBody>
            </p:sp>
            <p:sp>
              <p:nvSpPr>
                <p:cNvPr id="24" name="燕尾形 23"/>
                <p:cNvSpPr/>
                <p:nvPr/>
              </p:nvSpPr>
              <p:spPr>
                <a:xfrm>
                  <a:off x="8642040" y="932981"/>
                  <a:ext cx="178397" cy="244389"/>
                </a:xfrm>
                <a:prstGeom prst="chevron">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fontAlgn="auto">
                    <a:spcBef>
                      <a:spcPts val="0"/>
                    </a:spcBef>
                    <a:spcAft>
                      <a:spcPts val="0"/>
                    </a:spcAft>
                    <a:defRPr/>
                  </a:pPr>
                  <a:endParaRPr lang="zh-CN" altLang="en-US">
                    <a:solidFill>
                      <a:schemeClr val="tx1"/>
                    </a:solidFill>
                  </a:endParaRPr>
                </a:p>
              </p:txBody>
            </p:sp>
          </p:grpSp>
        </p:grpSp>
        <p:pic>
          <p:nvPicPr>
            <p:cNvPr id="20" name="图片 19" descr="14-2.png"/>
            <p:cNvPicPr>
              <a:picLocks noChangeAspect="1"/>
            </p:cNvPicPr>
            <p:nvPr/>
          </p:nvPicPr>
          <p:blipFill>
            <a:blip r:embed="rId3" cstate="print">
              <a:lum bright="100000" contrast="12000"/>
              <a:extLst/>
            </a:blip>
            <a:srcRect l="38138" b="39864"/>
            <a:stretch>
              <a:fillRect/>
            </a:stretch>
          </p:blipFill>
          <p:spPr bwMode="auto">
            <a:xfrm>
              <a:off x="5786446" y="-71462"/>
              <a:ext cx="3044754" cy="1309218"/>
            </a:xfrm>
            <a:prstGeom prst="rect">
              <a:avLst/>
            </a:prstGeom>
            <a:noFill/>
            <a:ln>
              <a:noFill/>
            </a:ln>
            <a:effectLst>
              <a:outerShdw blurRad="190500" dist="228600" dir="2700000" algn="ctr">
                <a:srgbClr val="000000">
                  <a:alpha val="30000"/>
                </a:srgbClr>
              </a:outerShdw>
            </a:effectLst>
            <a:scene3d>
              <a:camera prst="perspectiveRelaxed"/>
              <a:lightRig rig="threePt" dir="t"/>
            </a:scene3d>
            <a:extLst/>
          </p:spPr>
        </p:pic>
      </p:grpSp>
      <p:sp>
        <p:nvSpPr>
          <p:cNvPr id="39" name="标题 1"/>
          <p:cNvSpPr txBox="1">
            <a:spLocks/>
          </p:cNvSpPr>
          <p:nvPr/>
        </p:nvSpPr>
        <p:spPr>
          <a:xfrm>
            <a:off x="71438" y="-27383"/>
            <a:ext cx="9072562" cy="884634"/>
          </a:xfrm>
          <a:prstGeom prst="rect">
            <a:avLst/>
          </a:prstGeom>
        </p:spPr>
        <p:txBody>
          <a:bodyPr vert="horz" lIns="91440" tIns="45720" rIns="91440" bIns="45720" rtlCol="0" anchor="b">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pPr fontAlgn="auto">
              <a:spcAft>
                <a:spcPts val="0"/>
              </a:spcAft>
            </a:pPr>
            <a:r>
              <a:rPr lang="zh-CN" altLang="en-US" sz="4400" b="1" spc="50" dirty="0" smtClean="0">
                <a:ln w="11430"/>
                <a:solidFill>
                  <a:srgbClr val="7030A0"/>
                </a:solidFill>
                <a:effectLst>
                  <a:outerShdw blurRad="76200" dist="50800" dir="5400000" algn="tl" rotWithShape="0">
                    <a:srgbClr val="000000">
                      <a:alpha val="65000"/>
                    </a:srgbClr>
                  </a:outerShdw>
                </a:effectLst>
                <a:latin typeface="微软雅黑" pitchFamily="34" charset="-122"/>
                <a:ea typeface="微软雅黑" pitchFamily="34" charset="-122"/>
              </a:rPr>
              <a:t>五、基本统计软件功能</a:t>
            </a:r>
            <a:r>
              <a:rPr lang="en-US" altLang="zh-CN" sz="4400" b="1" spc="50" dirty="0" smtClean="0">
                <a:ln w="11430"/>
                <a:solidFill>
                  <a:srgbClr val="7030A0"/>
                </a:solidFill>
                <a:effectLst>
                  <a:outerShdw blurRad="76200" dist="50800" dir="5400000" algn="tl" rotWithShape="0">
                    <a:srgbClr val="000000">
                      <a:alpha val="65000"/>
                    </a:srgbClr>
                  </a:outerShdw>
                </a:effectLst>
                <a:latin typeface="微软雅黑" pitchFamily="34" charset="-122"/>
                <a:ea typeface="微软雅黑" pitchFamily="34" charset="-122"/>
              </a:rPr>
              <a:t>—</a:t>
            </a:r>
            <a:r>
              <a:rPr lang="zh-CN" altLang="en-US" sz="3600" b="1" spc="50" dirty="0" smtClean="0">
                <a:ln w="11430"/>
                <a:solidFill>
                  <a:srgbClr val="7030A0"/>
                </a:solidFill>
                <a:effectLst>
                  <a:outerShdw blurRad="76200" dist="50800" dir="5400000" algn="tl" rotWithShape="0">
                    <a:srgbClr val="000000">
                      <a:alpha val="65000"/>
                    </a:srgbClr>
                  </a:outerShdw>
                </a:effectLst>
                <a:latin typeface="微软雅黑" pitchFamily="34" charset="-122"/>
                <a:ea typeface="微软雅黑" pitchFamily="34" charset="-122"/>
              </a:rPr>
              <a:t>成果输出</a:t>
            </a:r>
            <a:endParaRPr lang="zh-CN" altLang="en-US" sz="3600" b="1" spc="50" dirty="0">
              <a:ln w="11430"/>
              <a:solidFill>
                <a:srgbClr val="7030A0"/>
              </a:solidFill>
              <a:effectLst>
                <a:outerShdw blurRad="76200" dist="50800" dir="5400000" algn="tl" rotWithShape="0">
                  <a:srgbClr val="000000">
                    <a:alpha val="65000"/>
                  </a:srgbClr>
                </a:outerShdw>
              </a:effectLst>
              <a:latin typeface="微软雅黑" pitchFamily="34" charset="-122"/>
              <a:ea typeface="微软雅黑" pitchFamily="34" charset="-122"/>
            </a:endParaRPr>
          </a:p>
        </p:txBody>
      </p:sp>
      <p:grpSp>
        <p:nvGrpSpPr>
          <p:cNvPr id="12" name="组合 25"/>
          <p:cNvGrpSpPr/>
          <p:nvPr/>
        </p:nvGrpSpPr>
        <p:grpSpPr>
          <a:xfrm>
            <a:off x="-27424" y="1071546"/>
            <a:ext cx="3519304" cy="512567"/>
            <a:chOff x="686924" y="1071546"/>
            <a:chExt cx="3519304" cy="512567"/>
          </a:xfrm>
        </p:grpSpPr>
        <p:sp>
          <p:nvSpPr>
            <p:cNvPr id="13" name="矩形 12"/>
            <p:cNvSpPr/>
            <p:nvPr/>
          </p:nvSpPr>
          <p:spPr>
            <a:xfrm>
              <a:off x="714348" y="1071546"/>
              <a:ext cx="500066" cy="500066"/>
            </a:xfrm>
            <a:prstGeom prst="rect">
              <a:avLst/>
            </a:prstGeom>
            <a:solidFill>
              <a:srgbClr val="C0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2"/>
            </a:lnRef>
            <a:fillRef idx="3">
              <a:schemeClr val="accent2"/>
            </a:fillRef>
            <a:effectRef idx="2">
              <a:schemeClr val="accent2"/>
            </a:effectRef>
            <a:fontRef idx="minor">
              <a:schemeClr val="lt1"/>
            </a:fontRef>
          </p:style>
          <p:txBody>
            <a:bodyPr rtlCol="0" anchor="ctr"/>
            <a:lstStyle/>
            <a:p>
              <a:pPr algn="ctr"/>
              <a:endParaRPr lang="zh-CN" altLang="en-US"/>
            </a:p>
          </p:txBody>
        </p:sp>
        <p:sp>
          <p:nvSpPr>
            <p:cNvPr id="14" name="矩形 13"/>
            <p:cNvSpPr/>
            <p:nvPr/>
          </p:nvSpPr>
          <p:spPr>
            <a:xfrm>
              <a:off x="1214414" y="1071546"/>
              <a:ext cx="2847798" cy="500066"/>
            </a:xfrm>
            <a:prstGeom prst="rect">
              <a:avLst/>
            </a:prstGeom>
            <a:solidFill>
              <a:schemeClr val="bg1">
                <a:lumMod val="8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dk1"/>
            </a:lnRef>
            <a:fillRef idx="3">
              <a:schemeClr val="dk1"/>
            </a:fillRef>
            <a:effectRef idx="2">
              <a:schemeClr val="dk1"/>
            </a:effectRef>
            <a:fontRef idx="minor">
              <a:schemeClr val="lt1"/>
            </a:fontRef>
          </p:style>
          <p:txBody>
            <a:bodyPr rtlCol="0" anchor="ctr"/>
            <a:lstStyle/>
            <a:p>
              <a:pPr algn="ctr"/>
              <a:endParaRPr lang="zh-CN" altLang="en-US"/>
            </a:p>
          </p:txBody>
        </p:sp>
        <p:sp>
          <p:nvSpPr>
            <p:cNvPr id="15" name="矩形 14"/>
            <p:cNvSpPr/>
            <p:nvPr/>
          </p:nvSpPr>
          <p:spPr>
            <a:xfrm>
              <a:off x="686924" y="1107059"/>
              <a:ext cx="3519304" cy="477054"/>
            </a:xfrm>
            <a:prstGeom prst="rect">
              <a:avLst/>
            </a:prstGeom>
          </p:spPr>
          <p:txBody>
            <a:bodyPr wrap="square">
              <a:spAutoFit/>
            </a:bodyPr>
            <a:lstStyle/>
            <a:p>
              <a:pPr>
                <a:lnSpc>
                  <a:spcPts val="3000"/>
                </a:lnSpc>
                <a:buClr>
                  <a:srgbClr val="FFC000"/>
                </a:buClr>
              </a:pPr>
              <a:r>
                <a:rPr lang="en-US" altLang="zh-CN" sz="2400" b="1" dirty="0" smtClean="0">
                  <a:solidFill>
                    <a:schemeClr val="bg1"/>
                  </a:solidFill>
                  <a:latin typeface="微软雅黑" pitchFamily="34" charset="-122"/>
                  <a:ea typeface="微软雅黑" pitchFamily="34" charset="-122"/>
                </a:rPr>
                <a:t>1</a:t>
              </a:r>
              <a:r>
                <a:rPr lang="zh-CN" altLang="en-US" sz="2400" b="1" dirty="0" smtClean="0">
                  <a:solidFill>
                    <a:schemeClr val="bg1"/>
                  </a:solidFill>
                  <a:latin typeface="微软雅黑" pitchFamily="34" charset="-122"/>
                  <a:ea typeface="微软雅黑" pitchFamily="34" charset="-122"/>
                </a:rPr>
                <a:t>、基本统计数据集生成</a:t>
              </a:r>
              <a:endParaRPr lang="zh-CN" altLang="en-US" sz="2400" b="1" dirty="0" smtClean="0">
                <a:solidFill>
                  <a:schemeClr val="tx1">
                    <a:lumMod val="65000"/>
                    <a:lumOff val="35000"/>
                  </a:schemeClr>
                </a:solidFill>
                <a:latin typeface="微软雅黑" pitchFamily="34" charset="-122"/>
                <a:ea typeface="微软雅黑" pitchFamily="34" charset="-122"/>
              </a:endParaRPr>
            </a:p>
          </p:txBody>
        </p:sp>
      </p:grpSp>
      <p:sp>
        <p:nvSpPr>
          <p:cNvPr id="35" name="剪去单角的矩形 34"/>
          <p:cNvSpPr/>
          <p:nvPr/>
        </p:nvSpPr>
        <p:spPr>
          <a:xfrm>
            <a:off x="500034" y="1928802"/>
            <a:ext cx="8001056" cy="924134"/>
          </a:xfrm>
          <a:prstGeom prst="snip1Rect">
            <a:avLst>
              <a:gd name="adj" fmla="val 0"/>
            </a:avLst>
          </a:prstGeom>
          <a:gradFill>
            <a:gsLst>
              <a:gs pos="20000">
                <a:schemeClr val="bg1">
                  <a:lumMod val="95000"/>
                </a:schemeClr>
              </a:gs>
              <a:gs pos="100000">
                <a:schemeClr val="accent1">
                  <a:lumMod val="20000"/>
                  <a:lumOff val="80000"/>
                </a:schemeClr>
              </a:gs>
            </a:gsLst>
          </a:gradFill>
          <a:ln>
            <a:solidFill>
              <a:schemeClr val="tx1"/>
            </a:solidFill>
          </a:ln>
        </p:spPr>
        <p:style>
          <a:lnRef idx="1">
            <a:schemeClr val="accent1"/>
          </a:lnRef>
          <a:fillRef idx="2">
            <a:schemeClr val="accent1"/>
          </a:fillRef>
          <a:effectRef idx="1">
            <a:schemeClr val="accent1"/>
          </a:effectRef>
          <a:fontRef idx="minor">
            <a:schemeClr val="dk1"/>
          </a:fontRef>
        </p:style>
        <p:txBody>
          <a:bodyPr rtlCol="0" anchor="t" anchorCtr="0"/>
          <a:lstStyle/>
          <a:p>
            <a:pPr>
              <a:lnSpc>
                <a:spcPts val="2800"/>
              </a:lnSpc>
            </a:pPr>
            <a:r>
              <a:rPr lang="zh-CN" altLang="en-US" dirty="0" smtClean="0">
                <a:solidFill>
                  <a:schemeClr val="tx1"/>
                </a:solidFill>
                <a:latin typeface="微软雅黑" pitchFamily="34" charset="-122"/>
                <a:ea typeface="微软雅黑" pitchFamily="34" charset="-122"/>
              </a:rPr>
              <a:t>       数据集是基本统计的主要成果之一，主要包括</a:t>
            </a:r>
            <a:r>
              <a:rPr lang="zh-CN" altLang="en-US" dirty="0" smtClean="0">
                <a:solidFill>
                  <a:srgbClr val="C00000"/>
                </a:solidFill>
                <a:latin typeface="微软雅黑" pitchFamily="34" charset="-122"/>
                <a:ea typeface="微软雅黑" pitchFamily="34" charset="-122"/>
              </a:rPr>
              <a:t>地形地貌、植被覆盖、水域、荒漠与裸露地、交通网络、居民地与设施、地理单元</a:t>
            </a:r>
            <a:r>
              <a:rPr lang="zh-CN" altLang="en-US" dirty="0" smtClean="0">
                <a:solidFill>
                  <a:schemeClr val="tx1"/>
                </a:solidFill>
                <a:latin typeface="微软雅黑" pitchFamily="34" charset="-122"/>
                <a:ea typeface="微软雅黑" pitchFamily="34" charset="-122"/>
              </a:rPr>
              <a:t>等不同类别的统计数据。</a:t>
            </a:r>
          </a:p>
        </p:txBody>
      </p:sp>
      <p:sp>
        <p:nvSpPr>
          <p:cNvPr id="5" name="灯片编号占位符 4"/>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137</a:t>
            </a:fld>
            <a:endParaRPr lang="zh-CN" altLang="en-US">
              <a:solidFill>
                <a:prstClr val="black">
                  <a:tint val="75000"/>
                </a:prstClr>
              </a:solidFill>
            </a:endParaRPr>
          </a:p>
        </p:txBody>
      </p:sp>
    </p:spTree>
    <p:extLst>
      <p:ext uri="{BB962C8B-B14F-4D97-AF65-F5344CB8AC3E}">
        <p14:creationId xmlns:p14="http://schemas.microsoft.com/office/powerpoint/2010/main" xmlns="" val="1147874665"/>
      </p:ext>
    </p:extLst>
  </p:cSld>
  <p:clrMapOvr>
    <a:masterClrMapping/>
  </p:clrMapOvr>
  <p:transition>
    <p:fade/>
  </p:transition>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图片 25"/>
          <p:cNvPicPr>
            <a:picLocks noChangeAspect="1"/>
          </p:cNvPicPr>
          <p:nvPr/>
        </p:nvPicPr>
        <p:blipFill>
          <a:blip r:embed="rId3"/>
          <a:stretch>
            <a:fillRect/>
          </a:stretch>
        </p:blipFill>
        <p:spPr>
          <a:xfrm>
            <a:off x="2138421" y="1052736"/>
            <a:ext cx="5615706" cy="5146994"/>
          </a:xfrm>
          <a:prstGeom prst="rect">
            <a:avLst/>
          </a:prstGeom>
        </p:spPr>
      </p:pic>
      <p:grpSp>
        <p:nvGrpSpPr>
          <p:cNvPr id="2" name="组合 24"/>
          <p:cNvGrpSpPr>
            <a:grpSpLocks/>
          </p:cNvGrpSpPr>
          <p:nvPr/>
        </p:nvGrpSpPr>
        <p:grpSpPr bwMode="auto">
          <a:xfrm>
            <a:off x="0" y="-71437"/>
            <a:ext cx="9144000" cy="1309688"/>
            <a:chOff x="0" y="-71462"/>
            <a:chExt cx="9144000" cy="1309218"/>
          </a:xfrm>
        </p:grpSpPr>
        <p:grpSp>
          <p:nvGrpSpPr>
            <p:cNvPr id="3" name="组合 21"/>
            <p:cNvGrpSpPr>
              <a:grpSpLocks/>
            </p:cNvGrpSpPr>
            <p:nvPr/>
          </p:nvGrpSpPr>
          <p:grpSpPr bwMode="auto">
            <a:xfrm>
              <a:off x="0" y="857232"/>
              <a:ext cx="9144000" cy="173037"/>
              <a:chOff x="0" y="827071"/>
              <a:chExt cx="9144000" cy="173037"/>
            </a:xfrm>
          </p:grpSpPr>
          <p:sp>
            <p:nvSpPr>
              <p:cNvPr id="21" name="矩形 20"/>
              <p:cNvSpPr/>
              <p:nvPr/>
            </p:nvSpPr>
            <p:spPr>
              <a:xfrm>
                <a:off x="0" y="920664"/>
                <a:ext cx="9144000" cy="45719"/>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3"/>
              </a:lnRef>
              <a:fillRef idx="2">
                <a:schemeClr val="accent3"/>
              </a:fillRef>
              <a:effectRef idx="1">
                <a:schemeClr val="accent3"/>
              </a:effectRef>
              <a:fontRef idx="minor">
                <a:schemeClr val="dk1"/>
              </a:fontRef>
            </p:style>
            <p:txBody>
              <a:bodyPr anchor="ctr"/>
              <a:lstStyle/>
              <a:p>
                <a:pPr algn="ctr" fontAlgn="auto">
                  <a:spcBef>
                    <a:spcPts val="0"/>
                  </a:spcBef>
                  <a:spcAft>
                    <a:spcPts val="0"/>
                  </a:spcAft>
                  <a:defRPr/>
                </a:pPr>
                <a:endParaRPr lang="zh-CN" altLang="en-US" kern="0">
                  <a:solidFill>
                    <a:sysClr val="window" lastClr="FFFFFF"/>
                  </a:solidFill>
                  <a:latin typeface="Constantia"/>
                  <a:ea typeface="微软雅黑"/>
                </a:endParaRPr>
              </a:p>
            </p:txBody>
          </p:sp>
          <p:grpSp>
            <p:nvGrpSpPr>
              <p:cNvPr id="4" name="组合 12"/>
              <p:cNvGrpSpPr>
                <a:grpSpLocks/>
              </p:cNvGrpSpPr>
              <p:nvPr/>
            </p:nvGrpSpPr>
            <p:grpSpPr bwMode="auto">
              <a:xfrm>
                <a:off x="8715404" y="827071"/>
                <a:ext cx="287337" cy="173037"/>
                <a:chOff x="8461697" y="933460"/>
                <a:chExt cx="358775" cy="244475"/>
              </a:xfrm>
            </p:grpSpPr>
            <p:sp>
              <p:nvSpPr>
                <p:cNvPr id="23" name="燕尾形 22"/>
                <p:cNvSpPr/>
                <p:nvPr/>
              </p:nvSpPr>
              <p:spPr>
                <a:xfrm>
                  <a:off x="8461661" y="932981"/>
                  <a:ext cx="180380" cy="244389"/>
                </a:xfrm>
                <a:prstGeom prst="chevron">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fontAlgn="auto">
                    <a:spcBef>
                      <a:spcPts val="0"/>
                    </a:spcBef>
                    <a:spcAft>
                      <a:spcPts val="0"/>
                    </a:spcAft>
                    <a:defRPr/>
                  </a:pPr>
                  <a:endParaRPr lang="zh-CN" altLang="en-US">
                    <a:solidFill>
                      <a:schemeClr val="tx1"/>
                    </a:solidFill>
                  </a:endParaRPr>
                </a:p>
              </p:txBody>
            </p:sp>
            <p:sp>
              <p:nvSpPr>
                <p:cNvPr id="24" name="燕尾形 23"/>
                <p:cNvSpPr/>
                <p:nvPr/>
              </p:nvSpPr>
              <p:spPr>
                <a:xfrm>
                  <a:off x="8642040" y="932981"/>
                  <a:ext cx="178397" cy="244389"/>
                </a:xfrm>
                <a:prstGeom prst="chevron">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fontAlgn="auto">
                    <a:spcBef>
                      <a:spcPts val="0"/>
                    </a:spcBef>
                    <a:spcAft>
                      <a:spcPts val="0"/>
                    </a:spcAft>
                    <a:defRPr/>
                  </a:pPr>
                  <a:endParaRPr lang="zh-CN" altLang="en-US">
                    <a:solidFill>
                      <a:schemeClr val="tx1"/>
                    </a:solidFill>
                  </a:endParaRPr>
                </a:p>
              </p:txBody>
            </p:sp>
          </p:grpSp>
        </p:grpSp>
        <p:pic>
          <p:nvPicPr>
            <p:cNvPr id="20" name="图片 19" descr="14-2.png"/>
            <p:cNvPicPr>
              <a:picLocks noChangeAspect="1"/>
            </p:cNvPicPr>
            <p:nvPr/>
          </p:nvPicPr>
          <p:blipFill>
            <a:blip r:embed="rId4" cstate="print">
              <a:lum bright="100000" contrast="12000"/>
              <a:extLst/>
            </a:blip>
            <a:srcRect l="38138" b="39864"/>
            <a:stretch>
              <a:fillRect/>
            </a:stretch>
          </p:blipFill>
          <p:spPr bwMode="auto">
            <a:xfrm>
              <a:off x="5786446" y="-71462"/>
              <a:ext cx="3044754" cy="1309218"/>
            </a:xfrm>
            <a:prstGeom prst="rect">
              <a:avLst/>
            </a:prstGeom>
            <a:noFill/>
            <a:ln>
              <a:noFill/>
            </a:ln>
            <a:effectLst>
              <a:outerShdw blurRad="190500" dist="228600" dir="2700000" algn="ctr">
                <a:srgbClr val="000000">
                  <a:alpha val="30000"/>
                </a:srgbClr>
              </a:outerShdw>
            </a:effectLst>
            <a:scene3d>
              <a:camera prst="perspectiveRelaxed"/>
              <a:lightRig rig="threePt" dir="t"/>
            </a:scene3d>
            <a:extLst/>
          </p:spPr>
        </p:pic>
      </p:grpSp>
      <p:sp>
        <p:nvSpPr>
          <p:cNvPr id="39" name="标题 1"/>
          <p:cNvSpPr txBox="1">
            <a:spLocks/>
          </p:cNvSpPr>
          <p:nvPr/>
        </p:nvSpPr>
        <p:spPr>
          <a:xfrm>
            <a:off x="71438" y="-27383"/>
            <a:ext cx="9072562" cy="884634"/>
          </a:xfrm>
          <a:prstGeom prst="rect">
            <a:avLst/>
          </a:prstGeom>
        </p:spPr>
        <p:txBody>
          <a:bodyPr vert="horz" lIns="91440" tIns="45720" rIns="91440" bIns="45720" rtlCol="0" anchor="b">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pPr fontAlgn="auto">
              <a:spcAft>
                <a:spcPts val="0"/>
              </a:spcAft>
            </a:pPr>
            <a:r>
              <a:rPr lang="zh-CN" altLang="en-US" sz="4400" b="1" spc="50" dirty="0" smtClean="0">
                <a:ln w="11430"/>
                <a:solidFill>
                  <a:srgbClr val="7030A0"/>
                </a:solidFill>
                <a:effectLst>
                  <a:outerShdw blurRad="76200" dist="50800" dir="5400000" algn="tl" rotWithShape="0">
                    <a:srgbClr val="000000">
                      <a:alpha val="65000"/>
                    </a:srgbClr>
                  </a:outerShdw>
                </a:effectLst>
                <a:latin typeface="微软雅黑" pitchFamily="34" charset="-122"/>
                <a:ea typeface="微软雅黑" pitchFamily="34" charset="-122"/>
              </a:rPr>
              <a:t>五、基本统计软件功能</a:t>
            </a:r>
            <a:r>
              <a:rPr lang="en-US" altLang="zh-CN" sz="4400" b="1" spc="50" dirty="0" smtClean="0">
                <a:ln w="11430"/>
                <a:solidFill>
                  <a:srgbClr val="7030A0"/>
                </a:solidFill>
                <a:effectLst>
                  <a:outerShdw blurRad="76200" dist="50800" dir="5400000" algn="tl" rotWithShape="0">
                    <a:srgbClr val="000000">
                      <a:alpha val="65000"/>
                    </a:srgbClr>
                  </a:outerShdw>
                </a:effectLst>
                <a:latin typeface="微软雅黑" pitchFamily="34" charset="-122"/>
                <a:ea typeface="微软雅黑" pitchFamily="34" charset="-122"/>
              </a:rPr>
              <a:t>—</a:t>
            </a:r>
            <a:r>
              <a:rPr lang="zh-CN" altLang="en-US" sz="3600" b="1" spc="50" dirty="0" smtClean="0">
                <a:ln w="11430"/>
                <a:solidFill>
                  <a:srgbClr val="7030A0"/>
                </a:solidFill>
                <a:effectLst>
                  <a:outerShdw blurRad="76200" dist="50800" dir="5400000" algn="tl" rotWithShape="0">
                    <a:srgbClr val="000000">
                      <a:alpha val="65000"/>
                    </a:srgbClr>
                  </a:outerShdw>
                </a:effectLst>
                <a:latin typeface="微软雅黑" pitchFamily="34" charset="-122"/>
                <a:ea typeface="微软雅黑" pitchFamily="34" charset="-122"/>
              </a:rPr>
              <a:t>成果输出</a:t>
            </a:r>
            <a:endParaRPr lang="zh-CN" altLang="en-US" sz="3600" b="1" spc="50" dirty="0">
              <a:ln w="11430"/>
              <a:solidFill>
                <a:srgbClr val="7030A0"/>
              </a:solidFill>
              <a:effectLst>
                <a:outerShdw blurRad="76200" dist="50800" dir="5400000" algn="tl" rotWithShape="0">
                  <a:srgbClr val="000000">
                    <a:alpha val="65000"/>
                  </a:srgbClr>
                </a:outerShdw>
              </a:effectLst>
              <a:latin typeface="微软雅黑" pitchFamily="34" charset="-122"/>
              <a:ea typeface="微软雅黑" pitchFamily="34" charset="-122"/>
            </a:endParaRPr>
          </a:p>
        </p:txBody>
      </p:sp>
      <p:grpSp>
        <p:nvGrpSpPr>
          <p:cNvPr id="12" name="组合 25"/>
          <p:cNvGrpSpPr/>
          <p:nvPr/>
        </p:nvGrpSpPr>
        <p:grpSpPr>
          <a:xfrm>
            <a:off x="-27424" y="1071546"/>
            <a:ext cx="3519304" cy="512567"/>
            <a:chOff x="686924" y="1071546"/>
            <a:chExt cx="3519304" cy="512567"/>
          </a:xfrm>
        </p:grpSpPr>
        <p:sp>
          <p:nvSpPr>
            <p:cNvPr id="13" name="矩形 12"/>
            <p:cNvSpPr/>
            <p:nvPr/>
          </p:nvSpPr>
          <p:spPr>
            <a:xfrm>
              <a:off x="714348" y="1071546"/>
              <a:ext cx="500066" cy="500066"/>
            </a:xfrm>
            <a:prstGeom prst="rect">
              <a:avLst/>
            </a:prstGeom>
            <a:solidFill>
              <a:srgbClr val="C0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2"/>
            </a:lnRef>
            <a:fillRef idx="3">
              <a:schemeClr val="accent2"/>
            </a:fillRef>
            <a:effectRef idx="2">
              <a:schemeClr val="accent2"/>
            </a:effectRef>
            <a:fontRef idx="minor">
              <a:schemeClr val="lt1"/>
            </a:fontRef>
          </p:style>
          <p:txBody>
            <a:bodyPr rtlCol="0" anchor="ctr"/>
            <a:lstStyle/>
            <a:p>
              <a:pPr algn="ctr"/>
              <a:endParaRPr lang="zh-CN" altLang="en-US"/>
            </a:p>
          </p:txBody>
        </p:sp>
        <p:sp>
          <p:nvSpPr>
            <p:cNvPr id="14" name="矩形 13"/>
            <p:cNvSpPr/>
            <p:nvPr/>
          </p:nvSpPr>
          <p:spPr>
            <a:xfrm>
              <a:off x="1214414" y="1071546"/>
              <a:ext cx="2847798" cy="500066"/>
            </a:xfrm>
            <a:prstGeom prst="rect">
              <a:avLst/>
            </a:prstGeom>
            <a:solidFill>
              <a:schemeClr val="bg1">
                <a:lumMod val="8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dk1"/>
            </a:lnRef>
            <a:fillRef idx="3">
              <a:schemeClr val="dk1"/>
            </a:fillRef>
            <a:effectRef idx="2">
              <a:schemeClr val="dk1"/>
            </a:effectRef>
            <a:fontRef idx="minor">
              <a:schemeClr val="lt1"/>
            </a:fontRef>
          </p:style>
          <p:txBody>
            <a:bodyPr rtlCol="0" anchor="ctr"/>
            <a:lstStyle/>
            <a:p>
              <a:pPr algn="ctr"/>
              <a:endParaRPr lang="zh-CN" altLang="en-US"/>
            </a:p>
          </p:txBody>
        </p:sp>
        <p:sp>
          <p:nvSpPr>
            <p:cNvPr id="15" name="矩形 14"/>
            <p:cNvSpPr/>
            <p:nvPr/>
          </p:nvSpPr>
          <p:spPr>
            <a:xfrm>
              <a:off x="686924" y="1107059"/>
              <a:ext cx="3519304" cy="477054"/>
            </a:xfrm>
            <a:prstGeom prst="rect">
              <a:avLst/>
            </a:prstGeom>
          </p:spPr>
          <p:txBody>
            <a:bodyPr wrap="square">
              <a:spAutoFit/>
            </a:bodyPr>
            <a:lstStyle/>
            <a:p>
              <a:pPr>
                <a:lnSpc>
                  <a:spcPts val="3000"/>
                </a:lnSpc>
                <a:buClr>
                  <a:srgbClr val="FFC000"/>
                </a:buClr>
              </a:pPr>
              <a:r>
                <a:rPr lang="en-US" altLang="zh-CN" sz="2400" b="1" dirty="0" smtClean="0">
                  <a:solidFill>
                    <a:schemeClr val="bg1"/>
                  </a:solidFill>
                  <a:latin typeface="微软雅黑" pitchFamily="34" charset="-122"/>
                  <a:ea typeface="微软雅黑" pitchFamily="34" charset="-122"/>
                </a:rPr>
                <a:t>1</a:t>
              </a:r>
              <a:r>
                <a:rPr lang="zh-CN" altLang="en-US" sz="2400" b="1" dirty="0" smtClean="0">
                  <a:solidFill>
                    <a:schemeClr val="bg1"/>
                  </a:solidFill>
                  <a:latin typeface="微软雅黑" pitchFamily="34" charset="-122"/>
                  <a:ea typeface="微软雅黑" pitchFamily="34" charset="-122"/>
                </a:rPr>
                <a:t>、基本统计数据集生成</a:t>
              </a:r>
              <a:endParaRPr lang="zh-CN" altLang="en-US" sz="2400" b="1" dirty="0" smtClean="0">
                <a:solidFill>
                  <a:schemeClr val="tx1">
                    <a:lumMod val="65000"/>
                    <a:lumOff val="35000"/>
                  </a:schemeClr>
                </a:solidFill>
                <a:latin typeface="微软雅黑" pitchFamily="34" charset="-122"/>
                <a:ea typeface="微软雅黑" pitchFamily="34" charset="-122"/>
              </a:endParaRPr>
            </a:p>
          </p:txBody>
        </p:sp>
      </p:grpSp>
      <p:sp>
        <p:nvSpPr>
          <p:cNvPr id="27" name="Rectangle 48"/>
          <p:cNvSpPr/>
          <p:nvPr/>
        </p:nvSpPr>
        <p:spPr bwMode="auto">
          <a:xfrm>
            <a:off x="43720" y="6326473"/>
            <a:ext cx="9077955" cy="435757"/>
          </a:xfrm>
          <a:prstGeom prst="roundRect">
            <a:avLst>
              <a:gd name="adj" fmla="val 4477"/>
            </a:avLst>
          </a:prstGeom>
          <a:gradFill>
            <a:gsLst>
              <a:gs pos="95000">
                <a:srgbClr val="FFFFFF"/>
              </a:gs>
              <a:gs pos="100000">
                <a:srgbClr val="FFDD71"/>
              </a:gs>
            </a:gsLst>
            <a:lin ang="5400000" scaled="0"/>
          </a:gradFill>
          <a:ln w="38100">
            <a:gradFill>
              <a:gsLst>
                <a:gs pos="50000">
                  <a:srgbClr val="BC6200"/>
                </a:gs>
                <a:gs pos="100000">
                  <a:srgbClr val="DA5D00"/>
                </a:gs>
              </a:gsLst>
              <a:lin ang="5400000" scaled="0"/>
            </a:gradFill>
          </a:ln>
          <a:effectLst/>
          <a:scene3d>
            <a:camera prst="orthographicFront"/>
            <a:lightRig rig="flat" dir="t"/>
          </a:scene3d>
          <a:sp3d contourW="19050">
            <a:bevelT w="101600" prst="divot"/>
            <a:bevelB w="0" h="0"/>
            <a:contourClr>
              <a:schemeClr val="bg1"/>
            </a:contourClr>
          </a:sp3d>
        </p:spPr>
        <p:style>
          <a:lnRef idx="1">
            <a:schemeClr val="accent2"/>
          </a:lnRef>
          <a:fillRef idx="3">
            <a:schemeClr val="accent2"/>
          </a:fillRef>
          <a:effectRef idx="2">
            <a:schemeClr val="accent2"/>
          </a:effectRef>
          <a:fontRef idx="minor">
            <a:schemeClr val="lt1"/>
          </a:fontRef>
        </p:style>
        <p:txBody>
          <a:bodyPr anchor="ctr">
            <a:sp3d/>
          </a:bodyPr>
          <a:lstStyle/>
          <a:p>
            <a:pPr defTabSz="685666">
              <a:lnSpc>
                <a:spcPts val="3000"/>
              </a:lnSpc>
              <a:spcBef>
                <a:spcPts val="1000"/>
              </a:spcBef>
              <a:buFont typeface="Wingdings" pitchFamily="2" charset="2"/>
              <a:buChar char="u"/>
            </a:pPr>
            <a:r>
              <a:rPr lang="zh-CN" altLang="en-US" b="1" dirty="0" smtClean="0">
                <a:solidFill>
                  <a:srgbClr val="3C2924"/>
                </a:solidFill>
                <a:latin typeface="微软雅黑" pitchFamily="34" charset="-122"/>
                <a:ea typeface="微软雅黑" pitchFamily="34" charset="-122"/>
              </a:rPr>
              <a:t>生成</a:t>
            </a:r>
            <a:r>
              <a:rPr lang="en-US" altLang="zh-CN" b="1" dirty="0" smtClean="0">
                <a:solidFill>
                  <a:srgbClr val="3C2924"/>
                </a:solidFill>
                <a:latin typeface="微软雅黑" pitchFamily="34" charset="-122"/>
                <a:ea typeface="微软雅黑" pitchFamily="34" charset="-122"/>
              </a:rPr>
              <a:t>《</a:t>
            </a:r>
            <a:r>
              <a:rPr lang="zh-CN" altLang="en-US" b="1" dirty="0" smtClean="0">
                <a:solidFill>
                  <a:srgbClr val="3C2924"/>
                </a:solidFill>
                <a:latin typeface="微软雅黑" pitchFamily="34" charset="-122"/>
                <a:ea typeface="微软雅黑" pitchFamily="34" charset="-122"/>
              </a:rPr>
              <a:t>地理国情普查基本统计技术规定</a:t>
            </a:r>
            <a:r>
              <a:rPr lang="en-US" altLang="zh-CN" b="1" dirty="0" smtClean="0">
                <a:solidFill>
                  <a:srgbClr val="3C2924"/>
                </a:solidFill>
                <a:latin typeface="微软雅黑" pitchFamily="34" charset="-122"/>
                <a:ea typeface="微软雅黑" pitchFamily="34" charset="-122"/>
              </a:rPr>
              <a:t>》</a:t>
            </a:r>
            <a:r>
              <a:rPr lang="zh-CN" altLang="en-US" b="1" dirty="0" smtClean="0">
                <a:solidFill>
                  <a:srgbClr val="3C2924"/>
                </a:solidFill>
                <a:latin typeface="微软雅黑" pitchFamily="34" charset="-122"/>
                <a:ea typeface="微软雅黑" pitchFamily="34" charset="-122"/>
              </a:rPr>
              <a:t>要求提交的基本统计数据集和格网数据集</a:t>
            </a:r>
            <a:endParaRPr lang="en-US" altLang="en-US" b="1" dirty="0">
              <a:solidFill>
                <a:srgbClr val="3C2924"/>
              </a:solidFill>
              <a:latin typeface="微软雅黑" pitchFamily="34" charset="-122"/>
              <a:ea typeface="微软雅黑" pitchFamily="34" charset="-122"/>
            </a:endParaRPr>
          </a:p>
        </p:txBody>
      </p:sp>
      <p:sp>
        <p:nvSpPr>
          <p:cNvPr id="28" name="矩形标注 27"/>
          <p:cNvSpPr/>
          <p:nvPr/>
        </p:nvSpPr>
        <p:spPr>
          <a:xfrm>
            <a:off x="7221983" y="1476277"/>
            <a:ext cx="1899692" cy="464230"/>
          </a:xfrm>
          <a:prstGeom prst="wedgeRectCallout">
            <a:avLst>
              <a:gd name="adj1" fmla="val -77627"/>
              <a:gd name="adj2" fmla="val 33784"/>
            </a:avLst>
          </a:prstGeom>
          <a:solidFill>
            <a:srgbClr val="C00000">
              <a:alpha val="75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shade val="50000"/>
            </a:schemeClr>
          </a:lnRef>
          <a:fillRef idx="1">
            <a:schemeClr val="accent2"/>
          </a:fillRef>
          <a:effectRef idx="0">
            <a:schemeClr val="accent2"/>
          </a:effectRef>
          <a:fontRef idx="minor">
            <a:schemeClr val="lt1"/>
          </a:fontRef>
        </p:style>
        <p:txBody>
          <a:bodyPr wrap="square">
            <a:spAutoFit/>
          </a:bodyPr>
          <a:lstStyle/>
          <a:p>
            <a:pPr defTabSz="685666">
              <a:lnSpc>
                <a:spcPts val="2900"/>
              </a:lnSpc>
            </a:pPr>
            <a:r>
              <a:rPr lang="zh-CN" altLang="en-US" dirty="0" smtClean="0">
                <a:solidFill>
                  <a:srgbClr val="FFFFFF"/>
                </a:solidFill>
                <a:latin typeface="微软雅黑" pitchFamily="34" charset="-122"/>
                <a:ea typeface="微软雅黑" pitchFamily="34" charset="-122"/>
              </a:rPr>
              <a:t>数据集类型选择</a:t>
            </a:r>
            <a:endParaRPr lang="en-US" altLang="en-US" dirty="0" smtClean="0">
              <a:solidFill>
                <a:srgbClr val="FFFFFF"/>
              </a:solidFill>
              <a:latin typeface="微软雅黑" pitchFamily="34" charset="-122"/>
              <a:ea typeface="微软雅黑" pitchFamily="34" charset="-122"/>
            </a:endParaRPr>
          </a:p>
        </p:txBody>
      </p:sp>
      <p:sp>
        <p:nvSpPr>
          <p:cNvPr id="29" name="矩形 28"/>
          <p:cNvSpPr/>
          <p:nvPr/>
        </p:nvSpPr>
        <p:spPr>
          <a:xfrm>
            <a:off x="2753385" y="1835452"/>
            <a:ext cx="4098506" cy="299921"/>
          </a:xfrm>
          <a:prstGeom prst="rect">
            <a:avLst/>
          </a:prstGeom>
          <a:noFill/>
          <a:ln>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矩形标注 29"/>
          <p:cNvSpPr/>
          <p:nvPr/>
        </p:nvSpPr>
        <p:spPr>
          <a:xfrm>
            <a:off x="7328078" y="1971465"/>
            <a:ext cx="1793597" cy="464230"/>
          </a:xfrm>
          <a:prstGeom prst="wedgeRectCallout">
            <a:avLst>
              <a:gd name="adj1" fmla="val -77627"/>
              <a:gd name="adj2" fmla="val 33784"/>
            </a:avLst>
          </a:prstGeom>
          <a:solidFill>
            <a:srgbClr val="C00000">
              <a:alpha val="75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shade val="50000"/>
            </a:schemeClr>
          </a:lnRef>
          <a:fillRef idx="1">
            <a:schemeClr val="accent2"/>
          </a:fillRef>
          <a:effectRef idx="0">
            <a:schemeClr val="accent2"/>
          </a:effectRef>
          <a:fontRef idx="minor">
            <a:schemeClr val="lt1"/>
          </a:fontRef>
        </p:style>
        <p:txBody>
          <a:bodyPr wrap="square">
            <a:spAutoFit/>
          </a:bodyPr>
          <a:lstStyle/>
          <a:p>
            <a:pPr defTabSz="685666">
              <a:lnSpc>
                <a:spcPts val="2900"/>
              </a:lnSpc>
            </a:pPr>
            <a:r>
              <a:rPr lang="zh-CN" altLang="en-US" dirty="0" smtClean="0">
                <a:solidFill>
                  <a:srgbClr val="FFFFFF"/>
                </a:solidFill>
                <a:latin typeface="微软雅黑" pitchFamily="34" charset="-122"/>
                <a:ea typeface="微软雅黑" pitchFamily="34" charset="-122"/>
              </a:rPr>
              <a:t>数据集生成位置</a:t>
            </a:r>
            <a:endParaRPr lang="en-US" altLang="en-US" dirty="0" smtClean="0">
              <a:solidFill>
                <a:srgbClr val="FFFFFF"/>
              </a:solidFill>
              <a:latin typeface="微软雅黑" pitchFamily="34" charset="-122"/>
              <a:ea typeface="微软雅黑" pitchFamily="34" charset="-122"/>
            </a:endParaRPr>
          </a:p>
        </p:txBody>
      </p:sp>
      <p:sp>
        <p:nvSpPr>
          <p:cNvPr id="31" name="矩形 30"/>
          <p:cNvSpPr/>
          <p:nvPr/>
        </p:nvSpPr>
        <p:spPr>
          <a:xfrm>
            <a:off x="2750586" y="2130051"/>
            <a:ext cx="4391377" cy="281367"/>
          </a:xfrm>
          <a:prstGeom prst="rect">
            <a:avLst/>
          </a:prstGeom>
          <a:noFill/>
          <a:ln>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矩形标注 31"/>
          <p:cNvSpPr/>
          <p:nvPr/>
        </p:nvSpPr>
        <p:spPr>
          <a:xfrm>
            <a:off x="7718029" y="3059490"/>
            <a:ext cx="1410501" cy="464230"/>
          </a:xfrm>
          <a:prstGeom prst="wedgeRectCallout">
            <a:avLst>
              <a:gd name="adj1" fmla="val -77627"/>
              <a:gd name="adj2" fmla="val 33784"/>
            </a:avLst>
          </a:prstGeom>
          <a:solidFill>
            <a:srgbClr val="C00000">
              <a:alpha val="75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shade val="50000"/>
            </a:schemeClr>
          </a:lnRef>
          <a:fillRef idx="1">
            <a:schemeClr val="accent2"/>
          </a:fillRef>
          <a:effectRef idx="0">
            <a:schemeClr val="accent2"/>
          </a:effectRef>
          <a:fontRef idx="minor">
            <a:schemeClr val="lt1"/>
          </a:fontRef>
        </p:style>
        <p:txBody>
          <a:bodyPr wrap="square">
            <a:spAutoFit/>
          </a:bodyPr>
          <a:lstStyle/>
          <a:p>
            <a:pPr defTabSz="685666">
              <a:lnSpc>
                <a:spcPts val="2900"/>
              </a:lnSpc>
            </a:pPr>
            <a:r>
              <a:rPr lang="zh-CN" altLang="en-US" dirty="0" smtClean="0">
                <a:solidFill>
                  <a:srgbClr val="FFFFFF"/>
                </a:solidFill>
                <a:latin typeface="微软雅黑" pitchFamily="34" charset="-122"/>
                <a:ea typeface="微软雅黑" pitchFamily="34" charset="-122"/>
              </a:rPr>
              <a:t>数据集内容</a:t>
            </a:r>
            <a:endParaRPr lang="en-US" altLang="en-US" dirty="0" smtClean="0">
              <a:solidFill>
                <a:srgbClr val="FFFFFF"/>
              </a:solidFill>
              <a:latin typeface="微软雅黑" pitchFamily="34" charset="-122"/>
              <a:ea typeface="微软雅黑" pitchFamily="34" charset="-122"/>
            </a:endParaRPr>
          </a:p>
        </p:txBody>
      </p:sp>
      <p:sp>
        <p:nvSpPr>
          <p:cNvPr id="33" name="矩形 32"/>
          <p:cNvSpPr/>
          <p:nvPr/>
        </p:nvSpPr>
        <p:spPr>
          <a:xfrm>
            <a:off x="2326252" y="2696614"/>
            <a:ext cx="5192587" cy="2873753"/>
          </a:xfrm>
          <a:prstGeom prst="rect">
            <a:avLst/>
          </a:prstGeom>
          <a:noFill/>
          <a:ln>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灯片编号占位符 4"/>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138</a:t>
            </a:fld>
            <a:endParaRPr lang="zh-CN" altLang="en-US">
              <a:solidFill>
                <a:prstClr val="black">
                  <a:tint val="75000"/>
                </a:prstClr>
              </a:solidFill>
            </a:endParaRPr>
          </a:p>
        </p:txBody>
      </p:sp>
    </p:spTree>
    <p:extLst>
      <p:ext uri="{BB962C8B-B14F-4D97-AF65-F5344CB8AC3E}">
        <p14:creationId xmlns:p14="http://schemas.microsoft.com/office/powerpoint/2010/main" xmlns="" val="137425544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strips(downLeft)">
                                      <p:cBhvr>
                                        <p:cTn id="7" dur="500"/>
                                        <p:tgtEl>
                                          <p:spTgt spid="29"/>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8"/>
                                        </p:tgtEl>
                                        <p:attrNameLst>
                                          <p:attrName>style.visibility</p:attrName>
                                        </p:attrNameLst>
                                      </p:cBhvr>
                                      <p:to>
                                        <p:strVal val="visible"/>
                                      </p:to>
                                    </p:set>
                                    <p:animEffect transition="in" filter="fade">
                                      <p:cBhvr>
                                        <p:cTn id="11" dur="500"/>
                                        <p:tgtEl>
                                          <p:spTgt spid="28"/>
                                        </p:tgtEl>
                                      </p:cBhvr>
                                    </p:animEffect>
                                  </p:childTnLst>
                                </p:cTn>
                              </p:par>
                            </p:childTnLst>
                          </p:cTn>
                        </p:par>
                      </p:childTnLst>
                    </p:cTn>
                  </p:par>
                  <p:par>
                    <p:cTn id="12" fill="hold">
                      <p:stCondLst>
                        <p:cond delay="indefinite"/>
                      </p:stCondLst>
                      <p:childTnLst>
                        <p:par>
                          <p:cTn id="13" fill="hold">
                            <p:stCondLst>
                              <p:cond delay="0"/>
                            </p:stCondLst>
                            <p:childTnLst>
                              <p:par>
                                <p:cTn id="14" presetID="18" presetClass="entr" presetSubtype="12" fill="hold" grpId="0" nodeType="clickEffect">
                                  <p:stCondLst>
                                    <p:cond delay="0"/>
                                  </p:stCondLst>
                                  <p:childTnLst>
                                    <p:set>
                                      <p:cBhvr>
                                        <p:cTn id="15" dur="1" fill="hold">
                                          <p:stCondLst>
                                            <p:cond delay="0"/>
                                          </p:stCondLst>
                                        </p:cTn>
                                        <p:tgtEl>
                                          <p:spTgt spid="31"/>
                                        </p:tgtEl>
                                        <p:attrNameLst>
                                          <p:attrName>style.visibility</p:attrName>
                                        </p:attrNameLst>
                                      </p:cBhvr>
                                      <p:to>
                                        <p:strVal val="visible"/>
                                      </p:to>
                                    </p:set>
                                    <p:animEffect transition="in" filter="strips(downLeft)">
                                      <p:cBhvr>
                                        <p:cTn id="16" dur="500"/>
                                        <p:tgtEl>
                                          <p:spTgt spid="31"/>
                                        </p:tgtEl>
                                      </p:cBhvr>
                                    </p:animEffect>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30"/>
                                        </p:tgtEl>
                                        <p:attrNameLst>
                                          <p:attrName>style.visibility</p:attrName>
                                        </p:attrNameLst>
                                      </p:cBhvr>
                                      <p:to>
                                        <p:strVal val="visible"/>
                                      </p:to>
                                    </p:set>
                                    <p:animEffect transition="in" filter="fade">
                                      <p:cBhvr>
                                        <p:cTn id="20" dur="500"/>
                                        <p:tgtEl>
                                          <p:spTgt spid="30"/>
                                        </p:tgtEl>
                                      </p:cBhvr>
                                    </p:animEffect>
                                  </p:childTnLst>
                                </p:cTn>
                              </p:par>
                            </p:childTnLst>
                          </p:cTn>
                        </p:par>
                      </p:childTnLst>
                    </p:cTn>
                  </p:par>
                  <p:par>
                    <p:cTn id="21" fill="hold">
                      <p:stCondLst>
                        <p:cond delay="indefinite"/>
                      </p:stCondLst>
                      <p:childTnLst>
                        <p:par>
                          <p:cTn id="22" fill="hold">
                            <p:stCondLst>
                              <p:cond delay="0"/>
                            </p:stCondLst>
                            <p:childTnLst>
                              <p:par>
                                <p:cTn id="23" presetID="18" presetClass="entr" presetSubtype="12" fill="hold" grpId="0" nodeType="clickEffect">
                                  <p:stCondLst>
                                    <p:cond delay="0"/>
                                  </p:stCondLst>
                                  <p:childTnLst>
                                    <p:set>
                                      <p:cBhvr>
                                        <p:cTn id="24" dur="1" fill="hold">
                                          <p:stCondLst>
                                            <p:cond delay="0"/>
                                          </p:stCondLst>
                                        </p:cTn>
                                        <p:tgtEl>
                                          <p:spTgt spid="33"/>
                                        </p:tgtEl>
                                        <p:attrNameLst>
                                          <p:attrName>style.visibility</p:attrName>
                                        </p:attrNameLst>
                                      </p:cBhvr>
                                      <p:to>
                                        <p:strVal val="visible"/>
                                      </p:to>
                                    </p:set>
                                    <p:animEffect transition="in" filter="strips(downLeft)">
                                      <p:cBhvr>
                                        <p:cTn id="25" dur="500"/>
                                        <p:tgtEl>
                                          <p:spTgt spid="33"/>
                                        </p:tgtEl>
                                      </p:cBhvr>
                                    </p:animEffect>
                                  </p:childTnLst>
                                </p:cTn>
                              </p:par>
                            </p:childTnLst>
                          </p:cTn>
                        </p:par>
                        <p:par>
                          <p:cTn id="26" fill="hold">
                            <p:stCondLst>
                              <p:cond delay="500"/>
                            </p:stCondLst>
                            <p:childTnLst>
                              <p:par>
                                <p:cTn id="27" presetID="10" presetClass="entr" presetSubtype="0" fill="hold" grpId="0" nodeType="afterEffect">
                                  <p:stCondLst>
                                    <p:cond delay="0"/>
                                  </p:stCondLst>
                                  <p:childTnLst>
                                    <p:set>
                                      <p:cBhvr>
                                        <p:cTn id="28" dur="1" fill="hold">
                                          <p:stCondLst>
                                            <p:cond delay="0"/>
                                          </p:stCondLst>
                                        </p:cTn>
                                        <p:tgtEl>
                                          <p:spTgt spid="32"/>
                                        </p:tgtEl>
                                        <p:attrNameLst>
                                          <p:attrName>style.visibility</p:attrName>
                                        </p:attrNameLst>
                                      </p:cBhvr>
                                      <p:to>
                                        <p:strVal val="visible"/>
                                      </p:to>
                                    </p:set>
                                    <p:animEffect transition="in" filter="fade">
                                      <p:cBhvr>
                                        <p:cTn id="29"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animBg="1"/>
      <p:bldP spid="30" grpId="0" animBg="1"/>
      <p:bldP spid="31" grpId="0" animBg="1"/>
      <p:bldP spid="32" grpId="0" animBg="1"/>
      <p:bldP spid="33" grpId="0" animBg="1"/>
    </p:bld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24"/>
          <p:cNvGrpSpPr>
            <a:grpSpLocks/>
          </p:cNvGrpSpPr>
          <p:nvPr/>
        </p:nvGrpSpPr>
        <p:grpSpPr bwMode="auto">
          <a:xfrm>
            <a:off x="0" y="-71437"/>
            <a:ext cx="9144000" cy="1309688"/>
            <a:chOff x="0" y="-71462"/>
            <a:chExt cx="9144000" cy="1309218"/>
          </a:xfrm>
        </p:grpSpPr>
        <p:grpSp>
          <p:nvGrpSpPr>
            <p:cNvPr id="3" name="组合 21"/>
            <p:cNvGrpSpPr>
              <a:grpSpLocks/>
            </p:cNvGrpSpPr>
            <p:nvPr/>
          </p:nvGrpSpPr>
          <p:grpSpPr bwMode="auto">
            <a:xfrm>
              <a:off x="0" y="857232"/>
              <a:ext cx="9144000" cy="173037"/>
              <a:chOff x="0" y="827071"/>
              <a:chExt cx="9144000" cy="173037"/>
            </a:xfrm>
          </p:grpSpPr>
          <p:sp>
            <p:nvSpPr>
              <p:cNvPr id="21" name="矩形 20"/>
              <p:cNvSpPr/>
              <p:nvPr/>
            </p:nvSpPr>
            <p:spPr>
              <a:xfrm>
                <a:off x="0" y="920664"/>
                <a:ext cx="9144000" cy="45719"/>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3"/>
              </a:lnRef>
              <a:fillRef idx="2">
                <a:schemeClr val="accent3"/>
              </a:fillRef>
              <a:effectRef idx="1">
                <a:schemeClr val="accent3"/>
              </a:effectRef>
              <a:fontRef idx="minor">
                <a:schemeClr val="dk1"/>
              </a:fontRef>
            </p:style>
            <p:txBody>
              <a:bodyPr anchor="ctr"/>
              <a:lstStyle/>
              <a:p>
                <a:pPr algn="ctr" fontAlgn="auto">
                  <a:spcBef>
                    <a:spcPts val="0"/>
                  </a:spcBef>
                  <a:spcAft>
                    <a:spcPts val="0"/>
                  </a:spcAft>
                  <a:defRPr/>
                </a:pPr>
                <a:endParaRPr lang="zh-CN" altLang="en-US" kern="0">
                  <a:solidFill>
                    <a:sysClr val="window" lastClr="FFFFFF"/>
                  </a:solidFill>
                  <a:latin typeface="Constantia"/>
                  <a:ea typeface="微软雅黑"/>
                </a:endParaRPr>
              </a:p>
            </p:txBody>
          </p:sp>
          <p:grpSp>
            <p:nvGrpSpPr>
              <p:cNvPr id="4" name="组合 12"/>
              <p:cNvGrpSpPr>
                <a:grpSpLocks/>
              </p:cNvGrpSpPr>
              <p:nvPr/>
            </p:nvGrpSpPr>
            <p:grpSpPr bwMode="auto">
              <a:xfrm>
                <a:off x="8715404" y="827071"/>
                <a:ext cx="287337" cy="173037"/>
                <a:chOff x="8461697" y="933460"/>
                <a:chExt cx="358775" cy="244475"/>
              </a:xfrm>
            </p:grpSpPr>
            <p:sp>
              <p:nvSpPr>
                <p:cNvPr id="23" name="燕尾形 22"/>
                <p:cNvSpPr/>
                <p:nvPr/>
              </p:nvSpPr>
              <p:spPr>
                <a:xfrm>
                  <a:off x="8461661" y="932981"/>
                  <a:ext cx="180380" cy="244389"/>
                </a:xfrm>
                <a:prstGeom prst="chevron">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fontAlgn="auto">
                    <a:spcBef>
                      <a:spcPts val="0"/>
                    </a:spcBef>
                    <a:spcAft>
                      <a:spcPts val="0"/>
                    </a:spcAft>
                    <a:defRPr/>
                  </a:pPr>
                  <a:endParaRPr lang="zh-CN" altLang="en-US">
                    <a:solidFill>
                      <a:schemeClr val="tx1"/>
                    </a:solidFill>
                  </a:endParaRPr>
                </a:p>
              </p:txBody>
            </p:sp>
            <p:sp>
              <p:nvSpPr>
                <p:cNvPr id="24" name="燕尾形 23"/>
                <p:cNvSpPr/>
                <p:nvPr/>
              </p:nvSpPr>
              <p:spPr>
                <a:xfrm>
                  <a:off x="8642040" y="932981"/>
                  <a:ext cx="178397" cy="244389"/>
                </a:xfrm>
                <a:prstGeom prst="chevron">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fontAlgn="auto">
                    <a:spcBef>
                      <a:spcPts val="0"/>
                    </a:spcBef>
                    <a:spcAft>
                      <a:spcPts val="0"/>
                    </a:spcAft>
                    <a:defRPr/>
                  </a:pPr>
                  <a:endParaRPr lang="zh-CN" altLang="en-US">
                    <a:solidFill>
                      <a:schemeClr val="tx1"/>
                    </a:solidFill>
                  </a:endParaRPr>
                </a:p>
              </p:txBody>
            </p:sp>
          </p:grpSp>
        </p:grpSp>
        <p:pic>
          <p:nvPicPr>
            <p:cNvPr id="20" name="图片 19" descr="14-2.png"/>
            <p:cNvPicPr>
              <a:picLocks noChangeAspect="1"/>
            </p:cNvPicPr>
            <p:nvPr/>
          </p:nvPicPr>
          <p:blipFill>
            <a:blip r:embed="rId3" cstate="print">
              <a:lum bright="100000" contrast="12000"/>
              <a:extLst/>
            </a:blip>
            <a:srcRect l="38138" b="39864"/>
            <a:stretch>
              <a:fillRect/>
            </a:stretch>
          </p:blipFill>
          <p:spPr bwMode="auto">
            <a:xfrm>
              <a:off x="5786446" y="-71462"/>
              <a:ext cx="3044754" cy="1309218"/>
            </a:xfrm>
            <a:prstGeom prst="rect">
              <a:avLst/>
            </a:prstGeom>
            <a:noFill/>
            <a:ln>
              <a:noFill/>
            </a:ln>
            <a:effectLst>
              <a:outerShdw blurRad="190500" dist="228600" dir="2700000" algn="ctr">
                <a:srgbClr val="000000">
                  <a:alpha val="30000"/>
                </a:srgbClr>
              </a:outerShdw>
            </a:effectLst>
            <a:scene3d>
              <a:camera prst="perspectiveRelaxed"/>
              <a:lightRig rig="threePt" dir="t"/>
            </a:scene3d>
            <a:extLst/>
          </p:spPr>
        </p:pic>
      </p:grpSp>
      <p:sp>
        <p:nvSpPr>
          <p:cNvPr id="39" name="标题 1"/>
          <p:cNvSpPr txBox="1">
            <a:spLocks/>
          </p:cNvSpPr>
          <p:nvPr/>
        </p:nvSpPr>
        <p:spPr>
          <a:xfrm>
            <a:off x="71438" y="-27383"/>
            <a:ext cx="9072562" cy="884634"/>
          </a:xfrm>
          <a:prstGeom prst="rect">
            <a:avLst/>
          </a:prstGeom>
        </p:spPr>
        <p:txBody>
          <a:bodyPr vert="horz" lIns="91440" tIns="45720" rIns="91440" bIns="45720" rtlCol="0" anchor="b">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pPr fontAlgn="auto">
              <a:spcAft>
                <a:spcPts val="0"/>
              </a:spcAft>
            </a:pPr>
            <a:r>
              <a:rPr lang="zh-CN" altLang="en-US" sz="4400" b="1" spc="50" dirty="0" smtClean="0">
                <a:ln w="11430"/>
                <a:solidFill>
                  <a:srgbClr val="7030A0"/>
                </a:solidFill>
                <a:effectLst>
                  <a:outerShdw blurRad="76200" dist="50800" dir="5400000" algn="tl" rotWithShape="0">
                    <a:srgbClr val="000000">
                      <a:alpha val="65000"/>
                    </a:srgbClr>
                  </a:outerShdw>
                </a:effectLst>
                <a:latin typeface="微软雅黑" pitchFamily="34" charset="-122"/>
                <a:ea typeface="微软雅黑" pitchFamily="34" charset="-122"/>
              </a:rPr>
              <a:t>五、基本统计软件功能</a:t>
            </a:r>
            <a:r>
              <a:rPr lang="en-US" altLang="zh-CN" sz="4400" b="1" spc="50" dirty="0" smtClean="0">
                <a:ln w="11430"/>
                <a:solidFill>
                  <a:srgbClr val="7030A0"/>
                </a:solidFill>
                <a:effectLst>
                  <a:outerShdw blurRad="76200" dist="50800" dir="5400000" algn="tl" rotWithShape="0">
                    <a:srgbClr val="000000">
                      <a:alpha val="65000"/>
                    </a:srgbClr>
                  </a:outerShdw>
                </a:effectLst>
                <a:latin typeface="微软雅黑" pitchFamily="34" charset="-122"/>
                <a:ea typeface="微软雅黑" pitchFamily="34" charset="-122"/>
              </a:rPr>
              <a:t>—</a:t>
            </a:r>
            <a:r>
              <a:rPr lang="zh-CN" altLang="en-US" sz="3600" b="1" spc="50" dirty="0" smtClean="0">
                <a:ln w="11430"/>
                <a:solidFill>
                  <a:srgbClr val="7030A0"/>
                </a:solidFill>
                <a:effectLst>
                  <a:outerShdw blurRad="76200" dist="50800" dir="5400000" algn="tl" rotWithShape="0">
                    <a:srgbClr val="000000">
                      <a:alpha val="65000"/>
                    </a:srgbClr>
                  </a:outerShdw>
                </a:effectLst>
                <a:latin typeface="微软雅黑" pitchFamily="34" charset="-122"/>
                <a:ea typeface="微软雅黑" pitchFamily="34" charset="-122"/>
              </a:rPr>
              <a:t>成果输出</a:t>
            </a:r>
            <a:endParaRPr lang="zh-CN" altLang="en-US" sz="3600" b="1" spc="50" dirty="0">
              <a:ln w="11430"/>
              <a:solidFill>
                <a:srgbClr val="7030A0"/>
              </a:solidFill>
              <a:effectLst>
                <a:outerShdw blurRad="76200" dist="50800" dir="5400000" algn="tl" rotWithShape="0">
                  <a:srgbClr val="000000">
                    <a:alpha val="65000"/>
                  </a:srgbClr>
                </a:outerShdw>
              </a:effectLst>
              <a:latin typeface="微软雅黑" pitchFamily="34" charset="-122"/>
              <a:ea typeface="微软雅黑" pitchFamily="34" charset="-122"/>
            </a:endParaRPr>
          </a:p>
        </p:txBody>
      </p:sp>
      <p:grpSp>
        <p:nvGrpSpPr>
          <p:cNvPr id="12" name="组合 25"/>
          <p:cNvGrpSpPr/>
          <p:nvPr/>
        </p:nvGrpSpPr>
        <p:grpSpPr>
          <a:xfrm>
            <a:off x="-27424" y="1071546"/>
            <a:ext cx="3519304" cy="512567"/>
            <a:chOff x="686924" y="1071546"/>
            <a:chExt cx="3519304" cy="512567"/>
          </a:xfrm>
        </p:grpSpPr>
        <p:sp>
          <p:nvSpPr>
            <p:cNvPr id="13" name="矩形 12"/>
            <p:cNvSpPr/>
            <p:nvPr/>
          </p:nvSpPr>
          <p:spPr>
            <a:xfrm>
              <a:off x="714348" y="1071546"/>
              <a:ext cx="500066" cy="500066"/>
            </a:xfrm>
            <a:prstGeom prst="rect">
              <a:avLst/>
            </a:prstGeom>
            <a:solidFill>
              <a:srgbClr val="C0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2"/>
            </a:lnRef>
            <a:fillRef idx="3">
              <a:schemeClr val="accent2"/>
            </a:fillRef>
            <a:effectRef idx="2">
              <a:schemeClr val="accent2"/>
            </a:effectRef>
            <a:fontRef idx="minor">
              <a:schemeClr val="lt1"/>
            </a:fontRef>
          </p:style>
          <p:txBody>
            <a:bodyPr rtlCol="0" anchor="ctr"/>
            <a:lstStyle/>
            <a:p>
              <a:pPr algn="ctr"/>
              <a:endParaRPr lang="zh-CN" altLang="en-US"/>
            </a:p>
          </p:txBody>
        </p:sp>
        <p:sp>
          <p:nvSpPr>
            <p:cNvPr id="14" name="矩形 13"/>
            <p:cNvSpPr/>
            <p:nvPr/>
          </p:nvSpPr>
          <p:spPr>
            <a:xfrm>
              <a:off x="1214414" y="1071546"/>
              <a:ext cx="2847798" cy="500066"/>
            </a:xfrm>
            <a:prstGeom prst="rect">
              <a:avLst/>
            </a:prstGeom>
            <a:solidFill>
              <a:schemeClr val="bg1">
                <a:lumMod val="8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dk1"/>
            </a:lnRef>
            <a:fillRef idx="3">
              <a:schemeClr val="dk1"/>
            </a:fillRef>
            <a:effectRef idx="2">
              <a:schemeClr val="dk1"/>
            </a:effectRef>
            <a:fontRef idx="minor">
              <a:schemeClr val="lt1"/>
            </a:fontRef>
          </p:style>
          <p:txBody>
            <a:bodyPr rtlCol="0" anchor="ctr"/>
            <a:lstStyle/>
            <a:p>
              <a:pPr algn="ctr"/>
              <a:endParaRPr lang="zh-CN" altLang="en-US"/>
            </a:p>
          </p:txBody>
        </p:sp>
        <p:sp>
          <p:nvSpPr>
            <p:cNvPr id="15" name="矩形 14"/>
            <p:cNvSpPr/>
            <p:nvPr/>
          </p:nvSpPr>
          <p:spPr>
            <a:xfrm>
              <a:off x="686924" y="1107059"/>
              <a:ext cx="3519304" cy="477054"/>
            </a:xfrm>
            <a:prstGeom prst="rect">
              <a:avLst/>
            </a:prstGeom>
          </p:spPr>
          <p:txBody>
            <a:bodyPr wrap="square">
              <a:spAutoFit/>
            </a:bodyPr>
            <a:lstStyle/>
            <a:p>
              <a:pPr>
                <a:lnSpc>
                  <a:spcPts val="3000"/>
                </a:lnSpc>
                <a:buClr>
                  <a:srgbClr val="FFC000"/>
                </a:buClr>
              </a:pPr>
              <a:r>
                <a:rPr lang="en-US" altLang="zh-CN" sz="2400" b="1" dirty="0" smtClean="0">
                  <a:solidFill>
                    <a:schemeClr val="bg1"/>
                  </a:solidFill>
                  <a:latin typeface="微软雅黑" pitchFamily="34" charset="-122"/>
                  <a:ea typeface="微软雅黑" pitchFamily="34" charset="-122"/>
                </a:rPr>
                <a:t>2</a:t>
              </a:r>
              <a:r>
                <a:rPr lang="zh-CN" altLang="en-US" sz="2400" b="1" dirty="0" smtClean="0">
                  <a:solidFill>
                    <a:schemeClr val="bg1"/>
                  </a:solidFill>
                  <a:latin typeface="微软雅黑" pitchFamily="34" charset="-122"/>
                  <a:ea typeface="微软雅黑" pitchFamily="34" charset="-122"/>
                </a:rPr>
                <a:t>、基本统计报表生成</a:t>
              </a:r>
              <a:endParaRPr lang="zh-CN" altLang="en-US" sz="2400" b="1" dirty="0" smtClean="0">
                <a:solidFill>
                  <a:schemeClr val="tx1">
                    <a:lumMod val="65000"/>
                    <a:lumOff val="35000"/>
                  </a:schemeClr>
                </a:solidFill>
                <a:latin typeface="微软雅黑" pitchFamily="34" charset="-122"/>
                <a:ea typeface="微软雅黑" pitchFamily="34" charset="-122"/>
              </a:endParaRPr>
            </a:p>
          </p:txBody>
        </p:sp>
      </p:grpSp>
      <p:sp>
        <p:nvSpPr>
          <p:cNvPr id="18" name="剪去单角的矩形 17"/>
          <p:cNvSpPr/>
          <p:nvPr/>
        </p:nvSpPr>
        <p:spPr>
          <a:xfrm>
            <a:off x="0" y="1675054"/>
            <a:ext cx="4211960" cy="1825954"/>
          </a:xfrm>
          <a:prstGeom prst="snip1Rect">
            <a:avLst>
              <a:gd name="adj" fmla="val 0"/>
            </a:avLst>
          </a:prstGeom>
          <a:gradFill>
            <a:gsLst>
              <a:gs pos="20000">
                <a:schemeClr val="bg1">
                  <a:lumMod val="95000"/>
                </a:schemeClr>
              </a:gs>
              <a:gs pos="100000">
                <a:schemeClr val="accent1">
                  <a:lumMod val="20000"/>
                  <a:lumOff val="80000"/>
                </a:schemeClr>
              </a:gs>
            </a:gsLst>
          </a:gradFill>
          <a:ln>
            <a:solidFill>
              <a:schemeClr val="tx1"/>
            </a:solidFill>
          </a:ln>
        </p:spPr>
        <p:style>
          <a:lnRef idx="1">
            <a:schemeClr val="accent1"/>
          </a:lnRef>
          <a:fillRef idx="2">
            <a:schemeClr val="accent1"/>
          </a:fillRef>
          <a:effectRef idx="1">
            <a:schemeClr val="accent1"/>
          </a:effectRef>
          <a:fontRef idx="minor">
            <a:schemeClr val="dk1"/>
          </a:fontRef>
        </p:style>
        <p:txBody>
          <a:bodyPr rtlCol="0" anchor="t" anchorCtr="0"/>
          <a:lstStyle/>
          <a:p>
            <a:pPr>
              <a:lnSpc>
                <a:spcPts val="2800"/>
              </a:lnSpc>
            </a:pPr>
            <a:r>
              <a:rPr lang="zh-CN" altLang="en-US" dirty="0" smtClean="0">
                <a:solidFill>
                  <a:schemeClr val="tx1"/>
                </a:solidFill>
                <a:latin typeface="微软雅黑" pitchFamily="34" charset="-122"/>
                <a:ea typeface="微软雅黑" pitchFamily="34" charset="-122"/>
              </a:rPr>
              <a:t>       数据报表包括</a:t>
            </a:r>
            <a:r>
              <a:rPr lang="zh-CN" altLang="en-US" dirty="0">
                <a:solidFill>
                  <a:srgbClr val="C00000"/>
                </a:solidFill>
                <a:latin typeface="微软雅黑" pitchFamily="34" charset="-122"/>
                <a:ea typeface="微软雅黑" pitchFamily="34" charset="-122"/>
              </a:rPr>
              <a:t>基础</a:t>
            </a:r>
            <a:r>
              <a:rPr lang="zh-CN" altLang="en-US" dirty="0" smtClean="0">
                <a:solidFill>
                  <a:srgbClr val="C00000"/>
                </a:solidFill>
                <a:latin typeface="微软雅黑" pitchFamily="34" charset="-122"/>
                <a:ea typeface="微软雅黑" pitchFamily="34" charset="-122"/>
              </a:rPr>
              <a:t>表（</a:t>
            </a:r>
            <a:r>
              <a:rPr lang="en-US" altLang="zh-CN" dirty="0" smtClean="0">
                <a:solidFill>
                  <a:srgbClr val="C00000"/>
                </a:solidFill>
                <a:latin typeface="微软雅黑" pitchFamily="34" charset="-122"/>
                <a:ea typeface="微软雅黑" pitchFamily="34" charset="-122"/>
              </a:rPr>
              <a:t>36</a:t>
            </a:r>
            <a:r>
              <a:rPr lang="zh-CN" altLang="en-US" dirty="0" smtClean="0">
                <a:solidFill>
                  <a:srgbClr val="C00000"/>
                </a:solidFill>
                <a:latin typeface="微软雅黑" pitchFamily="34" charset="-122"/>
                <a:ea typeface="微软雅黑" pitchFamily="34" charset="-122"/>
              </a:rPr>
              <a:t>）和汇总</a:t>
            </a:r>
            <a:r>
              <a:rPr lang="zh-CN" altLang="en-US" dirty="0">
                <a:solidFill>
                  <a:srgbClr val="C00000"/>
                </a:solidFill>
                <a:latin typeface="微软雅黑" pitchFamily="34" charset="-122"/>
                <a:ea typeface="微软雅黑" pitchFamily="34" charset="-122"/>
              </a:rPr>
              <a:t>表（</a:t>
            </a:r>
            <a:r>
              <a:rPr lang="en-US" altLang="zh-CN" dirty="0" smtClean="0">
                <a:solidFill>
                  <a:srgbClr val="C00000"/>
                </a:solidFill>
                <a:latin typeface="微软雅黑" pitchFamily="34" charset="-122"/>
                <a:ea typeface="微软雅黑" pitchFamily="34" charset="-122"/>
              </a:rPr>
              <a:t>12</a:t>
            </a:r>
            <a:r>
              <a:rPr lang="zh-CN" altLang="en-US" dirty="0" smtClean="0">
                <a:solidFill>
                  <a:srgbClr val="C00000"/>
                </a:solidFill>
                <a:latin typeface="微软雅黑" pitchFamily="34" charset="-122"/>
                <a:ea typeface="微软雅黑" pitchFamily="34" charset="-122"/>
              </a:rPr>
              <a:t>）</a:t>
            </a:r>
            <a:r>
              <a:rPr lang="zh-CN" altLang="en-US" dirty="0" smtClean="0">
                <a:solidFill>
                  <a:schemeClr val="tx1"/>
                </a:solidFill>
                <a:latin typeface="微软雅黑" pitchFamily="34" charset="-122"/>
                <a:ea typeface="微软雅黑" pitchFamily="34" charset="-122"/>
              </a:rPr>
              <a:t>两个类型共</a:t>
            </a:r>
            <a:r>
              <a:rPr lang="en-US" altLang="zh-CN" dirty="0" smtClean="0">
                <a:solidFill>
                  <a:schemeClr val="tx1"/>
                </a:solidFill>
                <a:latin typeface="微软雅黑" pitchFamily="34" charset="-122"/>
                <a:ea typeface="微软雅黑" pitchFamily="34" charset="-122"/>
              </a:rPr>
              <a:t>48</a:t>
            </a:r>
            <a:r>
              <a:rPr lang="zh-CN" altLang="en-US" dirty="0" smtClean="0">
                <a:solidFill>
                  <a:schemeClr val="tx1"/>
                </a:solidFill>
                <a:latin typeface="微软雅黑" pitchFamily="34" charset="-122"/>
                <a:ea typeface="微软雅黑" pitchFamily="34" charset="-122"/>
              </a:rPr>
              <a:t>个表。</a:t>
            </a:r>
            <a:endParaRPr lang="en-US" altLang="zh-CN" dirty="0" smtClean="0">
              <a:solidFill>
                <a:schemeClr val="tx1"/>
              </a:solidFill>
              <a:latin typeface="微软雅黑" pitchFamily="34" charset="-122"/>
              <a:ea typeface="微软雅黑" pitchFamily="34" charset="-122"/>
            </a:endParaRPr>
          </a:p>
          <a:p>
            <a:pPr>
              <a:lnSpc>
                <a:spcPts val="2800"/>
              </a:lnSpc>
            </a:pPr>
            <a:r>
              <a:rPr lang="en-US" altLang="zh-CN" dirty="0">
                <a:solidFill>
                  <a:schemeClr val="tx1"/>
                </a:solidFill>
                <a:latin typeface="微软雅黑" pitchFamily="34" charset="-122"/>
                <a:ea typeface="微软雅黑" pitchFamily="34" charset="-122"/>
              </a:rPr>
              <a:t> </a:t>
            </a:r>
            <a:r>
              <a:rPr lang="en-US" altLang="zh-CN" dirty="0" smtClean="0">
                <a:solidFill>
                  <a:schemeClr val="tx1"/>
                </a:solidFill>
                <a:latin typeface="微软雅黑" pitchFamily="34" charset="-122"/>
                <a:ea typeface="微软雅黑" pitchFamily="34" charset="-122"/>
              </a:rPr>
              <a:t>      </a:t>
            </a:r>
            <a:r>
              <a:rPr lang="zh-CN" altLang="en-US" dirty="0" smtClean="0">
                <a:solidFill>
                  <a:schemeClr val="tx1"/>
                </a:solidFill>
                <a:latin typeface="微软雅黑" pitchFamily="34" charset="-122"/>
                <a:ea typeface="微软雅黑" pitchFamily="34" charset="-122"/>
              </a:rPr>
              <a:t>数据报表</a:t>
            </a:r>
            <a:r>
              <a:rPr lang="zh-CN" altLang="en-US" dirty="0" smtClean="0">
                <a:solidFill>
                  <a:srgbClr val="FF0000"/>
                </a:solidFill>
                <a:latin typeface="微软雅黑" pitchFamily="34" charset="-122"/>
                <a:ea typeface="微软雅黑" pitchFamily="34" charset="-122"/>
              </a:rPr>
              <a:t>以</a:t>
            </a:r>
            <a:r>
              <a:rPr lang="en-US" altLang="zh-CN" dirty="0" smtClean="0">
                <a:solidFill>
                  <a:srgbClr val="FF0000"/>
                </a:solidFill>
                <a:latin typeface="微软雅黑" pitchFamily="34" charset="-122"/>
                <a:ea typeface="微软雅黑" pitchFamily="34" charset="-122"/>
              </a:rPr>
              <a:t>Excel</a:t>
            </a:r>
            <a:r>
              <a:rPr lang="zh-CN" altLang="en-US" dirty="0" smtClean="0">
                <a:solidFill>
                  <a:srgbClr val="FF0000"/>
                </a:solidFill>
                <a:latin typeface="微软雅黑" pitchFamily="34" charset="-122"/>
                <a:ea typeface="微软雅黑" pitchFamily="34" charset="-122"/>
              </a:rPr>
              <a:t>格式提交</a:t>
            </a:r>
            <a:r>
              <a:rPr lang="zh-CN" altLang="en-US" dirty="0" smtClean="0">
                <a:solidFill>
                  <a:schemeClr val="tx1"/>
                </a:solidFill>
                <a:latin typeface="微软雅黑" pitchFamily="34" charset="-122"/>
                <a:ea typeface="微软雅黑" pitchFamily="34" charset="-122"/>
              </a:rPr>
              <a:t>，报表命名见右侧表格，提交的报表文件命名规则为“**县基本统计报表</a:t>
            </a:r>
            <a:r>
              <a:rPr lang="en-US" altLang="zh-CN" dirty="0" smtClean="0">
                <a:solidFill>
                  <a:schemeClr val="tx1"/>
                </a:solidFill>
                <a:latin typeface="微软雅黑" pitchFamily="34" charset="-122"/>
                <a:ea typeface="微软雅黑" pitchFamily="34" charset="-122"/>
              </a:rPr>
              <a:t>.</a:t>
            </a:r>
            <a:r>
              <a:rPr lang="en-US" altLang="zh-CN" dirty="0" err="1" smtClean="0">
                <a:solidFill>
                  <a:schemeClr val="tx1"/>
                </a:solidFill>
                <a:latin typeface="微软雅黑" pitchFamily="34" charset="-122"/>
                <a:ea typeface="微软雅黑" pitchFamily="34" charset="-122"/>
              </a:rPr>
              <a:t>xls</a:t>
            </a:r>
            <a:r>
              <a:rPr lang="en-US" altLang="zh-CN" dirty="0" smtClean="0">
                <a:solidFill>
                  <a:schemeClr val="tx1"/>
                </a:solidFill>
                <a:latin typeface="微软雅黑" pitchFamily="34" charset="-122"/>
                <a:ea typeface="微软雅黑" pitchFamily="34" charset="-122"/>
              </a:rPr>
              <a:t>”</a:t>
            </a:r>
            <a:r>
              <a:rPr lang="zh-CN" altLang="en-US" dirty="0" smtClean="0">
                <a:solidFill>
                  <a:schemeClr val="tx1"/>
                </a:solidFill>
                <a:latin typeface="微软雅黑" pitchFamily="34" charset="-122"/>
                <a:ea typeface="微软雅黑" pitchFamily="34" charset="-122"/>
              </a:rPr>
              <a:t>。</a:t>
            </a:r>
          </a:p>
        </p:txBody>
      </p:sp>
      <p:graphicFrame>
        <p:nvGraphicFramePr>
          <p:cNvPr id="8" name="表格 7"/>
          <p:cNvGraphicFramePr>
            <a:graphicFrameLocks noGrp="1"/>
          </p:cNvGraphicFramePr>
          <p:nvPr>
            <p:extLst>
              <p:ext uri="{D42A27DB-BD31-4B8C-83A1-F6EECF244321}">
                <p14:modId xmlns:p14="http://schemas.microsoft.com/office/powerpoint/2010/main" xmlns="" val="4112100373"/>
              </p:ext>
            </p:extLst>
          </p:nvPr>
        </p:nvGraphicFramePr>
        <p:xfrm>
          <a:off x="4245743" y="1124267"/>
          <a:ext cx="4862761" cy="5733737"/>
        </p:xfrm>
        <a:graphic>
          <a:graphicData uri="http://schemas.openxmlformats.org/drawingml/2006/table">
            <a:tbl>
              <a:tblPr firstRow="1" firstCol="1" bandRow="1">
                <a:tableStyleId>{5C22544A-7EE6-4342-B048-85BDC9FD1C3A}</a:tableStyleId>
              </a:tblPr>
              <a:tblGrid>
                <a:gridCol w="541131"/>
                <a:gridCol w="1230515"/>
                <a:gridCol w="3091115"/>
              </a:tblGrid>
              <a:tr h="353038">
                <a:tc>
                  <a:txBody>
                    <a:bodyPr/>
                    <a:lstStyle/>
                    <a:p>
                      <a:pPr algn="ctr" fontAlgn="ctr"/>
                      <a:r>
                        <a:rPr lang="zh-CN" altLang="en-US" sz="1400" u="none" strike="noStrike" dirty="0">
                          <a:effectLst/>
                        </a:rPr>
                        <a:t>序号</a:t>
                      </a:r>
                      <a:endParaRPr lang="zh-CN" altLang="en-US" sz="1400" b="1" i="0" u="none" strike="noStrike" dirty="0">
                        <a:solidFill>
                          <a:srgbClr val="000000"/>
                        </a:solidFill>
                        <a:effectLst/>
                        <a:latin typeface="宋体" panose="02010600030101010101" pitchFamily="2" charset="-122"/>
                        <a:ea typeface="宋体" panose="02010600030101010101" pitchFamily="2" charset="-122"/>
                      </a:endParaRPr>
                    </a:p>
                  </a:txBody>
                  <a:tcPr marL="3139" marR="3139" marT="3139" marB="0" anchor="ctr"/>
                </a:tc>
                <a:tc>
                  <a:txBody>
                    <a:bodyPr/>
                    <a:lstStyle/>
                    <a:p>
                      <a:pPr algn="ctr" fontAlgn="ctr"/>
                      <a:r>
                        <a:rPr lang="zh-CN" altLang="en-US" sz="1400" u="none" strike="noStrike" dirty="0">
                          <a:effectLst/>
                        </a:rPr>
                        <a:t>表号</a:t>
                      </a:r>
                      <a:endParaRPr lang="zh-CN" altLang="en-US" sz="1400" b="1" i="0" u="none" strike="noStrike" dirty="0">
                        <a:solidFill>
                          <a:srgbClr val="000000"/>
                        </a:solidFill>
                        <a:effectLst/>
                        <a:latin typeface="宋体" panose="02010600030101010101" pitchFamily="2" charset="-122"/>
                        <a:ea typeface="宋体" panose="02010600030101010101" pitchFamily="2" charset="-122"/>
                      </a:endParaRPr>
                    </a:p>
                  </a:txBody>
                  <a:tcPr marL="3139" marR="3139" marT="3139" marB="0" anchor="ctr"/>
                </a:tc>
                <a:tc>
                  <a:txBody>
                    <a:bodyPr/>
                    <a:lstStyle/>
                    <a:p>
                      <a:pPr algn="ctr" fontAlgn="ctr"/>
                      <a:r>
                        <a:rPr lang="zh-CN" altLang="en-US" sz="1400" u="none" strike="noStrike" dirty="0">
                          <a:effectLst/>
                        </a:rPr>
                        <a:t>名称</a:t>
                      </a:r>
                      <a:endParaRPr lang="zh-CN" altLang="en-US" sz="1400" b="1" i="0" u="none" strike="noStrike" dirty="0">
                        <a:solidFill>
                          <a:srgbClr val="000000"/>
                        </a:solidFill>
                        <a:effectLst/>
                        <a:latin typeface="宋体" panose="02010600030101010101" pitchFamily="2" charset="-122"/>
                        <a:ea typeface="宋体" panose="02010600030101010101" pitchFamily="2" charset="-122"/>
                      </a:endParaRPr>
                    </a:p>
                  </a:txBody>
                  <a:tcPr marL="3139" marR="3139" marT="3139" marB="0" anchor="ctr"/>
                </a:tc>
              </a:tr>
              <a:tr h="234091">
                <a:tc>
                  <a:txBody>
                    <a:bodyPr/>
                    <a:lstStyle/>
                    <a:p>
                      <a:pPr algn="ctr" fontAlgn="ctr"/>
                      <a:r>
                        <a:rPr lang="en-US" altLang="zh-CN" sz="1400" u="none" strike="noStrike">
                          <a:effectLst/>
                        </a:rPr>
                        <a:t>1</a:t>
                      </a:r>
                      <a:endParaRPr lang="en-US" altLang="zh-CN" sz="1400" b="0" i="0" u="none" strike="noStrike">
                        <a:solidFill>
                          <a:srgbClr val="000000"/>
                        </a:solidFill>
                        <a:effectLst/>
                        <a:latin typeface="宋体" panose="02010600030101010101" pitchFamily="2" charset="-122"/>
                        <a:ea typeface="宋体" panose="02010600030101010101" pitchFamily="2" charset="-122"/>
                      </a:endParaRPr>
                    </a:p>
                  </a:txBody>
                  <a:tcPr marL="3139" marR="3139" marT="3139" marB="0" anchor="ctr"/>
                </a:tc>
                <a:tc>
                  <a:txBody>
                    <a:bodyPr/>
                    <a:lstStyle/>
                    <a:p>
                      <a:pPr algn="ctr" fontAlgn="ctr"/>
                      <a:r>
                        <a:rPr lang="zh-CN" altLang="en-US" sz="1400" u="none" strike="noStrike">
                          <a:effectLst/>
                        </a:rPr>
                        <a:t>地基</a:t>
                      </a:r>
                      <a:r>
                        <a:rPr lang="en-US" altLang="zh-CN" sz="1400" u="none" strike="noStrike">
                          <a:effectLst/>
                        </a:rPr>
                        <a:t>1-1</a:t>
                      </a:r>
                      <a:r>
                        <a:rPr lang="zh-CN" altLang="en-US" sz="1400" u="none" strike="noStrike">
                          <a:effectLst/>
                        </a:rPr>
                        <a:t>表</a:t>
                      </a:r>
                      <a:endParaRPr lang="zh-CN" altLang="en-US" sz="1400" b="0" i="0" u="none" strike="noStrike">
                        <a:solidFill>
                          <a:srgbClr val="000000"/>
                        </a:solidFill>
                        <a:effectLst/>
                        <a:latin typeface="宋体" panose="02010600030101010101" pitchFamily="2" charset="-122"/>
                        <a:ea typeface="宋体" panose="02010600030101010101" pitchFamily="2" charset="-122"/>
                      </a:endParaRPr>
                    </a:p>
                  </a:txBody>
                  <a:tcPr marL="3139" marR="3139" marT="3139" marB="0" anchor="ctr"/>
                </a:tc>
                <a:tc>
                  <a:txBody>
                    <a:bodyPr/>
                    <a:lstStyle/>
                    <a:p>
                      <a:pPr algn="l" fontAlgn="ctr"/>
                      <a:r>
                        <a:rPr lang="zh-CN" altLang="en-US" sz="1400" u="none" strike="noStrike" dirty="0">
                          <a:effectLst/>
                        </a:rPr>
                        <a:t>地形地貌基础表</a:t>
                      </a:r>
                      <a:endParaRPr lang="zh-CN" altLang="en-US" sz="1400" b="0" i="0" u="none" strike="noStrike" dirty="0">
                        <a:solidFill>
                          <a:srgbClr val="000000"/>
                        </a:solidFill>
                        <a:effectLst/>
                        <a:latin typeface="宋体" panose="02010600030101010101" pitchFamily="2" charset="-122"/>
                        <a:ea typeface="宋体" panose="02010600030101010101" pitchFamily="2" charset="-122"/>
                      </a:endParaRPr>
                    </a:p>
                  </a:txBody>
                  <a:tcPr marL="3139" marR="3139" marT="3139" marB="0" anchor="ctr"/>
                </a:tc>
              </a:tr>
              <a:tr h="234091">
                <a:tc>
                  <a:txBody>
                    <a:bodyPr/>
                    <a:lstStyle/>
                    <a:p>
                      <a:pPr algn="ctr" fontAlgn="ctr"/>
                      <a:r>
                        <a:rPr lang="en-US" altLang="zh-CN" sz="1400" u="none" strike="noStrike">
                          <a:effectLst/>
                        </a:rPr>
                        <a:t>2</a:t>
                      </a:r>
                      <a:endParaRPr lang="en-US" altLang="zh-CN" sz="1400" b="0" i="0" u="none" strike="noStrike">
                        <a:solidFill>
                          <a:srgbClr val="000000"/>
                        </a:solidFill>
                        <a:effectLst/>
                        <a:latin typeface="宋体" panose="02010600030101010101" pitchFamily="2" charset="-122"/>
                        <a:ea typeface="宋体" panose="02010600030101010101" pitchFamily="2" charset="-122"/>
                      </a:endParaRPr>
                    </a:p>
                  </a:txBody>
                  <a:tcPr marL="3139" marR="3139" marT="3139" marB="0" anchor="ctr"/>
                </a:tc>
                <a:tc>
                  <a:txBody>
                    <a:bodyPr/>
                    <a:lstStyle/>
                    <a:p>
                      <a:pPr algn="ctr" fontAlgn="ctr"/>
                      <a:r>
                        <a:rPr lang="zh-CN" altLang="en-US" sz="1400" u="none" strike="noStrike">
                          <a:effectLst/>
                        </a:rPr>
                        <a:t>地基</a:t>
                      </a:r>
                      <a:r>
                        <a:rPr lang="en-US" altLang="zh-CN" sz="1400" u="none" strike="noStrike">
                          <a:effectLst/>
                        </a:rPr>
                        <a:t>1-2</a:t>
                      </a:r>
                      <a:r>
                        <a:rPr lang="zh-CN" altLang="en-US" sz="1400" u="none" strike="noStrike">
                          <a:effectLst/>
                        </a:rPr>
                        <a:t>表</a:t>
                      </a:r>
                      <a:endParaRPr lang="zh-CN" altLang="en-US" sz="1400" b="0" i="0" u="none" strike="noStrike">
                        <a:solidFill>
                          <a:srgbClr val="000000"/>
                        </a:solidFill>
                        <a:effectLst/>
                        <a:latin typeface="宋体" panose="02010600030101010101" pitchFamily="2" charset="-122"/>
                        <a:ea typeface="宋体" panose="02010600030101010101" pitchFamily="2" charset="-122"/>
                      </a:endParaRPr>
                    </a:p>
                  </a:txBody>
                  <a:tcPr marL="3139" marR="3139" marT="3139" marB="0" anchor="ctr"/>
                </a:tc>
                <a:tc>
                  <a:txBody>
                    <a:bodyPr/>
                    <a:lstStyle/>
                    <a:p>
                      <a:pPr algn="l" fontAlgn="ctr"/>
                      <a:r>
                        <a:rPr lang="zh-CN" altLang="en-US" sz="1400" u="none" strike="noStrike" dirty="0">
                          <a:effectLst/>
                        </a:rPr>
                        <a:t>地形地貌（高程带）基础表</a:t>
                      </a:r>
                      <a:endParaRPr lang="zh-CN" altLang="en-US" sz="1400" b="0" i="0" u="none" strike="noStrike" dirty="0">
                        <a:solidFill>
                          <a:srgbClr val="000000"/>
                        </a:solidFill>
                        <a:effectLst/>
                        <a:latin typeface="宋体" panose="02010600030101010101" pitchFamily="2" charset="-122"/>
                        <a:ea typeface="宋体" panose="02010600030101010101" pitchFamily="2" charset="-122"/>
                      </a:endParaRPr>
                    </a:p>
                  </a:txBody>
                  <a:tcPr marL="3139" marR="3139" marT="3139" marB="0" anchor="ctr"/>
                </a:tc>
              </a:tr>
              <a:tr h="234091">
                <a:tc>
                  <a:txBody>
                    <a:bodyPr/>
                    <a:lstStyle/>
                    <a:p>
                      <a:pPr algn="ctr" fontAlgn="ctr"/>
                      <a:r>
                        <a:rPr lang="en-US" altLang="zh-CN" sz="1400" u="none" strike="noStrike">
                          <a:effectLst/>
                        </a:rPr>
                        <a:t>3</a:t>
                      </a:r>
                      <a:endParaRPr lang="en-US" altLang="zh-CN" sz="1400" b="0" i="0" u="none" strike="noStrike">
                        <a:solidFill>
                          <a:srgbClr val="000000"/>
                        </a:solidFill>
                        <a:effectLst/>
                        <a:latin typeface="宋体" panose="02010600030101010101" pitchFamily="2" charset="-122"/>
                        <a:ea typeface="宋体" panose="02010600030101010101" pitchFamily="2" charset="-122"/>
                      </a:endParaRPr>
                    </a:p>
                  </a:txBody>
                  <a:tcPr marL="3139" marR="3139" marT="3139" marB="0" anchor="ctr"/>
                </a:tc>
                <a:tc>
                  <a:txBody>
                    <a:bodyPr/>
                    <a:lstStyle/>
                    <a:p>
                      <a:pPr algn="ctr" fontAlgn="ctr"/>
                      <a:r>
                        <a:rPr lang="zh-CN" altLang="en-US" sz="1400" u="none" strike="noStrike">
                          <a:effectLst/>
                        </a:rPr>
                        <a:t>地基</a:t>
                      </a:r>
                      <a:r>
                        <a:rPr lang="en-US" altLang="zh-CN" sz="1400" u="none" strike="noStrike">
                          <a:effectLst/>
                        </a:rPr>
                        <a:t>1-3</a:t>
                      </a:r>
                      <a:r>
                        <a:rPr lang="zh-CN" altLang="en-US" sz="1400" u="none" strike="noStrike">
                          <a:effectLst/>
                        </a:rPr>
                        <a:t>表</a:t>
                      </a:r>
                      <a:endParaRPr lang="zh-CN" altLang="en-US" sz="1400" b="0" i="0" u="none" strike="noStrike">
                        <a:solidFill>
                          <a:srgbClr val="000000"/>
                        </a:solidFill>
                        <a:effectLst/>
                        <a:latin typeface="宋体" panose="02010600030101010101" pitchFamily="2" charset="-122"/>
                        <a:ea typeface="宋体" panose="02010600030101010101" pitchFamily="2" charset="-122"/>
                      </a:endParaRPr>
                    </a:p>
                  </a:txBody>
                  <a:tcPr marL="3139" marR="3139" marT="3139" marB="0" anchor="ctr"/>
                </a:tc>
                <a:tc>
                  <a:txBody>
                    <a:bodyPr/>
                    <a:lstStyle/>
                    <a:p>
                      <a:pPr algn="l" fontAlgn="ctr"/>
                      <a:r>
                        <a:rPr lang="zh-CN" altLang="en-US" sz="1400" u="none" strike="noStrike">
                          <a:effectLst/>
                        </a:rPr>
                        <a:t>地形地貌（坡度带）基础表</a:t>
                      </a:r>
                      <a:endParaRPr lang="zh-CN" altLang="en-US" sz="1400" b="0" i="0" u="none" strike="noStrike">
                        <a:solidFill>
                          <a:srgbClr val="000000"/>
                        </a:solidFill>
                        <a:effectLst/>
                        <a:latin typeface="宋体" panose="02010600030101010101" pitchFamily="2" charset="-122"/>
                        <a:ea typeface="宋体" panose="02010600030101010101" pitchFamily="2" charset="-122"/>
                      </a:endParaRPr>
                    </a:p>
                  </a:txBody>
                  <a:tcPr marL="3139" marR="3139" marT="3139" marB="0" anchor="ctr"/>
                </a:tc>
              </a:tr>
              <a:tr h="234091">
                <a:tc>
                  <a:txBody>
                    <a:bodyPr/>
                    <a:lstStyle/>
                    <a:p>
                      <a:pPr algn="ctr" fontAlgn="ctr"/>
                      <a:r>
                        <a:rPr lang="en-US" altLang="zh-CN" sz="1400" u="none" strike="noStrike">
                          <a:effectLst/>
                        </a:rPr>
                        <a:t>4</a:t>
                      </a:r>
                      <a:endParaRPr lang="en-US" altLang="zh-CN" sz="1400" b="0" i="0" u="none" strike="noStrike">
                        <a:solidFill>
                          <a:srgbClr val="000000"/>
                        </a:solidFill>
                        <a:effectLst/>
                        <a:latin typeface="宋体" panose="02010600030101010101" pitchFamily="2" charset="-122"/>
                        <a:ea typeface="宋体" panose="02010600030101010101" pitchFamily="2" charset="-122"/>
                      </a:endParaRPr>
                    </a:p>
                  </a:txBody>
                  <a:tcPr marL="3139" marR="3139" marT="3139" marB="0" anchor="ctr"/>
                </a:tc>
                <a:tc>
                  <a:txBody>
                    <a:bodyPr/>
                    <a:lstStyle/>
                    <a:p>
                      <a:pPr algn="ctr" fontAlgn="ctr"/>
                      <a:r>
                        <a:rPr lang="zh-CN" altLang="en-US" sz="1400" u="none" strike="noStrike">
                          <a:effectLst/>
                        </a:rPr>
                        <a:t>地基</a:t>
                      </a:r>
                      <a:r>
                        <a:rPr lang="en-US" altLang="zh-CN" sz="1400" u="none" strike="noStrike">
                          <a:effectLst/>
                        </a:rPr>
                        <a:t>2-1</a:t>
                      </a:r>
                      <a:r>
                        <a:rPr lang="zh-CN" altLang="en-US" sz="1400" u="none" strike="noStrike">
                          <a:effectLst/>
                        </a:rPr>
                        <a:t>表</a:t>
                      </a:r>
                      <a:endParaRPr lang="zh-CN" altLang="en-US" sz="1400" b="0" i="0" u="none" strike="noStrike">
                        <a:solidFill>
                          <a:srgbClr val="000000"/>
                        </a:solidFill>
                        <a:effectLst/>
                        <a:latin typeface="宋体" panose="02010600030101010101" pitchFamily="2" charset="-122"/>
                        <a:ea typeface="宋体" panose="02010600030101010101" pitchFamily="2" charset="-122"/>
                      </a:endParaRPr>
                    </a:p>
                  </a:txBody>
                  <a:tcPr marL="3139" marR="3139" marT="3139" marB="0" anchor="ctr"/>
                </a:tc>
                <a:tc>
                  <a:txBody>
                    <a:bodyPr/>
                    <a:lstStyle/>
                    <a:p>
                      <a:pPr algn="l" fontAlgn="ctr"/>
                      <a:r>
                        <a:rPr lang="zh-CN" altLang="en-US" sz="1400" u="none" strike="noStrike" dirty="0">
                          <a:effectLst/>
                        </a:rPr>
                        <a:t>植被覆盖基础表</a:t>
                      </a:r>
                      <a:endParaRPr lang="zh-CN" altLang="en-US" sz="1400" b="0" i="0" u="none" strike="noStrike" dirty="0">
                        <a:solidFill>
                          <a:srgbClr val="000000"/>
                        </a:solidFill>
                        <a:effectLst/>
                        <a:latin typeface="宋体" panose="02010600030101010101" pitchFamily="2" charset="-122"/>
                        <a:ea typeface="宋体" panose="02010600030101010101" pitchFamily="2" charset="-122"/>
                      </a:endParaRPr>
                    </a:p>
                  </a:txBody>
                  <a:tcPr marL="3139" marR="3139" marT="3139" marB="0" anchor="ctr"/>
                </a:tc>
              </a:tr>
              <a:tr h="234091">
                <a:tc>
                  <a:txBody>
                    <a:bodyPr/>
                    <a:lstStyle/>
                    <a:p>
                      <a:pPr algn="ctr" fontAlgn="ctr"/>
                      <a:r>
                        <a:rPr lang="en-US" altLang="zh-CN" sz="1400" u="none" strike="noStrike">
                          <a:effectLst/>
                        </a:rPr>
                        <a:t>5</a:t>
                      </a:r>
                      <a:endParaRPr lang="en-US" altLang="zh-CN" sz="1400" b="0" i="0" u="none" strike="noStrike">
                        <a:solidFill>
                          <a:srgbClr val="000000"/>
                        </a:solidFill>
                        <a:effectLst/>
                        <a:latin typeface="宋体" panose="02010600030101010101" pitchFamily="2" charset="-122"/>
                        <a:ea typeface="宋体" panose="02010600030101010101" pitchFamily="2" charset="-122"/>
                      </a:endParaRPr>
                    </a:p>
                  </a:txBody>
                  <a:tcPr marL="3139" marR="3139" marT="3139" marB="0" anchor="ctr"/>
                </a:tc>
                <a:tc>
                  <a:txBody>
                    <a:bodyPr/>
                    <a:lstStyle/>
                    <a:p>
                      <a:pPr algn="ctr" fontAlgn="ctr"/>
                      <a:r>
                        <a:rPr lang="zh-CN" altLang="en-US" sz="1400" u="none" strike="noStrike">
                          <a:effectLst/>
                        </a:rPr>
                        <a:t>地基</a:t>
                      </a:r>
                      <a:r>
                        <a:rPr lang="en-US" altLang="zh-CN" sz="1400" u="none" strike="noStrike">
                          <a:effectLst/>
                        </a:rPr>
                        <a:t>2-2</a:t>
                      </a:r>
                      <a:r>
                        <a:rPr lang="zh-CN" altLang="en-US" sz="1400" u="none" strike="noStrike">
                          <a:effectLst/>
                        </a:rPr>
                        <a:t>表</a:t>
                      </a:r>
                      <a:endParaRPr lang="zh-CN" altLang="en-US" sz="1400" b="0" i="0" u="none" strike="noStrike">
                        <a:solidFill>
                          <a:srgbClr val="000000"/>
                        </a:solidFill>
                        <a:effectLst/>
                        <a:latin typeface="宋体" panose="02010600030101010101" pitchFamily="2" charset="-122"/>
                        <a:ea typeface="宋体" panose="02010600030101010101" pitchFamily="2" charset="-122"/>
                      </a:endParaRPr>
                    </a:p>
                  </a:txBody>
                  <a:tcPr marL="3139" marR="3139" marT="3139" marB="0" anchor="ctr"/>
                </a:tc>
                <a:tc>
                  <a:txBody>
                    <a:bodyPr/>
                    <a:lstStyle/>
                    <a:p>
                      <a:pPr algn="l" fontAlgn="ctr"/>
                      <a:r>
                        <a:rPr lang="zh-CN" altLang="en-US" sz="1400" u="none" strike="noStrike">
                          <a:effectLst/>
                        </a:rPr>
                        <a:t>植被覆盖（高程带）基础表</a:t>
                      </a:r>
                      <a:endParaRPr lang="zh-CN" altLang="en-US" sz="1400" b="0" i="0" u="none" strike="noStrike">
                        <a:solidFill>
                          <a:srgbClr val="000000"/>
                        </a:solidFill>
                        <a:effectLst/>
                        <a:latin typeface="宋体" panose="02010600030101010101" pitchFamily="2" charset="-122"/>
                        <a:ea typeface="宋体" panose="02010600030101010101" pitchFamily="2" charset="-122"/>
                      </a:endParaRPr>
                    </a:p>
                  </a:txBody>
                  <a:tcPr marL="3139" marR="3139" marT="3139" marB="0" anchor="ctr"/>
                </a:tc>
              </a:tr>
              <a:tr h="234091">
                <a:tc>
                  <a:txBody>
                    <a:bodyPr/>
                    <a:lstStyle/>
                    <a:p>
                      <a:pPr algn="ctr" fontAlgn="ctr"/>
                      <a:r>
                        <a:rPr lang="en-US" altLang="zh-CN" sz="1400" u="none" strike="noStrike">
                          <a:effectLst/>
                        </a:rPr>
                        <a:t>6</a:t>
                      </a:r>
                      <a:endParaRPr lang="en-US" altLang="zh-CN" sz="1400" b="0" i="0" u="none" strike="noStrike">
                        <a:solidFill>
                          <a:srgbClr val="000000"/>
                        </a:solidFill>
                        <a:effectLst/>
                        <a:latin typeface="宋体" panose="02010600030101010101" pitchFamily="2" charset="-122"/>
                        <a:ea typeface="宋体" panose="02010600030101010101" pitchFamily="2" charset="-122"/>
                      </a:endParaRPr>
                    </a:p>
                  </a:txBody>
                  <a:tcPr marL="3139" marR="3139" marT="3139" marB="0" anchor="ctr"/>
                </a:tc>
                <a:tc>
                  <a:txBody>
                    <a:bodyPr/>
                    <a:lstStyle/>
                    <a:p>
                      <a:pPr algn="ctr" fontAlgn="ctr"/>
                      <a:r>
                        <a:rPr lang="zh-CN" altLang="en-US" sz="1400" u="none" strike="noStrike">
                          <a:effectLst/>
                        </a:rPr>
                        <a:t>地基</a:t>
                      </a:r>
                      <a:r>
                        <a:rPr lang="en-US" altLang="zh-CN" sz="1400" u="none" strike="noStrike">
                          <a:effectLst/>
                        </a:rPr>
                        <a:t>2-3</a:t>
                      </a:r>
                      <a:r>
                        <a:rPr lang="zh-CN" altLang="en-US" sz="1400" u="none" strike="noStrike">
                          <a:effectLst/>
                        </a:rPr>
                        <a:t>表</a:t>
                      </a:r>
                      <a:endParaRPr lang="zh-CN" altLang="en-US" sz="1400" b="0" i="0" u="none" strike="noStrike">
                        <a:solidFill>
                          <a:srgbClr val="000000"/>
                        </a:solidFill>
                        <a:effectLst/>
                        <a:latin typeface="宋体" panose="02010600030101010101" pitchFamily="2" charset="-122"/>
                        <a:ea typeface="宋体" panose="02010600030101010101" pitchFamily="2" charset="-122"/>
                      </a:endParaRPr>
                    </a:p>
                  </a:txBody>
                  <a:tcPr marL="3139" marR="3139" marT="3139" marB="0" anchor="ctr"/>
                </a:tc>
                <a:tc>
                  <a:txBody>
                    <a:bodyPr/>
                    <a:lstStyle/>
                    <a:p>
                      <a:pPr algn="l" fontAlgn="ctr"/>
                      <a:r>
                        <a:rPr lang="zh-CN" altLang="en-US" sz="1400" u="none" strike="noStrike">
                          <a:effectLst/>
                        </a:rPr>
                        <a:t>植被覆盖（坡度带）基础表</a:t>
                      </a:r>
                      <a:endParaRPr lang="zh-CN" altLang="en-US" sz="1400" b="0" i="0" u="none" strike="noStrike">
                        <a:solidFill>
                          <a:srgbClr val="000000"/>
                        </a:solidFill>
                        <a:effectLst/>
                        <a:latin typeface="宋体" panose="02010600030101010101" pitchFamily="2" charset="-122"/>
                        <a:ea typeface="宋体" panose="02010600030101010101" pitchFamily="2" charset="-122"/>
                      </a:endParaRPr>
                    </a:p>
                  </a:txBody>
                  <a:tcPr marL="3139" marR="3139" marT="3139" marB="0" anchor="ctr"/>
                </a:tc>
              </a:tr>
              <a:tr h="234091">
                <a:tc>
                  <a:txBody>
                    <a:bodyPr/>
                    <a:lstStyle/>
                    <a:p>
                      <a:pPr algn="ctr" fontAlgn="ctr"/>
                      <a:r>
                        <a:rPr lang="en-US" altLang="zh-CN" sz="1400" u="none" strike="noStrike">
                          <a:effectLst/>
                        </a:rPr>
                        <a:t>7</a:t>
                      </a:r>
                      <a:endParaRPr lang="en-US" altLang="zh-CN" sz="1400" b="0" i="0" u="none" strike="noStrike">
                        <a:solidFill>
                          <a:srgbClr val="000000"/>
                        </a:solidFill>
                        <a:effectLst/>
                        <a:latin typeface="宋体" panose="02010600030101010101" pitchFamily="2" charset="-122"/>
                        <a:ea typeface="宋体" panose="02010600030101010101" pitchFamily="2" charset="-122"/>
                      </a:endParaRPr>
                    </a:p>
                  </a:txBody>
                  <a:tcPr marL="3139" marR="3139" marT="3139" marB="0" anchor="ctr"/>
                </a:tc>
                <a:tc>
                  <a:txBody>
                    <a:bodyPr/>
                    <a:lstStyle/>
                    <a:p>
                      <a:pPr algn="ctr" fontAlgn="ctr"/>
                      <a:r>
                        <a:rPr lang="zh-CN" altLang="en-US" sz="1400" u="none" strike="noStrike">
                          <a:effectLst/>
                        </a:rPr>
                        <a:t>地基</a:t>
                      </a:r>
                      <a:r>
                        <a:rPr lang="en-US" altLang="zh-CN" sz="1400" u="none" strike="noStrike">
                          <a:effectLst/>
                        </a:rPr>
                        <a:t>3-1</a:t>
                      </a:r>
                      <a:r>
                        <a:rPr lang="zh-CN" altLang="en-US" sz="1400" u="none" strike="noStrike">
                          <a:effectLst/>
                        </a:rPr>
                        <a:t>表</a:t>
                      </a:r>
                      <a:endParaRPr lang="zh-CN" altLang="en-US" sz="1400" b="0" i="0" u="none" strike="noStrike">
                        <a:solidFill>
                          <a:srgbClr val="000000"/>
                        </a:solidFill>
                        <a:effectLst/>
                        <a:latin typeface="宋体" panose="02010600030101010101" pitchFamily="2" charset="-122"/>
                        <a:ea typeface="宋体" panose="02010600030101010101" pitchFamily="2" charset="-122"/>
                      </a:endParaRPr>
                    </a:p>
                  </a:txBody>
                  <a:tcPr marL="3139" marR="3139" marT="3139" marB="0" anchor="ctr"/>
                </a:tc>
                <a:tc>
                  <a:txBody>
                    <a:bodyPr/>
                    <a:lstStyle/>
                    <a:p>
                      <a:pPr algn="l" fontAlgn="ctr"/>
                      <a:r>
                        <a:rPr lang="zh-CN" altLang="en-US" sz="1400" u="none" strike="noStrike">
                          <a:effectLst/>
                        </a:rPr>
                        <a:t>水面基础表</a:t>
                      </a:r>
                      <a:endParaRPr lang="zh-CN" altLang="en-US" sz="1400" b="0" i="0" u="none" strike="noStrike">
                        <a:solidFill>
                          <a:srgbClr val="000000"/>
                        </a:solidFill>
                        <a:effectLst/>
                        <a:latin typeface="宋体" panose="02010600030101010101" pitchFamily="2" charset="-122"/>
                        <a:ea typeface="宋体" panose="02010600030101010101" pitchFamily="2" charset="-122"/>
                      </a:endParaRPr>
                    </a:p>
                  </a:txBody>
                  <a:tcPr marL="3139" marR="3139" marT="3139" marB="0" anchor="ctr"/>
                </a:tc>
              </a:tr>
              <a:tr h="234091">
                <a:tc>
                  <a:txBody>
                    <a:bodyPr/>
                    <a:lstStyle/>
                    <a:p>
                      <a:pPr algn="ctr" fontAlgn="ctr"/>
                      <a:r>
                        <a:rPr lang="en-US" altLang="zh-CN" sz="1400" u="none" strike="noStrike">
                          <a:effectLst/>
                        </a:rPr>
                        <a:t>8</a:t>
                      </a:r>
                      <a:endParaRPr lang="en-US" altLang="zh-CN" sz="1400" b="0" i="0" u="none" strike="noStrike">
                        <a:solidFill>
                          <a:srgbClr val="000000"/>
                        </a:solidFill>
                        <a:effectLst/>
                        <a:latin typeface="宋体" panose="02010600030101010101" pitchFamily="2" charset="-122"/>
                        <a:ea typeface="宋体" panose="02010600030101010101" pitchFamily="2" charset="-122"/>
                      </a:endParaRPr>
                    </a:p>
                  </a:txBody>
                  <a:tcPr marL="3139" marR="3139" marT="3139" marB="0" anchor="ctr"/>
                </a:tc>
                <a:tc>
                  <a:txBody>
                    <a:bodyPr/>
                    <a:lstStyle/>
                    <a:p>
                      <a:pPr algn="ctr" fontAlgn="ctr"/>
                      <a:r>
                        <a:rPr lang="zh-CN" altLang="en-US" sz="1400" u="none" strike="noStrike">
                          <a:effectLst/>
                        </a:rPr>
                        <a:t>地基</a:t>
                      </a:r>
                      <a:r>
                        <a:rPr lang="en-US" altLang="zh-CN" sz="1400" u="none" strike="noStrike">
                          <a:effectLst/>
                        </a:rPr>
                        <a:t>3-2</a:t>
                      </a:r>
                      <a:r>
                        <a:rPr lang="zh-CN" altLang="en-US" sz="1400" u="none" strike="noStrike">
                          <a:effectLst/>
                        </a:rPr>
                        <a:t>表</a:t>
                      </a:r>
                      <a:endParaRPr lang="zh-CN" altLang="en-US" sz="1400" b="0" i="0" u="none" strike="noStrike">
                        <a:solidFill>
                          <a:srgbClr val="000000"/>
                        </a:solidFill>
                        <a:effectLst/>
                        <a:latin typeface="宋体" panose="02010600030101010101" pitchFamily="2" charset="-122"/>
                        <a:ea typeface="宋体" panose="02010600030101010101" pitchFamily="2" charset="-122"/>
                      </a:endParaRPr>
                    </a:p>
                  </a:txBody>
                  <a:tcPr marL="3139" marR="3139" marT="3139" marB="0" anchor="ctr"/>
                </a:tc>
                <a:tc>
                  <a:txBody>
                    <a:bodyPr/>
                    <a:lstStyle/>
                    <a:p>
                      <a:pPr algn="l" fontAlgn="ctr"/>
                      <a:r>
                        <a:rPr lang="zh-CN" altLang="en-US" sz="1400" u="none" strike="noStrike" dirty="0">
                          <a:effectLst/>
                        </a:rPr>
                        <a:t>水面（高程带）基础表</a:t>
                      </a:r>
                      <a:endParaRPr lang="zh-CN" altLang="en-US" sz="1400" b="0" i="0" u="none" strike="noStrike" dirty="0">
                        <a:solidFill>
                          <a:srgbClr val="000000"/>
                        </a:solidFill>
                        <a:effectLst/>
                        <a:latin typeface="宋体" panose="02010600030101010101" pitchFamily="2" charset="-122"/>
                        <a:ea typeface="宋体" panose="02010600030101010101" pitchFamily="2" charset="-122"/>
                      </a:endParaRPr>
                    </a:p>
                  </a:txBody>
                  <a:tcPr marL="3139" marR="3139" marT="3139" marB="0" anchor="ctr"/>
                </a:tc>
              </a:tr>
              <a:tr h="234091">
                <a:tc>
                  <a:txBody>
                    <a:bodyPr/>
                    <a:lstStyle/>
                    <a:p>
                      <a:pPr algn="ctr" fontAlgn="ctr"/>
                      <a:r>
                        <a:rPr lang="en-US" altLang="zh-CN" sz="1400" u="none" strike="noStrike">
                          <a:effectLst/>
                        </a:rPr>
                        <a:t>9</a:t>
                      </a:r>
                      <a:endParaRPr lang="en-US" altLang="zh-CN" sz="1400" b="0" i="0" u="none" strike="noStrike">
                        <a:solidFill>
                          <a:srgbClr val="000000"/>
                        </a:solidFill>
                        <a:effectLst/>
                        <a:latin typeface="宋体" panose="02010600030101010101" pitchFamily="2" charset="-122"/>
                        <a:ea typeface="宋体" panose="02010600030101010101" pitchFamily="2" charset="-122"/>
                      </a:endParaRPr>
                    </a:p>
                  </a:txBody>
                  <a:tcPr marL="3139" marR="3139" marT="3139" marB="0" anchor="ctr"/>
                </a:tc>
                <a:tc>
                  <a:txBody>
                    <a:bodyPr/>
                    <a:lstStyle/>
                    <a:p>
                      <a:pPr algn="ctr" fontAlgn="ctr"/>
                      <a:r>
                        <a:rPr lang="zh-CN" altLang="en-US" sz="1400" u="none" strike="noStrike">
                          <a:effectLst/>
                        </a:rPr>
                        <a:t>地基</a:t>
                      </a:r>
                      <a:r>
                        <a:rPr lang="en-US" altLang="zh-CN" sz="1400" u="none" strike="noStrike">
                          <a:effectLst/>
                        </a:rPr>
                        <a:t>3-3</a:t>
                      </a:r>
                      <a:r>
                        <a:rPr lang="zh-CN" altLang="en-US" sz="1400" u="none" strike="noStrike">
                          <a:effectLst/>
                        </a:rPr>
                        <a:t>表</a:t>
                      </a:r>
                      <a:endParaRPr lang="zh-CN" altLang="en-US" sz="1400" b="0" i="0" u="none" strike="noStrike">
                        <a:solidFill>
                          <a:srgbClr val="000000"/>
                        </a:solidFill>
                        <a:effectLst/>
                        <a:latin typeface="宋体" panose="02010600030101010101" pitchFamily="2" charset="-122"/>
                        <a:ea typeface="宋体" panose="02010600030101010101" pitchFamily="2" charset="-122"/>
                      </a:endParaRPr>
                    </a:p>
                  </a:txBody>
                  <a:tcPr marL="3139" marR="3139" marT="3139" marB="0" anchor="ctr"/>
                </a:tc>
                <a:tc>
                  <a:txBody>
                    <a:bodyPr/>
                    <a:lstStyle/>
                    <a:p>
                      <a:pPr algn="l" fontAlgn="ctr"/>
                      <a:r>
                        <a:rPr lang="zh-CN" altLang="en-US" sz="1400" u="none" strike="noStrike">
                          <a:effectLst/>
                        </a:rPr>
                        <a:t>水域基础表</a:t>
                      </a:r>
                      <a:endParaRPr lang="zh-CN" altLang="en-US" sz="1400" b="0" i="0" u="none" strike="noStrike">
                        <a:solidFill>
                          <a:srgbClr val="000000"/>
                        </a:solidFill>
                        <a:effectLst/>
                        <a:latin typeface="宋体" panose="02010600030101010101" pitchFamily="2" charset="-122"/>
                        <a:ea typeface="宋体" panose="02010600030101010101" pitchFamily="2" charset="-122"/>
                      </a:endParaRPr>
                    </a:p>
                  </a:txBody>
                  <a:tcPr marL="3139" marR="3139" marT="3139" marB="0" anchor="ctr"/>
                </a:tc>
              </a:tr>
              <a:tr h="234091">
                <a:tc>
                  <a:txBody>
                    <a:bodyPr/>
                    <a:lstStyle/>
                    <a:p>
                      <a:pPr algn="ctr" fontAlgn="ctr"/>
                      <a:r>
                        <a:rPr lang="en-US" altLang="zh-CN" sz="1400" u="none" strike="noStrike">
                          <a:effectLst/>
                        </a:rPr>
                        <a:t>10</a:t>
                      </a:r>
                      <a:endParaRPr lang="en-US" altLang="zh-CN" sz="1400" b="0" i="0" u="none" strike="noStrike">
                        <a:solidFill>
                          <a:srgbClr val="000000"/>
                        </a:solidFill>
                        <a:effectLst/>
                        <a:latin typeface="宋体" panose="02010600030101010101" pitchFamily="2" charset="-122"/>
                        <a:ea typeface="宋体" panose="02010600030101010101" pitchFamily="2" charset="-122"/>
                      </a:endParaRPr>
                    </a:p>
                  </a:txBody>
                  <a:tcPr marL="3139" marR="3139" marT="3139" marB="0" anchor="ctr"/>
                </a:tc>
                <a:tc>
                  <a:txBody>
                    <a:bodyPr/>
                    <a:lstStyle/>
                    <a:p>
                      <a:pPr algn="ctr" fontAlgn="ctr"/>
                      <a:r>
                        <a:rPr lang="zh-CN" altLang="en-US" sz="1400" u="none" strike="noStrike">
                          <a:effectLst/>
                        </a:rPr>
                        <a:t>地基</a:t>
                      </a:r>
                      <a:r>
                        <a:rPr lang="en-US" altLang="zh-CN" sz="1400" u="none" strike="noStrike">
                          <a:effectLst/>
                        </a:rPr>
                        <a:t>3-4</a:t>
                      </a:r>
                      <a:r>
                        <a:rPr lang="zh-CN" altLang="en-US" sz="1400" u="none" strike="noStrike">
                          <a:effectLst/>
                        </a:rPr>
                        <a:t>表</a:t>
                      </a:r>
                      <a:endParaRPr lang="zh-CN" altLang="en-US" sz="1400" b="0" i="0" u="none" strike="noStrike">
                        <a:solidFill>
                          <a:srgbClr val="000000"/>
                        </a:solidFill>
                        <a:effectLst/>
                        <a:latin typeface="宋体" panose="02010600030101010101" pitchFamily="2" charset="-122"/>
                        <a:ea typeface="宋体" panose="02010600030101010101" pitchFamily="2" charset="-122"/>
                      </a:endParaRPr>
                    </a:p>
                  </a:txBody>
                  <a:tcPr marL="3139" marR="3139" marT="3139" marB="0" anchor="ctr"/>
                </a:tc>
                <a:tc>
                  <a:txBody>
                    <a:bodyPr/>
                    <a:lstStyle/>
                    <a:p>
                      <a:pPr algn="l" fontAlgn="ctr"/>
                      <a:r>
                        <a:rPr lang="zh-CN" altLang="en-US" sz="1400" u="none" strike="noStrike">
                          <a:effectLst/>
                        </a:rPr>
                        <a:t>水域（高程带）基础表</a:t>
                      </a:r>
                      <a:endParaRPr lang="zh-CN" altLang="en-US" sz="1400" b="0" i="0" u="none" strike="noStrike">
                        <a:solidFill>
                          <a:srgbClr val="000000"/>
                        </a:solidFill>
                        <a:effectLst/>
                        <a:latin typeface="宋体" panose="02010600030101010101" pitchFamily="2" charset="-122"/>
                        <a:ea typeface="宋体" panose="02010600030101010101" pitchFamily="2" charset="-122"/>
                      </a:endParaRPr>
                    </a:p>
                  </a:txBody>
                  <a:tcPr marL="3139" marR="3139" marT="3139" marB="0" anchor="ctr"/>
                </a:tc>
              </a:tr>
              <a:tr h="234091">
                <a:tc>
                  <a:txBody>
                    <a:bodyPr/>
                    <a:lstStyle/>
                    <a:p>
                      <a:pPr algn="ctr" fontAlgn="ctr"/>
                      <a:r>
                        <a:rPr lang="en-US" altLang="zh-CN" sz="1400" u="none" strike="noStrike">
                          <a:effectLst/>
                        </a:rPr>
                        <a:t>11</a:t>
                      </a:r>
                      <a:endParaRPr lang="en-US" altLang="zh-CN" sz="1400" b="0" i="0" u="none" strike="noStrike">
                        <a:solidFill>
                          <a:srgbClr val="000000"/>
                        </a:solidFill>
                        <a:effectLst/>
                        <a:latin typeface="宋体" panose="02010600030101010101" pitchFamily="2" charset="-122"/>
                        <a:ea typeface="宋体" panose="02010600030101010101" pitchFamily="2" charset="-122"/>
                      </a:endParaRPr>
                    </a:p>
                  </a:txBody>
                  <a:tcPr marL="3139" marR="3139" marT="3139" marB="0" anchor="ctr"/>
                </a:tc>
                <a:tc>
                  <a:txBody>
                    <a:bodyPr/>
                    <a:lstStyle/>
                    <a:p>
                      <a:pPr algn="ctr" fontAlgn="ctr"/>
                      <a:r>
                        <a:rPr lang="zh-CN" altLang="en-US" sz="1400" u="none" strike="noStrike">
                          <a:effectLst/>
                        </a:rPr>
                        <a:t>地基</a:t>
                      </a:r>
                      <a:r>
                        <a:rPr lang="en-US" altLang="zh-CN" sz="1400" u="none" strike="noStrike">
                          <a:effectLst/>
                        </a:rPr>
                        <a:t>3-5</a:t>
                      </a:r>
                      <a:r>
                        <a:rPr lang="zh-CN" altLang="en-US" sz="1400" u="none" strike="noStrike">
                          <a:effectLst/>
                        </a:rPr>
                        <a:t>表</a:t>
                      </a:r>
                      <a:endParaRPr lang="zh-CN" altLang="en-US" sz="1400" b="0" i="0" u="none" strike="noStrike">
                        <a:solidFill>
                          <a:srgbClr val="000000"/>
                        </a:solidFill>
                        <a:effectLst/>
                        <a:latin typeface="宋体" panose="02010600030101010101" pitchFamily="2" charset="-122"/>
                        <a:ea typeface="宋体" panose="02010600030101010101" pitchFamily="2" charset="-122"/>
                      </a:endParaRPr>
                    </a:p>
                  </a:txBody>
                  <a:tcPr marL="3139" marR="3139" marT="3139" marB="0" anchor="ctr"/>
                </a:tc>
                <a:tc>
                  <a:txBody>
                    <a:bodyPr/>
                    <a:lstStyle/>
                    <a:p>
                      <a:pPr algn="l" fontAlgn="ctr"/>
                      <a:r>
                        <a:rPr lang="zh-CN" altLang="en-US" sz="1400" u="none" strike="noStrike" dirty="0">
                          <a:effectLst/>
                        </a:rPr>
                        <a:t>水工设施基础表</a:t>
                      </a:r>
                      <a:endParaRPr lang="zh-CN" altLang="en-US" sz="1400" b="0" i="0" u="none" strike="noStrike" dirty="0">
                        <a:solidFill>
                          <a:srgbClr val="000000"/>
                        </a:solidFill>
                        <a:effectLst/>
                        <a:latin typeface="宋体" panose="02010600030101010101" pitchFamily="2" charset="-122"/>
                        <a:ea typeface="宋体" panose="02010600030101010101" pitchFamily="2" charset="-122"/>
                      </a:endParaRPr>
                    </a:p>
                  </a:txBody>
                  <a:tcPr marL="3139" marR="3139" marT="3139" marB="0" anchor="ctr"/>
                </a:tc>
              </a:tr>
              <a:tr h="234091">
                <a:tc>
                  <a:txBody>
                    <a:bodyPr/>
                    <a:lstStyle/>
                    <a:p>
                      <a:pPr algn="ctr" fontAlgn="ctr"/>
                      <a:r>
                        <a:rPr lang="en-US" altLang="zh-CN" sz="1400" u="none" strike="noStrike">
                          <a:effectLst/>
                        </a:rPr>
                        <a:t>12</a:t>
                      </a:r>
                      <a:endParaRPr lang="en-US" altLang="zh-CN" sz="1400" b="0" i="0" u="none" strike="noStrike">
                        <a:solidFill>
                          <a:srgbClr val="000000"/>
                        </a:solidFill>
                        <a:effectLst/>
                        <a:latin typeface="宋体" panose="02010600030101010101" pitchFamily="2" charset="-122"/>
                        <a:ea typeface="宋体" panose="02010600030101010101" pitchFamily="2" charset="-122"/>
                      </a:endParaRPr>
                    </a:p>
                  </a:txBody>
                  <a:tcPr marL="3139" marR="3139" marT="3139" marB="0" anchor="ctr"/>
                </a:tc>
                <a:tc>
                  <a:txBody>
                    <a:bodyPr/>
                    <a:lstStyle/>
                    <a:p>
                      <a:pPr algn="ctr" fontAlgn="ctr"/>
                      <a:r>
                        <a:rPr lang="zh-CN" altLang="en-US" sz="1400" u="none" strike="noStrike">
                          <a:effectLst/>
                        </a:rPr>
                        <a:t>地基</a:t>
                      </a:r>
                      <a:r>
                        <a:rPr lang="en-US" altLang="zh-CN" sz="1400" u="none" strike="noStrike">
                          <a:effectLst/>
                        </a:rPr>
                        <a:t>3-6</a:t>
                      </a:r>
                      <a:r>
                        <a:rPr lang="zh-CN" altLang="en-US" sz="1400" u="none" strike="noStrike">
                          <a:effectLst/>
                        </a:rPr>
                        <a:t>表</a:t>
                      </a:r>
                      <a:endParaRPr lang="zh-CN" altLang="en-US" sz="1400" b="0" i="0" u="none" strike="noStrike">
                        <a:solidFill>
                          <a:srgbClr val="000000"/>
                        </a:solidFill>
                        <a:effectLst/>
                        <a:latin typeface="宋体" panose="02010600030101010101" pitchFamily="2" charset="-122"/>
                        <a:ea typeface="宋体" panose="02010600030101010101" pitchFamily="2" charset="-122"/>
                      </a:endParaRPr>
                    </a:p>
                  </a:txBody>
                  <a:tcPr marL="3139" marR="3139" marT="3139" marB="0" anchor="ctr"/>
                </a:tc>
                <a:tc>
                  <a:txBody>
                    <a:bodyPr/>
                    <a:lstStyle/>
                    <a:p>
                      <a:pPr algn="l" fontAlgn="ctr"/>
                      <a:r>
                        <a:rPr lang="zh-CN" altLang="en-US" sz="1400" u="none" strike="noStrike">
                          <a:effectLst/>
                        </a:rPr>
                        <a:t>河流实体基础表</a:t>
                      </a:r>
                      <a:endParaRPr lang="zh-CN" altLang="en-US" sz="1400" b="0" i="0" u="none" strike="noStrike">
                        <a:solidFill>
                          <a:srgbClr val="000000"/>
                        </a:solidFill>
                        <a:effectLst/>
                        <a:latin typeface="宋体" panose="02010600030101010101" pitchFamily="2" charset="-122"/>
                        <a:ea typeface="宋体" panose="02010600030101010101" pitchFamily="2" charset="-122"/>
                      </a:endParaRPr>
                    </a:p>
                  </a:txBody>
                  <a:tcPr marL="3139" marR="3139" marT="3139" marB="0" anchor="ctr"/>
                </a:tc>
              </a:tr>
              <a:tr h="234091">
                <a:tc>
                  <a:txBody>
                    <a:bodyPr/>
                    <a:lstStyle/>
                    <a:p>
                      <a:pPr algn="ctr" fontAlgn="ctr"/>
                      <a:r>
                        <a:rPr lang="en-US" altLang="zh-CN" sz="1400" u="none" strike="noStrike">
                          <a:effectLst/>
                        </a:rPr>
                        <a:t>13</a:t>
                      </a:r>
                      <a:endParaRPr lang="en-US" altLang="zh-CN" sz="1400" b="0" i="0" u="none" strike="noStrike">
                        <a:solidFill>
                          <a:srgbClr val="000000"/>
                        </a:solidFill>
                        <a:effectLst/>
                        <a:latin typeface="宋体" panose="02010600030101010101" pitchFamily="2" charset="-122"/>
                        <a:ea typeface="宋体" panose="02010600030101010101" pitchFamily="2" charset="-122"/>
                      </a:endParaRPr>
                    </a:p>
                  </a:txBody>
                  <a:tcPr marL="3139" marR="3139" marT="3139" marB="0" anchor="ctr"/>
                </a:tc>
                <a:tc>
                  <a:txBody>
                    <a:bodyPr/>
                    <a:lstStyle/>
                    <a:p>
                      <a:pPr algn="ctr" fontAlgn="ctr"/>
                      <a:r>
                        <a:rPr lang="zh-CN" altLang="en-US" sz="1400" u="none" strike="noStrike">
                          <a:effectLst/>
                        </a:rPr>
                        <a:t>地基</a:t>
                      </a:r>
                      <a:r>
                        <a:rPr lang="en-US" altLang="zh-CN" sz="1400" u="none" strike="noStrike">
                          <a:effectLst/>
                        </a:rPr>
                        <a:t>3-7</a:t>
                      </a:r>
                      <a:r>
                        <a:rPr lang="zh-CN" altLang="en-US" sz="1400" u="none" strike="noStrike">
                          <a:effectLst/>
                        </a:rPr>
                        <a:t>表</a:t>
                      </a:r>
                      <a:endParaRPr lang="zh-CN" altLang="en-US" sz="1400" b="0" i="0" u="none" strike="noStrike">
                        <a:solidFill>
                          <a:srgbClr val="000000"/>
                        </a:solidFill>
                        <a:effectLst/>
                        <a:latin typeface="宋体" panose="02010600030101010101" pitchFamily="2" charset="-122"/>
                        <a:ea typeface="宋体" panose="02010600030101010101" pitchFamily="2" charset="-122"/>
                      </a:endParaRPr>
                    </a:p>
                  </a:txBody>
                  <a:tcPr marL="3139" marR="3139" marT="3139" marB="0" anchor="ctr"/>
                </a:tc>
                <a:tc>
                  <a:txBody>
                    <a:bodyPr/>
                    <a:lstStyle/>
                    <a:p>
                      <a:pPr algn="l" fontAlgn="ctr"/>
                      <a:r>
                        <a:rPr lang="zh-CN" altLang="en-US" sz="1400" u="none" strike="noStrike">
                          <a:effectLst/>
                        </a:rPr>
                        <a:t>湖泊实体基础表</a:t>
                      </a:r>
                      <a:endParaRPr lang="zh-CN" altLang="en-US" sz="1400" b="0" i="0" u="none" strike="noStrike">
                        <a:solidFill>
                          <a:srgbClr val="000000"/>
                        </a:solidFill>
                        <a:effectLst/>
                        <a:latin typeface="宋体" panose="02010600030101010101" pitchFamily="2" charset="-122"/>
                        <a:ea typeface="宋体" panose="02010600030101010101" pitchFamily="2" charset="-122"/>
                      </a:endParaRPr>
                    </a:p>
                  </a:txBody>
                  <a:tcPr marL="3139" marR="3139" marT="3139" marB="0" anchor="ctr"/>
                </a:tc>
              </a:tr>
              <a:tr h="234091">
                <a:tc>
                  <a:txBody>
                    <a:bodyPr/>
                    <a:lstStyle/>
                    <a:p>
                      <a:pPr algn="ctr" fontAlgn="ctr"/>
                      <a:r>
                        <a:rPr lang="en-US" altLang="zh-CN" sz="1400" u="none" strike="noStrike">
                          <a:effectLst/>
                        </a:rPr>
                        <a:t>14</a:t>
                      </a:r>
                      <a:endParaRPr lang="en-US" altLang="zh-CN" sz="1400" b="0" i="0" u="none" strike="noStrike">
                        <a:solidFill>
                          <a:srgbClr val="000000"/>
                        </a:solidFill>
                        <a:effectLst/>
                        <a:latin typeface="宋体" panose="02010600030101010101" pitchFamily="2" charset="-122"/>
                        <a:ea typeface="宋体" panose="02010600030101010101" pitchFamily="2" charset="-122"/>
                      </a:endParaRPr>
                    </a:p>
                  </a:txBody>
                  <a:tcPr marL="3139" marR="3139" marT="3139" marB="0" anchor="ctr"/>
                </a:tc>
                <a:tc>
                  <a:txBody>
                    <a:bodyPr/>
                    <a:lstStyle/>
                    <a:p>
                      <a:pPr algn="ctr" fontAlgn="ctr"/>
                      <a:r>
                        <a:rPr lang="zh-CN" altLang="en-US" sz="1400" u="none" strike="noStrike">
                          <a:effectLst/>
                        </a:rPr>
                        <a:t>地基</a:t>
                      </a:r>
                      <a:r>
                        <a:rPr lang="en-US" altLang="zh-CN" sz="1400" u="none" strike="noStrike">
                          <a:effectLst/>
                        </a:rPr>
                        <a:t>4-1</a:t>
                      </a:r>
                      <a:r>
                        <a:rPr lang="zh-CN" altLang="en-US" sz="1400" u="none" strike="noStrike">
                          <a:effectLst/>
                        </a:rPr>
                        <a:t>表</a:t>
                      </a:r>
                      <a:endParaRPr lang="zh-CN" altLang="en-US" sz="1400" b="0" i="0" u="none" strike="noStrike">
                        <a:solidFill>
                          <a:srgbClr val="000000"/>
                        </a:solidFill>
                        <a:effectLst/>
                        <a:latin typeface="宋体" panose="02010600030101010101" pitchFamily="2" charset="-122"/>
                        <a:ea typeface="宋体" panose="02010600030101010101" pitchFamily="2" charset="-122"/>
                      </a:endParaRPr>
                    </a:p>
                  </a:txBody>
                  <a:tcPr marL="3139" marR="3139" marT="3139" marB="0" anchor="ctr"/>
                </a:tc>
                <a:tc>
                  <a:txBody>
                    <a:bodyPr/>
                    <a:lstStyle/>
                    <a:p>
                      <a:pPr algn="l" fontAlgn="ctr"/>
                      <a:r>
                        <a:rPr lang="zh-CN" altLang="en-US" sz="1400" u="none" strike="noStrike">
                          <a:effectLst/>
                        </a:rPr>
                        <a:t>荒漠与裸露地表基础表</a:t>
                      </a:r>
                      <a:endParaRPr lang="zh-CN" altLang="en-US" sz="1400" b="0" i="0" u="none" strike="noStrike">
                        <a:solidFill>
                          <a:srgbClr val="000000"/>
                        </a:solidFill>
                        <a:effectLst/>
                        <a:latin typeface="宋体" panose="02010600030101010101" pitchFamily="2" charset="-122"/>
                        <a:ea typeface="宋体" panose="02010600030101010101" pitchFamily="2" charset="-122"/>
                      </a:endParaRPr>
                    </a:p>
                  </a:txBody>
                  <a:tcPr marL="3139" marR="3139" marT="3139" marB="0" anchor="ctr"/>
                </a:tc>
              </a:tr>
              <a:tr h="234091">
                <a:tc>
                  <a:txBody>
                    <a:bodyPr/>
                    <a:lstStyle/>
                    <a:p>
                      <a:pPr algn="ctr" fontAlgn="ctr"/>
                      <a:r>
                        <a:rPr lang="en-US" altLang="zh-CN" sz="1400" u="none" strike="noStrike">
                          <a:effectLst/>
                        </a:rPr>
                        <a:t>15</a:t>
                      </a:r>
                      <a:endParaRPr lang="en-US" altLang="zh-CN" sz="1400" b="0" i="0" u="none" strike="noStrike">
                        <a:solidFill>
                          <a:srgbClr val="000000"/>
                        </a:solidFill>
                        <a:effectLst/>
                        <a:latin typeface="宋体" panose="02010600030101010101" pitchFamily="2" charset="-122"/>
                        <a:ea typeface="宋体" panose="02010600030101010101" pitchFamily="2" charset="-122"/>
                      </a:endParaRPr>
                    </a:p>
                  </a:txBody>
                  <a:tcPr marL="3139" marR="3139" marT="3139" marB="0" anchor="ctr"/>
                </a:tc>
                <a:tc>
                  <a:txBody>
                    <a:bodyPr/>
                    <a:lstStyle/>
                    <a:p>
                      <a:pPr algn="ctr" fontAlgn="ctr"/>
                      <a:r>
                        <a:rPr lang="zh-CN" altLang="en-US" sz="1400" u="none" strike="noStrike">
                          <a:effectLst/>
                        </a:rPr>
                        <a:t>地基</a:t>
                      </a:r>
                      <a:r>
                        <a:rPr lang="en-US" altLang="zh-CN" sz="1400" u="none" strike="noStrike">
                          <a:effectLst/>
                        </a:rPr>
                        <a:t>4-2</a:t>
                      </a:r>
                      <a:r>
                        <a:rPr lang="zh-CN" altLang="en-US" sz="1400" u="none" strike="noStrike">
                          <a:effectLst/>
                        </a:rPr>
                        <a:t>表</a:t>
                      </a:r>
                      <a:endParaRPr lang="zh-CN" altLang="en-US" sz="1400" b="0" i="0" u="none" strike="noStrike">
                        <a:solidFill>
                          <a:srgbClr val="000000"/>
                        </a:solidFill>
                        <a:effectLst/>
                        <a:latin typeface="宋体" panose="02010600030101010101" pitchFamily="2" charset="-122"/>
                        <a:ea typeface="宋体" panose="02010600030101010101" pitchFamily="2" charset="-122"/>
                      </a:endParaRPr>
                    </a:p>
                  </a:txBody>
                  <a:tcPr marL="3139" marR="3139" marT="3139" marB="0" anchor="ctr"/>
                </a:tc>
                <a:tc>
                  <a:txBody>
                    <a:bodyPr/>
                    <a:lstStyle/>
                    <a:p>
                      <a:pPr algn="l" fontAlgn="ctr"/>
                      <a:r>
                        <a:rPr lang="zh-CN" altLang="en-US" sz="1400" u="none" strike="noStrike" dirty="0">
                          <a:effectLst/>
                        </a:rPr>
                        <a:t>荒漠与裸露地表（高程带）基础表</a:t>
                      </a:r>
                      <a:endParaRPr lang="zh-CN" altLang="en-US" sz="1400" b="0" i="0" u="none" strike="noStrike" dirty="0">
                        <a:solidFill>
                          <a:srgbClr val="000000"/>
                        </a:solidFill>
                        <a:effectLst/>
                        <a:latin typeface="宋体" panose="02010600030101010101" pitchFamily="2" charset="-122"/>
                        <a:ea typeface="宋体" panose="02010600030101010101" pitchFamily="2" charset="-122"/>
                      </a:endParaRPr>
                    </a:p>
                  </a:txBody>
                  <a:tcPr marL="3139" marR="3139" marT="3139" marB="0" anchor="ctr"/>
                </a:tc>
              </a:tr>
              <a:tr h="234091">
                <a:tc>
                  <a:txBody>
                    <a:bodyPr/>
                    <a:lstStyle/>
                    <a:p>
                      <a:pPr algn="ctr" fontAlgn="ctr"/>
                      <a:r>
                        <a:rPr lang="en-US" altLang="zh-CN" sz="1400" u="none" strike="noStrike">
                          <a:effectLst/>
                        </a:rPr>
                        <a:t>16</a:t>
                      </a:r>
                      <a:endParaRPr lang="en-US" altLang="zh-CN" sz="1400" b="0" i="0" u="none" strike="noStrike">
                        <a:solidFill>
                          <a:srgbClr val="000000"/>
                        </a:solidFill>
                        <a:effectLst/>
                        <a:latin typeface="宋体" panose="02010600030101010101" pitchFamily="2" charset="-122"/>
                        <a:ea typeface="宋体" panose="02010600030101010101" pitchFamily="2" charset="-122"/>
                      </a:endParaRPr>
                    </a:p>
                  </a:txBody>
                  <a:tcPr marL="3139" marR="3139" marT="3139" marB="0" anchor="ctr"/>
                </a:tc>
                <a:tc>
                  <a:txBody>
                    <a:bodyPr/>
                    <a:lstStyle/>
                    <a:p>
                      <a:pPr algn="ctr" fontAlgn="ctr"/>
                      <a:r>
                        <a:rPr lang="zh-CN" altLang="en-US" sz="1400" u="none" strike="noStrike">
                          <a:effectLst/>
                        </a:rPr>
                        <a:t>地基</a:t>
                      </a:r>
                      <a:r>
                        <a:rPr lang="en-US" altLang="zh-CN" sz="1400" u="none" strike="noStrike">
                          <a:effectLst/>
                        </a:rPr>
                        <a:t>4-3</a:t>
                      </a:r>
                      <a:r>
                        <a:rPr lang="zh-CN" altLang="en-US" sz="1400" u="none" strike="noStrike">
                          <a:effectLst/>
                        </a:rPr>
                        <a:t>表</a:t>
                      </a:r>
                      <a:endParaRPr lang="zh-CN" altLang="en-US" sz="1400" b="0" i="0" u="none" strike="noStrike">
                        <a:solidFill>
                          <a:srgbClr val="000000"/>
                        </a:solidFill>
                        <a:effectLst/>
                        <a:latin typeface="宋体" panose="02010600030101010101" pitchFamily="2" charset="-122"/>
                        <a:ea typeface="宋体" panose="02010600030101010101" pitchFamily="2" charset="-122"/>
                      </a:endParaRPr>
                    </a:p>
                  </a:txBody>
                  <a:tcPr marL="3139" marR="3139" marT="3139" marB="0" anchor="ctr"/>
                </a:tc>
                <a:tc>
                  <a:txBody>
                    <a:bodyPr/>
                    <a:lstStyle/>
                    <a:p>
                      <a:pPr algn="l" fontAlgn="ctr"/>
                      <a:r>
                        <a:rPr lang="zh-CN" altLang="en-US" sz="1400" u="none" strike="noStrike">
                          <a:effectLst/>
                        </a:rPr>
                        <a:t>荒漠与裸露地表（坡度带）基础表</a:t>
                      </a:r>
                      <a:endParaRPr lang="zh-CN" altLang="en-US" sz="1400" b="0" i="0" u="none" strike="noStrike">
                        <a:solidFill>
                          <a:srgbClr val="000000"/>
                        </a:solidFill>
                        <a:effectLst/>
                        <a:latin typeface="宋体" panose="02010600030101010101" pitchFamily="2" charset="-122"/>
                        <a:ea typeface="宋体" panose="02010600030101010101" pitchFamily="2" charset="-122"/>
                      </a:endParaRPr>
                    </a:p>
                  </a:txBody>
                  <a:tcPr marL="3139" marR="3139" marT="3139" marB="0" anchor="ctr"/>
                </a:tc>
              </a:tr>
              <a:tr h="234091">
                <a:tc>
                  <a:txBody>
                    <a:bodyPr/>
                    <a:lstStyle/>
                    <a:p>
                      <a:pPr algn="ctr" fontAlgn="ctr"/>
                      <a:endParaRPr lang="en-US" altLang="zh-CN" sz="1400" b="0" i="0" u="none" strike="noStrike" dirty="0">
                        <a:solidFill>
                          <a:srgbClr val="000000"/>
                        </a:solidFill>
                        <a:effectLst/>
                        <a:latin typeface="宋体" panose="02010600030101010101" pitchFamily="2" charset="-122"/>
                        <a:ea typeface="宋体" panose="02010600030101010101" pitchFamily="2" charset="-122"/>
                      </a:endParaRPr>
                    </a:p>
                  </a:txBody>
                  <a:tcPr marL="3139" marR="3139" marT="3139" marB="0" anchor="ctr"/>
                </a:tc>
                <a:tc>
                  <a:txBody>
                    <a:bodyPr/>
                    <a:lstStyle/>
                    <a:p>
                      <a:pPr algn="ctr" fontAlgn="ctr"/>
                      <a:endParaRPr lang="zh-CN" altLang="en-US" sz="1400" b="0" i="0" u="none" strike="noStrike" dirty="0">
                        <a:solidFill>
                          <a:srgbClr val="000000"/>
                        </a:solidFill>
                        <a:effectLst/>
                        <a:latin typeface="宋体" panose="02010600030101010101" pitchFamily="2" charset="-122"/>
                        <a:ea typeface="宋体" panose="02010600030101010101" pitchFamily="2" charset="-122"/>
                      </a:endParaRPr>
                    </a:p>
                  </a:txBody>
                  <a:tcPr marL="3139" marR="3139" marT="3139" marB="0" anchor="ctr"/>
                </a:tc>
                <a:tc>
                  <a:txBody>
                    <a:bodyPr/>
                    <a:lstStyle/>
                    <a:p>
                      <a:pPr algn="l" fontAlgn="ctr"/>
                      <a:r>
                        <a:rPr lang="en-US" altLang="zh-CN" sz="1400" b="0" i="0" u="none" strike="noStrike" dirty="0" smtClean="0">
                          <a:solidFill>
                            <a:srgbClr val="000000"/>
                          </a:solidFill>
                          <a:effectLst/>
                          <a:latin typeface="宋体" panose="02010600030101010101" pitchFamily="2" charset="-122"/>
                          <a:ea typeface="宋体" panose="02010600030101010101" pitchFamily="2" charset="-122"/>
                        </a:rPr>
                        <a:t>……</a:t>
                      </a:r>
                      <a:endParaRPr lang="zh-CN" altLang="en-US" sz="1400" b="0" i="0" u="none" strike="noStrike" dirty="0">
                        <a:solidFill>
                          <a:srgbClr val="000000"/>
                        </a:solidFill>
                        <a:effectLst/>
                        <a:latin typeface="宋体" panose="02010600030101010101" pitchFamily="2" charset="-122"/>
                        <a:ea typeface="宋体" panose="02010600030101010101" pitchFamily="2" charset="-122"/>
                      </a:endParaRPr>
                    </a:p>
                  </a:txBody>
                  <a:tcPr marL="3139" marR="3139" marT="3139" marB="0" anchor="ctr"/>
                </a:tc>
              </a:tr>
              <a:tr h="464788">
                <a:tc>
                  <a:txBody>
                    <a:bodyPr/>
                    <a:lstStyle/>
                    <a:p>
                      <a:pPr algn="ctr" fontAlgn="ctr"/>
                      <a:r>
                        <a:rPr lang="en-US" altLang="zh-CN" sz="1400" b="1" i="0" u="none" strike="noStrike" dirty="0" smtClean="0">
                          <a:solidFill>
                            <a:schemeClr val="lt1"/>
                          </a:solidFill>
                          <a:effectLst/>
                          <a:latin typeface="+mn-lt"/>
                          <a:ea typeface="+mn-ea"/>
                        </a:rPr>
                        <a:t>32</a:t>
                      </a:r>
                      <a:endParaRPr lang="en-US" altLang="zh-CN" sz="1400" b="0" i="0" u="none" strike="noStrike" dirty="0">
                        <a:solidFill>
                          <a:srgbClr val="000000"/>
                        </a:solidFill>
                        <a:effectLst/>
                        <a:latin typeface="宋体" panose="02010600030101010101" pitchFamily="2" charset="-122"/>
                        <a:ea typeface="宋体" panose="02010600030101010101" pitchFamily="2" charset="-122"/>
                      </a:endParaRPr>
                    </a:p>
                  </a:txBody>
                  <a:tcPr marL="3139" marR="3139" marT="3139" marB="0" anchor="ctr"/>
                </a:tc>
                <a:tc>
                  <a:txBody>
                    <a:bodyPr/>
                    <a:lstStyle/>
                    <a:p>
                      <a:pPr algn="ctr" fontAlgn="ctr"/>
                      <a:r>
                        <a:rPr lang="zh-CN" altLang="en-US" sz="1400" u="none" strike="noStrike">
                          <a:effectLst/>
                        </a:rPr>
                        <a:t>地基</a:t>
                      </a:r>
                      <a:r>
                        <a:rPr lang="en-US" altLang="zh-CN" sz="1400" u="none" strike="noStrike">
                          <a:effectLst/>
                        </a:rPr>
                        <a:t>6-7</a:t>
                      </a:r>
                      <a:r>
                        <a:rPr lang="zh-CN" altLang="en-US" sz="1400" u="none" strike="noStrike">
                          <a:effectLst/>
                        </a:rPr>
                        <a:t>表</a:t>
                      </a:r>
                      <a:endParaRPr lang="zh-CN" altLang="en-US" sz="1400" b="0" i="0" u="none" strike="noStrike">
                        <a:solidFill>
                          <a:srgbClr val="000000"/>
                        </a:solidFill>
                        <a:effectLst/>
                        <a:latin typeface="宋体" panose="02010600030101010101" pitchFamily="2" charset="-122"/>
                        <a:ea typeface="宋体" panose="02010600030101010101" pitchFamily="2" charset="-122"/>
                      </a:endParaRPr>
                    </a:p>
                  </a:txBody>
                  <a:tcPr marL="3139" marR="3139" marT="3139" marB="0" anchor="ctr"/>
                </a:tc>
                <a:tc>
                  <a:txBody>
                    <a:bodyPr/>
                    <a:lstStyle/>
                    <a:p>
                      <a:pPr algn="l" fontAlgn="ctr"/>
                      <a:r>
                        <a:rPr lang="zh-CN" altLang="en-US" sz="1400" u="none" strike="noStrike">
                          <a:effectLst/>
                        </a:rPr>
                        <a:t>高速公路出入口不同距离内行政村基础表</a:t>
                      </a:r>
                      <a:endParaRPr lang="zh-CN" altLang="en-US" sz="1400" b="0" i="0" u="none" strike="noStrike">
                        <a:solidFill>
                          <a:srgbClr val="000000"/>
                        </a:solidFill>
                        <a:effectLst/>
                        <a:latin typeface="宋体" panose="02010600030101010101" pitchFamily="2" charset="-122"/>
                        <a:ea typeface="宋体" panose="02010600030101010101" pitchFamily="2" charset="-122"/>
                      </a:endParaRPr>
                    </a:p>
                  </a:txBody>
                  <a:tcPr marL="3139" marR="3139" marT="3139" marB="0" anchor="ctr"/>
                </a:tc>
              </a:tr>
              <a:tr h="234091">
                <a:tc>
                  <a:txBody>
                    <a:bodyPr/>
                    <a:lstStyle/>
                    <a:p>
                      <a:pPr algn="ctr" fontAlgn="ctr"/>
                      <a:r>
                        <a:rPr lang="en-US" altLang="zh-CN" sz="1400" b="1" i="0" u="none" strike="noStrike" dirty="0" smtClean="0">
                          <a:solidFill>
                            <a:schemeClr val="lt1"/>
                          </a:solidFill>
                          <a:effectLst/>
                          <a:latin typeface="+mn-lt"/>
                          <a:ea typeface="+mn-ea"/>
                        </a:rPr>
                        <a:t>33</a:t>
                      </a:r>
                      <a:endParaRPr lang="en-US" altLang="zh-CN" sz="1400" b="0" i="0" u="none" strike="noStrike" dirty="0">
                        <a:solidFill>
                          <a:srgbClr val="000000"/>
                        </a:solidFill>
                        <a:effectLst/>
                        <a:latin typeface="宋体" panose="02010600030101010101" pitchFamily="2" charset="-122"/>
                        <a:ea typeface="宋体" panose="02010600030101010101" pitchFamily="2" charset="-122"/>
                      </a:endParaRPr>
                    </a:p>
                  </a:txBody>
                  <a:tcPr marL="3139" marR="3139" marT="3139" marB="0" anchor="ctr"/>
                </a:tc>
                <a:tc>
                  <a:txBody>
                    <a:bodyPr/>
                    <a:lstStyle/>
                    <a:p>
                      <a:pPr algn="ctr" fontAlgn="ctr"/>
                      <a:r>
                        <a:rPr lang="zh-CN" altLang="en-US" sz="1400" u="none" strike="noStrike">
                          <a:effectLst/>
                        </a:rPr>
                        <a:t>地基</a:t>
                      </a:r>
                      <a:r>
                        <a:rPr lang="en-US" altLang="zh-CN" sz="1400" u="none" strike="noStrike">
                          <a:effectLst/>
                        </a:rPr>
                        <a:t>6-8</a:t>
                      </a:r>
                      <a:r>
                        <a:rPr lang="zh-CN" altLang="en-US" sz="1400" u="none" strike="noStrike">
                          <a:effectLst/>
                        </a:rPr>
                        <a:t>表</a:t>
                      </a:r>
                      <a:endParaRPr lang="zh-CN" altLang="en-US" sz="1400" b="0" i="0" u="none" strike="noStrike">
                        <a:solidFill>
                          <a:srgbClr val="000000"/>
                        </a:solidFill>
                        <a:effectLst/>
                        <a:latin typeface="宋体" panose="02010600030101010101" pitchFamily="2" charset="-122"/>
                        <a:ea typeface="宋体" panose="02010600030101010101" pitchFamily="2" charset="-122"/>
                      </a:endParaRPr>
                    </a:p>
                  </a:txBody>
                  <a:tcPr marL="3139" marR="3139" marT="3139" marB="0" anchor="ctr"/>
                </a:tc>
                <a:tc>
                  <a:txBody>
                    <a:bodyPr/>
                    <a:lstStyle/>
                    <a:p>
                      <a:pPr algn="l" fontAlgn="ctr"/>
                      <a:r>
                        <a:rPr lang="zh-CN" altLang="en-US" sz="1400" u="none" strike="noStrike" dirty="0">
                          <a:effectLst/>
                        </a:rPr>
                        <a:t>居民地与最近公共服务设施距离基础表</a:t>
                      </a:r>
                      <a:endParaRPr lang="zh-CN" altLang="en-US" sz="1400" b="0" i="0" u="none" strike="noStrike" dirty="0">
                        <a:solidFill>
                          <a:srgbClr val="000000"/>
                        </a:solidFill>
                        <a:effectLst/>
                        <a:latin typeface="宋体" panose="02010600030101010101" pitchFamily="2" charset="-122"/>
                        <a:ea typeface="宋体" panose="02010600030101010101" pitchFamily="2" charset="-122"/>
                      </a:endParaRPr>
                    </a:p>
                  </a:txBody>
                  <a:tcPr marL="3139" marR="3139" marT="3139" marB="0" anchor="ctr"/>
                </a:tc>
              </a:tr>
              <a:tr h="234091">
                <a:tc>
                  <a:txBody>
                    <a:bodyPr/>
                    <a:lstStyle/>
                    <a:p>
                      <a:pPr algn="ctr" fontAlgn="ctr"/>
                      <a:r>
                        <a:rPr lang="en-US" altLang="zh-CN" sz="1400" u="none" strike="noStrike" dirty="0" smtClean="0">
                          <a:effectLst/>
                        </a:rPr>
                        <a:t>34</a:t>
                      </a:r>
                      <a:endParaRPr lang="en-US" altLang="zh-CN" sz="1400" b="0" i="0" u="none" strike="noStrike" dirty="0">
                        <a:solidFill>
                          <a:srgbClr val="000000"/>
                        </a:solidFill>
                        <a:effectLst/>
                        <a:latin typeface="宋体" panose="02010600030101010101" pitchFamily="2" charset="-122"/>
                        <a:ea typeface="宋体" panose="02010600030101010101" pitchFamily="2" charset="-122"/>
                      </a:endParaRPr>
                    </a:p>
                  </a:txBody>
                  <a:tcPr marL="3139" marR="3139" marT="3139" marB="0" anchor="ctr"/>
                </a:tc>
                <a:tc>
                  <a:txBody>
                    <a:bodyPr/>
                    <a:lstStyle/>
                    <a:p>
                      <a:pPr algn="ctr" fontAlgn="ctr"/>
                      <a:r>
                        <a:rPr lang="zh-CN" altLang="en-US" sz="1400" u="none" strike="noStrike">
                          <a:effectLst/>
                        </a:rPr>
                        <a:t>地基</a:t>
                      </a:r>
                      <a:r>
                        <a:rPr lang="en-US" altLang="zh-CN" sz="1400" u="none" strike="noStrike">
                          <a:effectLst/>
                        </a:rPr>
                        <a:t>7-1</a:t>
                      </a:r>
                      <a:r>
                        <a:rPr lang="zh-CN" altLang="en-US" sz="1400" u="none" strike="noStrike">
                          <a:effectLst/>
                        </a:rPr>
                        <a:t>表</a:t>
                      </a:r>
                      <a:endParaRPr lang="zh-CN" altLang="en-US" sz="1400" b="0" i="0" u="none" strike="noStrike">
                        <a:solidFill>
                          <a:srgbClr val="000000"/>
                        </a:solidFill>
                        <a:effectLst/>
                        <a:latin typeface="宋体" panose="02010600030101010101" pitchFamily="2" charset="-122"/>
                        <a:ea typeface="宋体" panose="02010600030101010101" pitchFamily="2" charset="-122"/>
                      </a:endParaRPr>
                    </a:p>
                  </a:txBody>
                  <a:tcPr marL="3139" marR="3139" marT="3139" marB="0" anchor="ctr"/>
                </a:tc>
                <a:tc>
                  <a:txBody>
                    <a:bodyPr/>
                    <a:lstStyle/>
                    <a:p>
                      <a:pPr algn="l" fontAlgn="ctr"/>
                      <a:r>
                        <a:rPr lang="zh-CN" altLang="en-US" sz="1400" u="none" strike="noStrike">
                          <a:effectLst/>
                        </a:rPr>
                        <a:t>行政区划与管理单元基础表</a:t>
                      </a:r>
                      <a:endParaRPr lang="zh-CN" altLang="en-US" sz="1400" b="0" i="0" u="none" strike="noStrike">
                        <a:solidFill>
                          <a:srgbClr val="000000"/>
                        </a:solidFill>
                        <a:effectLst/>
                        <a:latin typeface="宋体" panose="02010600030101010101" pitchFamily="2" charset="-122"/>
                        <a:ea typeface="宋体" panose="02010600030101010101" pitchFamily="2" charset="-122"/>
                      </a:endParaRPr>
                    </a:p>
                  </a:txBody>
                  <a:tcPr marL="3139" marR="3139" marT="3139" marB="0" anchor="ctr"/>
                </a:tc>
              </a:tr>
              <a:tr h="234091">
                <a:tc>
                  <a:txBody>
                    <a:bodyPr/>
                    <a:lstStyle/>
                    <a:p>
                      <a:pPr algn="ctr" fontAlgn="ctr"/>
                      <a:r>
                        <a:rPr lang="en-US" altLang="zh-CN" sz="1400" u="none" strike="noStrike" dirty="0" smtClean="0">
                          <a:effectLst/>
                        </a:rPr>
                        <a:t>35</a:t>
                      </a:r>
                      <a:endParaRPr lang="en-US" altLang="zh-CN" sz="1400" b="0" i="0" u="none" strike="noStrike" dirty="0">
                        <a:solidFill>
                          <a:srgbClr val="000000"/>
                        </a:solidFill>
                        <a:effectLst/>
                        <a:latin typeface="宋体" panose="02010600030101010101" pitchFamily="2" charset="-122"/>
                        <a:ea typeface="宋体" panose="02010600030101010101" pitchFamily="2" charset="-122"/>
                      </a:endParaRPr>
                    </a:p>
                  </a:txBody>
                  <a:tcPr marL="3139" marR="3139" marT="3139" marB="0" anchor="ctr"/>
                </a:tc>
                <a:tc>
                  <a:txBody>
                    <a:bodyPr/>
                    <a:lstStyle/>
                    <a:p>
                      <a:pPr algn="ctr" fontAlgn="ctr"/>
                      <a:r>
                        <a:rPr lang="zh-CN" altLang="en-US" sz="1400" u="none" strike="noStrike">
                          <a:effectLst/>
                        </a:rPr>
                        <a:t>地基</a:t>
                      </a:r>
                      <a:r>
                        <a:rPr lang="en-US" altLang="zh-CN" sz="1400" u="none" strike="noStrike">
                          <a:effectLst/>
                        </a:rPr>
                        <a:t>7-2</a:t>
                      </a:r>
                      <a:r>
                        <a:rPr lang="zh-CN" altLang="en-US" sz="1400" u="none" strike="noStrike">
                          <a:effectLst/>
                        </a:rPr>
                        <a:t>表</a:t>
                      </a:r>
                      <a:endParaRPr lang="zh-CN" altLang="en-US" sz="1400" b="0" i="0" u="none" strike="noStrike">
                        <a:solidFill>
                          <a:srgbClr val="000000"/>
                        </a:solidFill>
                        <a:effectLst/>
                        <a:latin typeface="宋体" panose="02010600030101010101" pitchFamily="2" charset="-122"/>
                        <a:ea typeface="宋体" panose="02010600030101010101" pitchFamily="2" charset="-122"/>
                      </a:endParaRPr>
                    </a:p>
                  </a:txBody>
                  <a:tcPr marL="3139" marR="3139" marT="3139" marB="0" anchor="ctr"/>
                </a:tc>
                <a:tc>
                  <a:txBody>
                    <a:bodyPr/>
                    <a:lstStyle/>
                    <a:p>
                      <a:pPr algn="l" fontAlgn="ctr"/>
                      <a:r>
                        <a:rPr lang="zh-CN" altLang="en-US" sz="1400" u="none" strike="noStrike" dirty="0">
                          <a:effectLst/>
                        </a:rPr>
                        <a:t>社会经济区域单元基础表</a:t>
                      </a:r>
                      <a:endParaRPr lang="zh-CN" altLang="en-US" sz="1400" b="0" i="0" u="none" strike="noStrike" dirty="0">
                        <a:solidFill>
                          <a:srgbClr val="000000"/>
                        </a:solidFill>
                        <a:effectLst/>
                        <a:latin typeface="宋体" panose="02010600030101010101" pitchFamily="2" charset="-122"/>
                        <a:ea typeface="宋体" panose="02010600030101010101" pitchFamily="2" charset="-122"/>
                      </a:endParaRPr>
                    </a:p>
                  </a:txBody>
                  <a:tcPr marL="3139" marR="3139" marT="3139" marB="0" anchor="ctr"/>
                </a:tc>
              </a:tr>
              <a:tr h="234091">
                <a:tc>
                  <a:txBody>
                    <a:bodyPr/>
                    <a:lstStyle/>
                    <a:p>
                      <a:pPr algn="ctr" fontAlgn="ctr"/>
                      <a:r>
                        <a:rPr lang="en-US" altLang="zh-CN" sz="1400" u="none" strike="noStrike" dirty="0" smtClean="0">
                          <a:effectLst/>
                        </a:rPr>
                        <a:t>36</a:t>
                      </a:r>
                      <a:endParaRPr lang="en-US" altLang="zh-CN" sz="1400" b="0" i="0" u="none" strike="noStrike" dirty="0">
                        <a:solidFill>
                          <a:srgbClr val="000000"/>
                        </a:solidFill>
                        <a:effectLst/>
                        <a:latin typeface="宋体" panose="02010600030101010101" pitchFamily="2" charset="-122"/>
                        <a:ea typeface="宋体" panose="02010600030101010101" pitchFamily="2" charset="-122"/>
                      </a:endParaRPr>
                    </a:p>
                  </a:txBody>
                  <a:tcPr marL="3139" marR="3139" marT="3139" marB="0" anchor="ctr"/>
                </a:tc>
                <a:tc>
                  <a:txBody>
                    <a:bodyPr/>
                    <a:lstStyle/>
                    <a:p>
                      <a:pPr algn="ctr" fontAlgn="ctr"/>
                      <a:r>
                        <a:rPr lang="zh-CN" altLang="en-US" sz="1400" u="none" strike="noStrike">
                          <a:effectLst/>
                        </a:rPr>
                        <a:t>地基</a:t>
                      </a:r>
                      <a:r>
                        <a:rPr lang="en-US" altLang="zh-CN" sz="1400" u="none" strike="noStrike">
                          <a:effectLst/>
                        </a:rPr>
                        <a:t>7-3</a:t>
                      </a:r>
                      <a:r>
                        <a:rPr lang="zh-CN" altLang="en-US" sz="1400" u="none" strike="noStrike">
                          <a:effectLst/>
                        </a:rPr>
                        <a:t>表</a:t>
                      </a:r>
                      <a:endParaRPr lang="zh-CN" altLang="en-US" sz="1400" b="0" i="0" u="none" strike="noStrike">
                        <a:solidFill>
                          <a:srgbClr val="000000"/>
                        </a:solidFill>
                        <a:effectLst/>
                        <a:latin typeface="宋体" panose="02010600030101010101" pitchFamily="2" charset="-122"/>
                        <a:ea typeface="宋体" panose="02010600030101010101" pitchFamily="2" charset="-122"/>
                      </a:endParaRPr>
                    </a:p>
                  </a:txBody>
                  <a:tcPr marL="3139" marR="3139" marT="3139" marB="0" anchor="ctr"/>
                </a:tc>
                <a:tc>
                  <a:txBody>
                    <a:bodyPr/>
                    <a:lstStyle/>
                    <a:p>
                      <a:pPr algn="l" fontAlgn="ctr"/>
                      <a:r>
                        <a:rPr lang="zh-CN" altLang="en-US" sz="1400" u="none" strike="noStrike" dirty="0">
                          <a:effectLst/>
                        </a:rPr>
                        <a:t>自然地理单元基础表</a:t>
                      </a:r>
                      <a:endParaRPr lang="zh-CN" altLang="en-US" sz="1400" b="0" i="0" u="none" strike="noStrike" dirty="0">
                        <a:solidFill>
                          <a:srgbClr val="000000"/>
                        </a:solidFill>
                        <a:effectLst/>
                        <a:latin typeface="宋体" panose="02010600030101010101" pitchFamily="2" charset="-122"/>
                        <a:ea typeface="宋体" panose="02010600030101010101" pitchFamily="2" charset="-122"/>
                      </a:endParaRPr>
                    </a:p>
                  </a:txBody>
                  <a:tcPr marL="3139" marR="3139" marT="3139" marB="0" anchor="ctr"/>
                </a:tc>
              </a:tr>
            </a:tbl>
          </a:graphicData>
        </a:graphic>
      </p:graphicFrame>
      <p:graphicFrame>
        <p:nvGraphicFramePr>
          <p:cNvPr id="9" name="表格 8"/>
          <p:cNvGraphicFramePr>
            <a:graphicFrameLocks noGrp="1"/>
          </p:cNvGraphicFramePr>
          <p:nvPr>
            <p:extLst>
              <p:ext uri="{D42A27DB-BD31-4B8C-83A1-F6EECF244321}">
                <p14:modId xmlns:p14="http://schemas.microsoft.com/office/powerpoint/2010/main" xmlns="" val="2167440617"/>
              </p:ext>
            </p:extLst>
          </p:nvPr>
        </p:nvGraphicFramePr>
        <p:xfrm>
          <a:off x="71438" y="3626353"/>
          <a:ext cx="4009702" cy="3190059"/>
        </p:xfrm>
        <a:graphic>
          <a:graphicData uri="http://schemas.openxmlformats.org/drawingml/2006/table">
            <a:tbl>
              <a:tblPr firstRow="1" firstCol="1" bandRow="1">
                <a:tableStyleId>{5C22544A-7EE6-4342-B048-85BDC9FD1C3A}</a:tableStyleId>
              </a:tblPr>
              <a:tblGrid>
                <a:gridCol w="446202"/>
                <a:gridCol w="1014649"/>
                <a:gridCol w="2548851"/>
              </a:tblGrid>
              <a:tr h="378711">
                <a:tc>
                  <a:txBody>
                    <a:bodyPr/>
                    <a:lstStyle/>
                    <a:p>
                      <a:pPr algn="ctr" fontAlgn="ctr"/>
                      <a:r>
                        <a:rPr lang="zh-CN" altLang="en-US" sz="1600" b="0" i="0" u="none" strike="noStrike" baseline="0" dirty="0" smtClean="0">
                          <a:solidFill>
                            <a:schemeClr val="bg1"/>
                          </a:solidFill>
                          <a:effectLst/>
                          <a:latin typeface="宋体" panose="02010600030101010101" pitchFamily="2" charset="-122"/>
                          <a:ea typeface="宋体" panose="02010600030101010101" pitchFamily="2" charset="-122"/>
                        </a:rPr>
                        <a:t>序号</a:t>
                      </a:r>
                      <a:endParaRPr lang="en-US" altLang="zh-CN" sz="1600" b="0" i="0" u="none" strike="noStrike" baseline="0" dirty="0">
                        <a:solidFill>
                          <a:schemeClr val="bg1"/>
                        </a:solidFill>
                        <a:effectLst/>
                        <a:latin typeface="宋体" panose="02010600030101010101" pitchFamily="2" charset="-122"/>
                        <a:ea typeface="宋体" panose="02010600030101010101" pitchFamily="2" charset="-122"/>
                      </a:endParaRPr>
                    </a:p>
                  </a:txBody>
                  <a:tcPr marL="3139" marR="3139" marT="3139" marB="0" anchor="ctr"/>
                </a:tc>
                <a:tc>
                  <a:txBody>
                    <a:bodyPr/>
                    <a:lstStyle/>
                    <a:p>
                      <a:pPr algn="ctr" fontAlgn="ctr"/>
                      <a:r>
                        <a:rPr lang="zh-CN" altLang="en-US" sz="1600" b="0" i="0" u="none" strike="noStrike" baseline="0" dirty="0" smtClean="0">
                          <a:solidFill>
                            <a:schemeClr val="bg1"/>
                          </a:solidFill>
                          <a:effectLst/>
                          <a:latin typeface="宋体" panose="02010600030101010101" pitchFamily="2" charset="-122"/>
                          <a:ea typeface="宋体" panose="02010600030101010101" pitchFamily="2" charset="-122"/>
                        </a:rPr>
                        <a:t>表号</a:t>
                      </a:r>
                      <a:endParaRPr lang="zh-CN" altLang="en-US" sz="1600" b="0" i="0" u="none" strike="noStrike" baseline="0" dirty="0">
                        <a:solidFill>
                          <a:schemeClr val="bg1"/>
                        </a:solidFill>
                        <a:effectLst/>
                        <a:latin typeface="宋体" panose="02010600030101010101" pitchFamily="2" charset="-122"/>
                        <a:ea typeface="宋体" panose="02010600030101010101" pitchFamily="2" charset="-122"/>
                      </a:endParaRPr>
                    </a:p>
                  </a:txBody>
                  <a:tcPr marL="3139" marR="3139" marT="3139" marB="0" anchor="ctr"/>
                </a:tc>
                <a:tc>
                  <a:txBody>
                    <a:bodyPr/>
                    <a:lstStyle/>
                    <a:p>
                      <a:pPr algn="ctr" fontAlgn="ctr"/>
                      <a:r>
                        <a:rPr lang="zh-CN" altLang="en-US" sz="1600" b="0" i="0" u="none" strike="noStrike" baseline="0" dirty="0" smtClean="0">
                          <a:solidFill>
                            <a:schemeClr val="bg1"/>
                          </a:solidFill>
                          <a:effectLst/>
                          <a:latin typeface="宋体" panose="02010600030101010101" pitchFamily="2" charset="-122"/>
                          <a:ea typeface="宋体" panose="02010600030101010101" pitchFamily="2" charset="-122"/>
                        </a:rPr>
                        <a:t>名称</a:t>
                      </a:r>
                      <a:endParaRPr lang="zh-CN" altLang="en-US" sz="1600" b="0" i="0" u="none" strike="noStrike" baseline="0" dirty="0">
                        <a:solidFill>
                          <a:schemeClr val="bg1"/>
                        </a:solidFill>
                        <a:effectLst/>
                        <a:latin typeface="宋体" panose="02010600030101010101" pitchFamily="2" charset="-122"/>
                        <a:ea typeface="宋体" panose="02010600030101010101" pitchFamily="2" charset="-122"/>
                      </a:endParaRPr>
                    </a:p>
                  </a:txBody>
                  <a:tcPr marL="3139" marR="3139" marT="3139" marB="0" anchor="ctr"/>
                </a:tc>
              </a:tr>
              <a:tr h="113402">
                <a:tc>
                  <a:txBody>
                    <a:bodyPr/>
                    <a:lstStyle/>
                    <a:p>
                      <a:pPr algn="ctr" fontAlgn="ctr"/>
                      <a:r>
                        <a:rPr lang="en-US" altLang="zh-CN" sz="1400" u="none" strike="noStrike" dirty="0">
                          <a:effectLst/>
                        </a:rPr>
                        <a:t>1</a:t>
                      </a:r>
                      <a:endParaRPr lang="en-US" altLang="zh-CN" sz="1400" b="0" i="0" u="none" strike="noStrike" dirty="0">
                        <a:solidFill>
                          <a:srgbClr val="000000"/>
                        </a:solidFill>
                        <a:effectLst/>
                        <a:latin typeface="宋体" panose="02010600030101010101" pitchFamily="2" charset="-122"/>
                        <a:ea typeface="宋体" panose="02010600030101010101" pitchFamily="2" charset="-122"/>
                      </a:endParaRPr>
                    </a:p>
                  </a:txBody>
                  <a:tcPr marL="3139" marR="3139" marT="3139" marB="0" anchor="ctr"/>
                </a:tc>
                <a:tc>
                  <a:txBody>
                    <a:bodyPr/>
                    <a:lstStyle/>
                    <a:p>
                      <a:pPr algn="ctr" fontAlgn="ctr"/>
                      <a:r>
                        <a:rPr lang="zh-CN" altLang="en-US" sz="1400" u="none" strike="noStrike">
                          <a:effectLst/>
                        </a:rPr>
                        <a:t>地汇</a:t>
                      </a:r>
                      <a:r>
                        <a:rPr lang="en-US" altLang="zh-CN" sz="1400" u="none" strike="noStrike">
                          <a:effectLst/>
                        </a:rPr>
                        <a:t>1-1</a:t>
                      </a:r>
                      <a:r>
                        <a:rPr lang="zh-CN" altLang="en-US" sz="1400" u="none" strike="noStrike">
                          <a:effectLst/>
                        </a:rPr>
                        <a:t>表</a:t>
                      </a:r>
                      <a:endParaRPr lang="zh-CN" altLang="en-US" sz="1400" b="0" i="0" u="none" strike="noStrike">
                        <a:solidFill>
                          <a:srgbClr val="000000"/>
                        </a:solidFill>
                        <a:effectLst/>
                        <a:latin typeface="宋体" panose="02010600030101010101" pitchFamily="2" charset="-122"/>
                        <a:ea typeface="宋体" panose="02010600030101010101" pitchFamily="2" charset="-122"/>
                      </a:endParaRPr>
                    </a:p>
                  </a:txBody>
                  <a:tcPr marL="3139" marR="3139" marT="3139" marB="0" anchor="ctr"/>
                </a:tc>
                <a:tc>
                  <a:txBody>
                    <a:bodyPr/>
                    <a:lstStyle/>
                    <a:p>
                      <a:pPr algn="l" fontAlgn="ctr"/>
                      <a:r>
                        <a:rPr lang="zh-CN" altLang="en-US" sz="1400" u="none" strike="noStrike" dirty="0">
                          <a:effectLst/>
                        </a:rPr>
                        <a:t>地形地貌汇总表</a:t>
                      </a:r>
                      <a:endParaRPr lang="zh-CN" altLang="en-US" sz="1400" b="0" i="0" u="none" strike="noStrike" dirty="0">
                        <a:solidFill>
                          <a:srgbClr val="000000"/>
                        </a:solidFill>
                        <a:effectLst/>
                        <a:latin typeface="宋体" panose="02010600030101010101" pitchFamily="2" charset="-122"/>
                        <a:ea typeface="宋体" panose="02010600030101010101" pitchFamily="2" charset="-122"/>
                      </a:endParaRPr>
                    </a:p>
                  </a:txBody>
                  <a:tcPr marL="3139" marR="3139" marT="3139" marB="0" anchor="ctr"/>
                </a:tc>
              </a:tr>
              <a:tr h="113402">
                <a:tc>
                  <a:txBody>
                    <a:bodyPr/>
                    <a:lstStyle/>
                    <a:p>
                      <a:pPr algn="ctr" fontAlgn="ctr"/>
                      <a:r>
                        <a:rPr lang="en-US" altLang="zh-CN" sz="1400" u="none" strike="noStrike">
                          <a:effectLst/>
                        </a:rPr>
                        <a:t>2</a:t>
                      </a:r>
                      <a:endParaRPr lang="en-US" altLang="zh-CN" sz="1400" b="0" i="0" u="none" strike="noStrike">
                        <a:solidFill>
                          <a:srgbClr val="000000"/>
                        </a:solidFill>
                        <a:effectLst/>
                        <a:latin typeface="宋体" panose="02010600030101010101" pitchFamily="2" charset="-122"/>
                        <a:ea typeface="宋体" panose="02010600030101010101" pitchFamily="2" charset="-122"/>
                      </a:endParaRPr>
                    </a:p>
                  </a:txBody>
                  <a:tcPr marL="3139" marR="3139" marT="3139" marB="0" anchor="ctr"/>
                </a:tc>
                <a:tc>
                  <a:txBody>
                    <a:bodyPr/>
                    <a:lstStyle/>
                    <a:p>
                      <a:pPr algn="ctr" fontAlgn="ctr"/>
                      <a:r>
                        <a:rPr lang="zh-CN" altLang="en-US" sz="1400" u="none" strike="noStrike">
                          <a:effectLst/>
                        </a:rPr>
                        <a:t>地汇</a:t>
                      </a:r>
                      <a:r>
                        <a:rPr lang="en-US" altLang="zh-CN" sz="1400" u="none" strike="noStrike">
                          <a:effectLst/>
                        </a:rPr>
                        <a:t>1-2</a:t>
                      </a:r>
                      <a:r>
                        <a:rPr lang="zh-CN" altLang="en-US" sz="1400" u="none" strike="noStrike">
                          <a:effectLst/>
                        </a:rPr>
                        <a:t>表</a:t>
                      </a:r>
                      <a:endParaRPr lang="zh-CN" altLang="en-US" sz="1400" b="0" i="0" u="none" strike="noStrike">
                        <a:solidFill>
                          <a:srgbClr val="000000"/>
                        </a:solidFill>
                        <a:effectLst/>
                        <a:latin typeface="宋体" panose="02010600030101010101" pitchFamily="2" charset="-122"/>
                        <a:ea typeface="宋体" panose="02010600030101010101" pitchFamily="2" charset="-122"/>
                      </a:endParaRPr>
                    </a:p>
                  </a:txBody>
                  <a:tcPr marL="3139" marR="3139" marT="3139" marB="0" anchor="ctr"/>
                </a:tc>
                <a:tc>
                  <a:txBody>
                    <a:bodyPr/>
                    <a:lstStyle/>
                    <a:p>
                      <a:pPr algn="l" fontAlgn="ctr"/>
                      <a:r>
                        <a:rPr lang="zh-CN" altLang="en-US" sz="1400" u="none" strike="noStrike">
                          <a:effectLst/>
                        </a:rPr>
                        <a:t>地形地貌（高程带）汇总表</a:t>
                      </a:r>
                      <a:endParaRPr lang="zh-CN" altLang="en-US" sz="1400" b="0" i="0" u="none" strike="noStrike">
                        <a:solidFill>
                          <a:srgbClr val="000000"/>
                        </a:solidFill>
                        <a:effectLst/>
                        <a:latin typeface="宋体" panose="02010600030101010101" pitchFamily="2" charset="-122"/>
                        <a:ea typeface="宋体" panose="02010600030101010101" pitchFamily="2" charset="-122"/>
                      </a:endParaRPr>
                    </a:p>
                  </a:txBody>
                  <a:tcPr marL="3139" marR="3139" marT="3139" marB="0" anchor="ctr"/>
                </a:tc>
              </a:tr>
              <a:tr h="113402">
                <a:tc>
                  <a:txBody>
                    <a:bodyPr/>
                    <a:lstStyle/>
                    <a:p>
                      <a:pPr algn="ctr" fontAlgn="ctr"/>
                      <a:r>
                        <a:rPr lang="en-US" altLang="zh-CN" sz="1400" u="none" strike="noStrike">
                          <a:effectLst/>
                        </a:rPr>
                        <a:t>3</a:t>
                      </a:r>
                      <a:endParaRPr lang="en-US" altLang="zh-CN" sz="1400" b="0" i="0" u="none" strike="noStrike">
                        <a:solidFill>
                          <a:srgbClr val="000000"/>
                        </a:solidFill>
                        <a:effectLst/>
                        <a:latin typeface="宋体" panose="02010600030101010101" pitchFamily="2" charset="-122"/>
                        <a:ea typeface="宋体" panose="02010600030101010101" pitchFamily="2" charset="-122"/>
                      </a:endParaRPr>
                    </a:p>
                  </a:txBody>
                  <a:tcPr marL="3139" marR="3139" marT="3139" marB="0" anchor="ctr"/>
                </a:tc>
                <a:tc>
                  <a:txBody>
                    <a:bodyPr/>
                    <a:lstStyle/>
                    <a:p>
                      <a:pPr algn="ctr" fontAlgn="ctr"/>
                      <a:r>
                        <a:rPr lang="zh-CN" altLang="en-US" sz="1400" u="none" strike="noStrike">
                          <a:effectLst/>
                        </a:rPr>
                        <a:t>地汇</a:t>
                      </a:r>
                      <a:r>
                        <a:rPr lang="en-US" altLang="zh-CN" sz="1400" u="none" strike="noStrike">
                          <a:effectLst/>
                        </a:rPr>
                        <a:t>1-3</a:t>
                      </a:r>
                      <a:r>
                        <a:rPr lang="zh-CN" altLang="en-US" sz="1400" u="none" strike="noStrike">
                          <a:effectLst/>
                        </a:rPr>
                        <a:t>表</a:t>
                      </a:r>
                      <a:endParaRPr lang="zh-CN" altLang="en-US" sz="1400" b="0" i="0" u="none" strike="noStrike">
                        <a:solidFill>
                          <a:srgbClr val="000000"/>
                        </a:solidFill>
                        <a:effectLst/>
                        <a:latin typeface="宋体" panose="02010600030101010101" pitchFamily="2" charset="-122"/>
                        <a:ea typeface="宋体" panose="02010600030101010101" pitchFamily="2" charset="-122"/>
                      </a:endParaRPr>
                    </a:p>
                  </a:txBody>
                  <a:tcPr marL="3139" marR="3139" marT="3139" marB="0" anchor="ctr"/>
                </a:tc>
                <a:tc>
                  <a:txBody>
                    <a:bodyPr/>
                    <a:lstStyle/>
                    <a:p>
                      <a:pPr algn="l" fontAlgn="ctr"/>
                      <a:r>
                        <a:rPr lang="zh-CN" altLang="en-US" sz="1400" u="none" strike="noStrike">
                          <a:effectLst/>
                        </a:rPr>
                        <a:t>地形地貌（坡度带）汇总表</a:t>
                      </a:r>
                      <a:endParaRPr lang="zh-CN" altLang="en-US" sz="1400" b="0" i="0" u="none" strike="noStrike">
                        <a:solidFill>
                          <a:srgbClr val="000000"/>
                        </a:solidFill>
                        <a:effectLst/>
                        <a:latin typeface="宋体" panose="02010600030101010101" pitchFamily="2" charset="-122"/>
                        <a:ea typeface="宋体" panose="02010600030101010101" pitchFamily="2" charset="-122"/>
                      </a:endParaRPr>
                    </a:p>
                  </a:txBody>
                  <a:tcPr marL="3139" marR="3139" marT="3139" marB="0" anchor="ctr"/>
                </a:tc>
              </a:tr>
              <a:tr h="113402">
                <a:tc>
                  <a:txBody>
                    <a:bodyPr/>
                    <a:lstStyle/>
                    <a:p>
                      <a:pPr algn="ctr" fontAlgn="ctr"/>
                      <a:r>
                        <a:rPr lang="en-US" altLang="zh-CN" sz="1400" u="none" strike="noStrike">
                          <a:effectLst/>
                        </a:rPr>
                        <a:t>4</a:t>
                      </a:r>
                      <a:endParaRPr lang="en-US" altLang="zh-CN" sz="1400" b="0" i="0" u="none" strike="noStrike">
                        <a:solidFill>
                          <a:srgbClr val="000000"/>
                        </a:solidFill>
                        <a:effectLst/>
                        <a:latin typeface="宋体" panose="02010600030101010101" pitchFamily="2" charset="-122"/>
                        <a:ea typeface="宋体" panose="02010600030101010101" pitchFamily="2" charset="-122"/>
                      </a:endParaRPr>
                    </a:p>
                  </a:txBody>
                  <a:tcPr marL="3139" marR="3139" marT="3139" marB="0" anchor="ctr"/>
                </a:tc>
                <a:tc>
                  <a:txBody>
                    <a:bodyPr/>
                    <a:lstStyle/>
                    <a:p>
                      <a:pPr algn="ctr" fontAlgn="ctr"/>
                      <a:r>
                        <a:rPr lang="zh-CN" altLang="en-US" sz="1400" u="none" strike="noStrike" dirty="0">
                          <a:effectLst/>
                        </a:rPr>
                        <a:t>地汇</a:t>
                      </a:r>
                      <a:r>
                        <a:rPr lang="en-US" altLang="zh-CN" sz="1400" u="none" strike="noStrike" dirty="0">
                          <a:effectLst/>
                        </a:rPr>
                        <a:t>2-1</a:t>
                      </a:r>
                      <a:r>
                        <a:rPr lang="zh-CN" altLang="en-US" sz="1400" u="none" strike="noStrike" dirty="0">
                          <a:effectLst/>
                        </a:rPr>
                        <a:t>表</a:t>
                      </a:r>
                      <a:endParaRPr lang="zh-CN" altLang="en-US" sz="1400" b="0" i="0" u="none" strike="noStrike" dirty="0">
                        <a:solidFill>
                          <a:srgbClr val="000000"/>
                        </a:solidFill>
                        <a:effectLst/>
                        <a:latin typeface="宋体" panose="02010600030101010101" pitchFamily="2" charset="-122"/>
                        <a:ea typeface="宋体" panose="02010600030101010101" pitchFamily="2" charset="-122"/>
                      </a:endParaRPr>
                    </a:p>
                  </a:txBody>
                  <a:tcPr marL="3139" marR="3139" marT="3139" marB="0" anchor="ctr"/>
                </a:tc>
                <a:tc>
                  <a:txBody>
                    <a:bodyPr/>
                    <a:lstStyle/>
                    <a:p>
                      <a:pPr algn="l" fontAlgn="ctr"/>
                      <a:r>
                        <a:rPr lang="zh-CN" altLang="en-US" sz="1400" u="none" strike="noStrike" dirty="0">
                          <a:effectLst/>
                        </a:rPr>
                        <a:t>植被覆盖汇总表</a:t>
                      </a:r>
                      <a:endParaRPr lang="zh-CN" altLang="en-US" sz="1400" b="0" i="0" u="none" strike="noStrike" dirty="0">
                        <a:solidFill>
                          <a:srgbClr val="000000"/>
                        </a:solidFill>
                        <a:effectLst/>
                        <a:latin typeface="宋体" panose="02010600030101010101" pitchFamily="2" charset="-122"/>
                        <a:ea typeface="宋体" panose="02010600030101010101" pitchFamily="2" charset="-122"/>
                      </a:endParaRPr>
                    </a:p>
                  </a:txBody>
                  <a:tcPr marL="3139" marR="3139" marT="3139" marB="0" anchor="ctr"/>
                </a:tc>
              </a:tr>
              <a:tr h="113402">
                <a:tc>
                  <a:txBody>
                    <a:bodyPr/>
                    <a:lstStyle/>
                    <a:p>
                      <a:pPr algn="ctr" fontAlgn="ctr"/>
                      <a:r>
                        <a:rPr lang="en-US" altLang="zh-CN" sz="1400" u="none" strike="noStrike">
                          <a:effectLst/>
                        </a:rPr>
                        <a:t>5</a:t>
                      </a:r>
                      <a:endParaRPr lang="en-US" altLang="zh-CN" sz="1400" b="0" i="0" u="none" strike="noStrike">
                        <a:solidFill>
                          <a:srgbClr val="000000"/>
                        </a:solidFill>
                        <a:effectLst/>
                        <a:latin typeface="宋体" panose="02010600030101010101" pitchFamily="2" charset="-122"/>
                        <a:ea typeface="宋体" panose="02010600030101010101" pitchFamily="2" charset="-122"/>
                      </a:endParaRPr>
                    </a:p>
                  </a:txBody>
                  <a:tcPr marL="3139" marR="3139" marT="3139" marB="0" anchor="ctr"/>
                </a:tc>
                <a:tc>
                  <a:txBody>
                    <a:bodyPr/>
                    <a:lstStyle/>
                    <a:p>
                      <a:pPr algn="ctr" fontAlgn="ctr"/>
                      <a:r>
                        <a:rPr lang="zh-CN" altLang="en-US" sz="1400" u="none" strike="noStrike">
                          <a:effectLst/>
                        </a:rPr>
                        <a:t>地汇</a:t>
                      </a:r>
                      <a:r>
                        <a:rPr lang="en-US" altLang="zh-CN" sz="1400" u="none" strike="noStrike">
                          <a:effectLst/>
                        </a:rPr>
                        <a:t>2-2</a:t>
                      </a:r>
                      <a:r>
                        <a:rPr lang="zh-CN" altLang="en-US" sz="1400" u="none" strike="noStrike">
                          <a:effectLst/>
                        </a:rPr>
                        <a:t>表</a:t>
                      </a:r>
                      <a:endParaRPr lang="zh-CN" altLang="en-US" sz="1400" b="0" i="0" u="none" strike="noStrike">
                        <a:solidFill>
                          <a:srgbClr val="000000"/>
                        </a:solidFill>
                        <a:effectLst/>
                        <a:latin typeface="宋体" panose="02010600030101010101" pitchFamily="2" charset="-122"/>
                        <a:ea typeface="宋体" panose="02010600030101010101" pitchFamily="2" charset="-122"/>
                      </a:endParaRPr>
                    </a:p>
                  </a:txBody>
                  <a:tcPr marL="3139" marR="3139" marT="3139" marB="0" anchor="ctr"/>
                </a:tc>
                <a:tc>
                  <a:txBody>
                    <a:bodyPr/>
                    <a:lstStyle/>
                    <a:p>
                      <a:pPr algn="l" fontAlgn="ctr"/>
                      <a:r>
                        <a:rPr lang="zh-CN" altLang="en-US" sz="1400" u="none" strike="noStrike">
                          <a:effectLst/>
                        </a:rPr>
                        <a:t>植被覆盖（高程带）汇总表</a:t>
                      </a:r>
                      <a:endParaRPr lang="zh-CN" altLang="en-US" sz="1400" b="0" i="0" u="none" strike="noStrike">
                        <a:solidFill>
                          <a:srgbClr val="000000"/>
                        </a:solidFill>
                        <a:effectLst/>
                        <a:latin typeface="宋体" panose="02010600030101010101" pitchFamily="2" charset="-122"/>
                        <a:ea typeface="宋体" panose="02010600030101010101" pitchFamily="2" charset="-122"/>
                      </a:endParaRPr>
                    </a:p>
                  </a:txBody>
                  <a:tcPr marL="3139" marR="3139" marT="3139" marB="0" anchor="ctr"/>
                </a:tc>
              </a:tr>
              <a:tr h="113402">
                <a:tc>
                  <a:txBody>
                    <a:bodyPr/>
                    <a:lstStyle/>
                    <a:p>
                      <a:pPr algn="ctr" fontAlgn="ctr"/>
                      <a:r>
                        <a:rPr lang="en-US" altLang="zh-CN" sz="1400" u="none" strike="noStrike">
                          <a:effectLst/>
                        </a:rPr>
                        <a:t>6</a:t>
                      </a:r>
                      <a:endParaRPr lang="en-US" altLang="zh-CN" sz="1400" b="0" i="0" u="none" strike="noStrike">
                        <a:solidFill>
                          <a:srgbClr val="000000"/>
                        </a:solidFill>
                        <a:effectLst/>
                        <a:latin typeface="宋体" panose="02010600030101010101" pitchFamily="2" charset="-122"/>
                        <a:ea typeface="宋体" panose="02010600030101010101" pitchFamily="2" charset="-122"/>
                      </a:endParaRPr>
                    </a:p>
                  </a:txBody>
                  <a:tcPr marL="3139" marR="3139" marT="3139" marB="0" anchor="ctr"/>
                </a:tc>
                <a:tc>
                  <a:txBody>
                    <a:bodyPr/>
                    <a:lstStyle/>
                    <a:p>
                      <a:pPr algn="ctr" fontAlgn="ctr"/>
                      <a:r>
                        <a:rPr lang="zh-CN" altLang="en-US" sz="1400" u="none" strike="noStrike">
                          <a:effectLst/>
                        </a:rPr>
                        <a:t>地汇</a:t>
                      </a:r>
                      <a:r>
                        <a:rPr lang="en-US" altLang="zh-CN" sz="1400" u="none" strike="noStrike">
                          <a:effectLst/>
                        </a:rPr>
                        <a:t>2-3</a:t>
                      </a:r>
                      <a:r>
                        <a:rPr lang="zh-CN" altLang="en-US" sz="1400" u="none" strike="noStrike">
                          <a:effectLst/>
                        </a:rPr>
                        <a:t>表</a:t>
                      </a:r>
                      <a:endParaRPr lang="zh-CN" altLang="en-US" sz="1400" b="0" i="0" u="none" strike="noStrike">
                        <a:solidFill>
                          <a:srgbClr val="000000"/>
                        </a:solidFill>
                        <a:effectLst/>
                        <a:latin typeface="宋体" panose="02010600030101010101" pitchFamily="2" charset="-122"/>
                        <a:ea typeface="宋体" panose="02010600030101010101" pitchFamily="2" charset="-122"/>
                      </a:endParaRPr>
                    </a:p>
                  </a:txBody>
                  <a:tcPr marL="3139" marR="3139" marT="3139" marB="0" anchor="ctr"/>
                </a:tc>
                <a:tc>
                  <a:txBody>
                    <a:bodyPr/>
                    <a:lstStyle/>
                    <a:p>
                      <a:pPr algn="l" fontAlgn="ctr"/>
                      <a:r>
                        <a:rPr lang="zh-CN" altLang="en-US" sz="1400" u="none" strike="noStrike">
                          <a:effectLst/>
                        </a:rPr>
                        <a:t>植被覆盖（坡度带）汇总表</a:t>
                      </a:r>
                      <a:endParaRPr lang="zh-CN" altLang="en-US" sz="1400" b="0" i="0" u="none" strike="noStrike">
                        <a:solidFill>
                          <a:srgbClr val="000000"/>
                        </a:solidFill>
                        <a:effectLst/>
                        <a:latin typeface="宋体" panose="02010600030101010101" pitchFamily="2" charset="-122"/>
                        <a:ea typeface="宋体" panose="02010600030101010101" pitchFamily="2" charset="-122"/>
                      </a:endParaRPr>
                    </a:p>
                  </a:txBody>
                  <a:tcPr marL="3139" marR="3139" marT="3139" marB="0" anchor="ctr"/>
                </a:tc>
              </a:tr>
              <a:tr h="113402">
                <a:tc>
                  <a:txBody>
                    <a:bodyPr/>
                    <a:lstStyle/>
                    <a:p>
                      <a:pPr algn="ctr" fontAlgn="ctr"/>
                      <a:r>
                        <a:rPr lang="en-US" altLang="zh-CN" sz="1400" u="none" strike="noStrike">
                          <a:effectLst/>
                        </a:rPr>
                        <a:t>7</a:t>
                      </a:r>
                      <a:endParaRPr lang="en-US" altLang="zh-CN" sz="1400" b="0" i="0" u="none" strike="noStrike">
                        <a:solidFill>
                          <a:srgbClr val="000000"/>
                        </a:solidFill>
                        <a:effectLst/>
                        <a:latin typeface="宋体" panose="02010600030101010101" pitchFamily="2" charset="-122"/>
                        <a:ea typeface="宋体" panose="02010600030101010101" pitchFamily="2" charset="-122"/>
                      </a:endParaRPr>
                    </a:p>
                  </a:txBody>
                  <a:tcPr marL="3139" marR="3139" marT="3139" marB="0" anchor="ctr"/>
                </a:tc>
                <a:tc>
                  <a:txBody>
                    <a:bodyPr/>
                    <a:lstStyle/>
                    <a:p>
                      <a:pPr algn="ctr" fontAlgn="ctr"/>
                      <a:r>
                        <a:rPr lang="zh-CN" altLang="en-US" sz="1400" u="none" strike="noStrike">
                          <a:effectLst/>
                        </a:rPr>
                        <a:t>地汇</a:t>
                      </a:r>
                      <a:r>
                        <a:rPr lang="en-US" altLang="zh-CN" sz="1400" u="none" strike="noStrike">
                          <a:effectLst/>
                        </a:rPr>
                        <a:t>2-4</a:t>
                      </a:r>
                      <a:r>
                        <a:rPr lang="zh-CN" altLang="en-US" sz="1400" u="none" strike="noStrike">
                          <a:effectLst/>
                        </a:rPr>
                        <a:t>表</a:t>
                      </a:r>
                      <a:endParaRPr lang="zh-CN" altLang="en-US" sz="1400" b="0" i="0" u="none" strike="noStrike">
                        <a:solidFill>
                          <a:srgbClr val="000000"/>
                        </a:solidFill>
                        <a:effectLst/>
                        <a:latin typeface="宋体" panose="02010600030101010101" pitchFamily="2" charset="-122"/>
                        <a:ea typeface="宋体" panose="02010600030101010101" pitchFamily="2" charset="-122"/>
                      </a:endParaRPr>
                    </a:p>
                  </a:txBody>
                  <a:tcPr marL="3139" marR="3139" marT="3139" marB="0" anchor="ctr"/>
                </a:tc>
                <a:tc>
                  <a:txBody>
                    <a:bodyPr/>
                    <a:lstStyle/>
                    <a:p>
                      <a:pPr algn="l" fontAlgn="ctr"/>
                      <a:r>
                        <a:rPr lang="zh-CN" altLang="en-US" sz="1400" u="none" strike="noStrike">
                          <a:effectLst/>
                        </a:rPr>
                        <a:t>绿化林地覆盖情况汇总表</a:t>
                      </a:r>
                      <a:endParaRPr lang="zh-CN" altLang="en-US" sz="1400" b="0" i="0" u="none" strike="noStrike">
                        <a:solidFill>
                          <a:srgbClr val="000000"/>
                        </a:solidFill>
                        <a:effectLst/>
                        <a:latin typeface="宋体" panose="02010600030101010101" pitchFamily="2" charset="-122"/>
                        <a:ea typeface="宋体" panose="02010600030101010101" pitchFamily="2" charset="-122"/>
                      </a:endParaRPr>
                    </a:p>
                  </a:txBody>
                  <a:tcPr marL="3139" marR="3139" marT="3139" marB="0" anchor="ctr"/>
                </a:tc>
              </a:tr>
              <a:tr h="113402">
                <a:tc>
                  <a:txBody>
                    <a:bodyPr/>
                    <a:lstStyle/>
                    <a:p>
                      <a:pPr algn="ctr" fontAlgn="ctr"/>
                      <a:r>
                        <a:rPr lang="en-US" altLang="zh-CN" sz="1400" u="none" strike="noStrike">
                          <a:effectLst/>
                        </a:rPr>
                        <a:t>8</a:t>
                      </a:r>
                      <a:endParaRPr lang="en-US" altLang="zh-CN" sz="1400" b="0" i="0" u="none" strike="noStrike">
                        <a:solidFill>
                          <a:srgbClr val="000000"/>
                        </a:solidFill>
                        <a:effectLst/>
                        <a:latin typeface="宋体" panose="02010600030101010101" pitchFamily="2" charset="-122"/>
                        <a:ea typeface="宋体" panose="02010600030101010101" pitchFamily="2" charset="-122"/>
                      </a:endParaRPr>
                    </a:p>
                  </a:txBody>
                  <a:tcPr marL="3139" marR="3139" marT="3139" marB="0" anchor="ctr"/>
                </a:tc>
                <a:tc>
                  <a:txBody>
                    <a:bodyPr/>
                    <a:lstStyle/>
                    <a:p>
                      <a:pPr algn="ctr" fontAlgn="ctr"/>
                      <a:r>
                        <a:rPr lang="zh-CN" altLang="en-US" sz="1400" u="none" strike="noStrike">
                          <a:effectLst/>
                        </a:rPr>
                        <a:t>地汇</a:t>
                      </a:r>
                      <a:r>
                        <a:rPr lang="en-US" altLang="zh-CN" sz="1400" u="none" strike="noStrike">
                          <a:effectLst/>
                        </a:rPr>
                        <a:t>3-1</a:t>
                      </a:r>
                      <a:r>
                        <a:rPr lang="zh-CN" altLang="en-US" sz="1400" u="none" strike="noStrike">
                          <a:effectLst/>
                        </a:rPr>
                        <a:t>表</a:t>
                      </a:r>
                      <a:endParaRPr lang="zh-CN" altLang="en-US" sz="1400" b="0" i="0" u="none" strike="noStrike">
                        <a:solidFill>
                          <a:srgbClr val="000000"/>
                        </a:solidFill>
                        <a:effectLst/>
                        <a:latin typeface="宋体" panose="02010600030101010101" pitchFamily="2" charset="-122"/>
                        <a:ea typeface="宋体" panose="02010600030101010101" pitchFamily="2" charset="-122"/>
                      </a:endParaRPr>
                    </a:p>
                  </a:txBody>
                  <a:tcPr marL="3139" marR="3139" marT="3139" marB="0" anchor="ctr"/>
                </a:tc>
                <a:tc>
                  <a:txBody>
                    <a:bodyPr/>
                    <a:lstStyle/>
                    <a:p>
                      <a:pPr algn="l" fontAlgn="ctr"/>
                      <a:r>
                        <a:rPr lang="zh-CN" altLang="en-US" sz="1400" u="none" strike="noStrike">
                          <a:effectLst/>
                        </a:rPr>
                        <a:t>水域汇总表</a:t>
                      </a:r>
                      <a:endParaRPr lang="zh-CN" altLang="en-US" sz="1400" b="0" i="0" u="none" strike="noStrike">
                        <a:solidFill>
                          <a:srgbClr val="000000"/>
                        </a:solidFill>
                        <a:effectLst/>
                        <a:latin typeface="宋体" panose="02010600030101010101" pitchFamily="2" charset="-122"/>
                        <a:ea typeface="宋体" panose="02010600030101010101" pitchFamily="2" charset="-122"/>
                      </a:endParaRPr>
                    </a:p>
                  </a:txBody>
                  <a:tcPr marL="3139" marR="3139" marT="3139" marB="0" anchor="ctr"/>
                </a:tc>
              </a:tr>
              <a:tr h="113402">
                <a:tc>
                  <a:txBody>
                    <a:bodyPr/>
                    <a:lstStyle/>
                    <a:p>
                      <a:pPr algn="ctr" fontAlgn="ctr"/>
                      <a:r>
                        <a:rPr lang="en-US" altLang="zh-CN" sz="1400" u="none" strike="noStrike">
                          <a:effectLst/>
                        </a:rPr>
                        <a:t>9</a:t>
                      </a:r>
                      <a:endParaRPr lang="en-US" altLang="zh-CN" sz="1400" b="0" i="0" u="none" strike="noStrike">
                        <a:solidFill>
                          <a:srgbClr val="000000"/>
                        </a:solidFill>
                        <a:effectLst/>
                        <a:latin typeface="宋体" panose="02010600030101010101" pitchFamily="2" charset="-122"/>
                        <a:ea typeface="宋体" panose="02010600030101010101" pitchFamily="2" charset="-122"/>
                      </a:endParaRPr>
                    </a:p>
                  </a:txBody>
                  <a:tcPr marL="3139" marR="3139" marT="3139" marB="0" anchor="ctr"/>
                </a:tc>
                <a:tc>
                  <a:txBody>
                    <a:bodyPr/>
                    <a:lstStyle/>
                    <a:p>
                      <a:pPr algn="ctr" fontAlgn="ctr"/>
                      <a:r>
                        <a:rPr lang="zh-CN" altLang="en-US" sz="1400" u="none" strike="noStrike">
                          <a:effectLst/>
                        </a:rPr>
                        <a:t>地汇</a:t>
                      </a:r>
                      <a:r>
                        <a:rPr lang="en-US" altLang="zh-CN" sz="1400" u="none" strike="noStrike">
                          <a:effectLst/>
                        </a:rPr>
                        <a:t>4-1</a:t>
                      </a:r>
                      <a:r>
                        <a:rPr lang="zh-CN" altLang="en-US" sz="1400" u="none" strike="noStrike">
                          <a:effectLst/>
                        </a:rPr>
                        <a:t>表</a:t>
                      </a:r>
                      <a:endParaRPr lang="zh-CN" altLang="en-US" sz="1400" b="0" i="0" u="none" strike="noStrike">
                        <a:solidFill>
                          <a:srgbClr val="000000"/>
                        </a:solidFill>
                        <a:effectLst/>
                        <a:latin typeface="宋体" panose="02010600030101010101" pitchFamily="2" charset="-122"/>
                        <a:ea typeface="宋体" panose="02010600030101010101" pitchFamily="2" charset="-122"/>
                      </a:endParaRPr>
                    </a:p>
                  </a:txBody>
                  <a:tcPr marL="3139" marR="3139" marT="3139" marB="0" anchor="ctr"/>
                </a:tc>
                <a:tc>
                  <a:txBody>
                    <a:bodyPr/>
                    <a:lstStyle/>
                    <a:p>
                      <a:pPr algn="l" fontAlgn="ctr"/>
                      <a:r>
                        <a:rPr lang="zh-CN" altLang="en-US" sz="1400" u="none" strike="noStrike" dirty="0">
                          <a:effectLst/>
                        </a:rPr>
                        <a:t>荒漠与裸露地表汇总表</a:t>
                      </a:r>
                      <a:endParaRPr lang="zh-CN" altLang="en-US" sz="1400" b="0" i="0" u="none" strike="noStrike" dirty="0">
                        <a:solidFill>
                          <a:srgbClr val="000000"/>
                        </a:solidFill>
                        <a:effectLst/>
                        <a:latin typeface="宋体" panose="02010600030101010101" pitchFamily="2" charset="-122"/>
                        <a:ea typeface="宋体" panose="02010600030101010101" pitchFamily="2" charset="-122"/>
                      </a:endParaRPr>
                    </a:p>
                  </a:txBody>
                  <a:tcPr marL="3139" marR="3139" marT="3139" marB="0" anchor="ctr"/>
                </a:tc>
              </a:tr>
              <a:tr h="113402">
                <a:tc>
                  <a:txBody>
                    <a:bodyPr/>
                    <a:lstStyle/>
                    <a:p>
                      <a:pPr algn="ctr" fontAlgn="ctr"/>
                      <a:r>
                        <a:rPr lang="en-US" altLang="zh-CN" sz="1400" u="none" strike="noStrike">
                          <a:effectLst/>
                        </a:rPr>
                        <a:t>10</a:t>
                      </a:r>
                      <a:endParaRPr lang="en-US" altLang="zh-CN" sz="1400" b="0" i="0" u="none" strike="noStrike">
                        <a:solidFill>
                          <a:srgbClr val="000000"/>
                        </a:solidFill>
                        <a:effectLst/>
                        <a:latin typeface="宋体" panose="02010600030101010101" pitchFamily="2" charset="-122"/>
                        <a:ea typeface="宋体" panose="02010600030101010101" pitchFamily="2" charset="-122"/>
                      </a:endParaRPr>
                    </a:p>
                  </a:txBody>
                  <a:tcPr marL="3139" marR="3139" marT="3139" marB="0" anchor="ctr"/>
                </a:tc>
                <a:tc>
                  <a:txBody>
                    <a:bodyPr/>
                    <a:lstStyle/>
                    <a:p>
                      <a:pPr algn="ctr" fontAlgn="ctr"/>
                      <a:r>
                        <a:rPr lang="zh-CN" altLang="en-US" sz="1400" u="none" strike="noStrike">
                          <a:effectLst/>
                        </a:rPr>
                        <a:t>地汇</a:t>
                      </a:r>
                      <a:r>
                        <a:rPr lang="en-US" altLang="zh-CN" sz="1400" u="none" strike="noStrike">
                          <a:effectLst/>
                        </a:rPr>
                        <a:t>5-1</a:t>
                      </a:r>
                      <a:r>
                        <a:rPr lang="zh-CN" altLang="en-US" sz="1400" u="none" strike="noStrike">
                          <a:effectLst/>
                        </a:rPr>
                        <a:t>表</a:t>
                      </a:r>
                      <a:endParaRPr lang="zh-CN" altLang="en-US" sz="1400" b="0" i="0" u="none" strike="noStrike">
                        <a:solidFill>
                          <a:srgbClr val="000000"/>
                        </a:solidFill>
                        <a:effectLst/>
                        <a:latin typeface="宋体" panose="02010600030101010101" pitchFamily="2" charset="-122"/>
                        <a:ea typeface="宋体" panose="02010600030101010101" pitchFamily="2" charset="-122"/>
                      </a:endParaRPr>
                    </a:p>
                  </a:txBody>
                  <a:tcPr marL="3139" marR="3139" marT="3139" marB="0" anchor="ctr"/>
                </a:tc>
                <a:tc>
                  <a:txBody>
                    <a:bodyPr/>
                    <a:lstStyle/>
                    <a:p>
                      <a:pPr algn="l" fontAlgn="ctr"/>
                      <a:r>
                        <a:rPr lang="zh-CN" altLang="en-US" sz="1400" u="none" strike="noStrike" dirty="0">
                          <a:effectLst/>
                        </a:rPr>
                        <a:t>道路汇总表</a:t>
                      </a:r>
                      <a:endParaRPr lang="zh-CN" altLang="en-US" sz="1400" b="0" i="0" u="none" strike="noStrike" dirty="0">
                        <a:solidFill>
                          <a:srgbClr val="000000"/>
                        </a:solidFill>
                        <a:effectLst/>
                        <a:latin typeface="宋体" panose="02010600030101010101" pitchFamily="2" charset="-122"/>
                        <a:ea typeface="宋体" panose="02010600030101010101" pitchFamily="2" charset="-122"/>
                      </a:endParaRPr>
                    </a:p>
                  </a:txBody>
                  <a:tcPr marL="3139" marR="3139" marT="3139" marB="0" anchor="ctr"/>
                </a:tc>
              </a:tr>
              <a:tr h="113402">
                <a:tc>
                  <a:txBody>
                    <a:bodyPr/>
                    <a:lstStyle/>
                    <a:p>
                      <a:pPr algn="ctr" fontAlgn="ctr"/>
                      <a:r>
                        <a:rPr lang="en-US" altLang="zh-CN" sz="1400" u="none" strike="noStrike">
                          <a:effectLst/>
                        </a:rPr>
                        <a:t>11</a:t>
                      </a:r>
                      <a:endParaRPr lang="en-US" altLang="zh-CN" sz="1400" b="0" i="0" u="none" strike="noStrike">
                        <a:solidFill>
                          <a:srgbClr val="000000"/>
                        </a:solidFill>
                        <a:effectLst/>
                        <a:latin typeface="宋体" panose="02010600030101010101" pitchFamily="2" charset="-122"/>
                        <a:ea typeface="宋体" panose="02010600030101010101" pitchFamily="2" charset="-122"/>
                      </a:endParaRPr>
                    </a:p>
                  </a:txBody>
                  <a:tcPr marL="3139" marR="3139" marT="3139" marB="0" anchor="ctr"/>
                </a:tc>
                <a:tc>
                  <a:txBody>
                    <a:bodyPr/>
                    <a:lstStyle/>
                    <a:p>
                      <a:pPr algn="ctr" fontAlgn="ctr"/>
                      <a:r>
                        <a:rPr lang="zh-CN" altLang="en-US" sz="1400" u="none" strike="noStrike">
                          <a:effectLst/>
                        </a:rPr>
                        <a:t>地汇</a:t>
                      </a:r>
                      <a:r>
                        <a:rPr lang="en-US" altLang="zh-CN" sz="1400" u="none" strike="noStrike">
                          <a:effectLst/>
                        </a:rPr>
                        <a:t>6-1</a:t>
                      </a:r>
                      <a:r>
                        <a:rPr lang="zh-CN" altLang="en-US" sz="1400" u="none" strike="noStrike">
                          <a:effectLst/>
                        </a:rPr>
                        <a:t>表</a:t>
                      </a:r>
                      <a:endParaRPr lang="zh-CN" altLang="en-US" sz="1400" b="0" i="0" u="none" strike="noStrike">
                        <a:solidFill>
                          <a:srgbClr val="000000"/>
                        </a:solidFill>
                        <a:effectLst/>
                        <a:latin typeface="宋体" panose="02010600030101010101" pitchFamily="2" charset="-122"/>
                        <a:ea typeface="宋体" panose="02010600030101010101" pitchFamily="2" charset="-122"/>
                      </a:endParaRPr>
                    </a:p>
                  </a:txBody>
                  <a:tcPr marL="3139" marR="3139" marT="3139" marB="0" anchor="ctr"/>
                </a:tc>
                <a:tc>
                  <a:txBody>
                    <a:bodyPr/>
                    <a:lstStyle/>
                    <a:p>
                      <a:pPr algn="l" fontAlgn="ctr"/>
                      <a:r>
                        <a:rPr lang="zh-CN" altLang="en-US" sz="1400" u="none" strike="noStrike">
                          <a:effectLst/>
                        </a:rPr>
                        <a:t>房屋建筑区汇总表</a:t>
                      </a:r>
                      <a:endParaRPr lang="zh-CN" altLang="en-US" sz="1400" b="0" i="0" u="none" strike="noStrike">
                        <a:solidFill>
                          <a:srgbClr val="000000"/>
                        </a:solidFill>
                        <a:effectLst/>
                        <a:latin typeface="宋体" panose="02010600030101010101" pitchFamily="2" charset="-122"/>
                        <a:ea typeface="宋体" panose="02010600030101010101" pitchFamily="2" charset="-122"/>
                      </a:endParaRPr>
                    </a:p>
                  </a:txBody>
                  <a:tcPr marL="3139" marR="3139" marT="3139" marB="0" anchor="ctr"/>
                </a:tc>
              </a:tr>
              <a:tr h="113402">
                <a:tc>
                  <a:txBody>
                    <a:bodyPr/>
                    <a:lstStyle/>
                    <a:p>
                      <a:pPr algn="ctr" fontAlgn="ctr"/>
                      <a:r>
                        <a:rPr lang="en-US" altLang="zh-CN" sz="1400" u="none" strike="noStrike">
                          <a:effectLst/>
                        </a:rPr>
                        <a:t>12</a:t>
                      </a:r>
                      <a:endParaRPr lang="en-US" altLang="zh-CN" sz="1400" b="0" i="0" u="none" strike="noStrike">
                        <a:solidFill>
                          <a:srgbClr val="000000"/>
                        </a:solidFill>
                        <a:effectLst/>
                        <a:latin typeface="宋体" panose="02010600030101010101" pitchFamily="2" charset="-122"/>
                        <a:ea typeface="宋体" panose="02010600030101010101" pitchFamily="2" charset="-122"/>
                      </a:endParaRPr>
                    </a:p>
                  </a:txBody>
                  <a:tcPr marL="3139" marR="3139" marT="3139" marB="0" anchor="ctr"/>
                </a:tc>
                <a:tc>
                  <a:txBody>
                    <a:bodyPr/>
                    <a:lstStyle/>
                    <a:p>
                      <a:pPr algn="ctr" fontAlgn="ctr"/>
                      <a:r>
                        <a:rPr lang="zh-CN" altLang="en-US" sz="1400" u="none" strike="noStrike">
                          <a:effectLst/>
                        </a:rPr>
                        <a:t>地汇</a:t>
                      </a:r>
                      <a:r>
                        <a:rPr lang="en-US" altLang="zh-CN" sz="1400" u="none" strike="noStrike">
                          <a:effectLst/>
                        </a:rPr>
                        <a:t>7-1</a:t>
                      </a:r>
                      <a:r>
                        <a:rPr lang="zh-CN" altLang="en-US" sz="1400" u="none" strike="noStrike">
                          <a:effectLst/>
                        </a:rPr>
                        <a:t>表</a:t>
                      </a:r>
                      <a:endParaRPr lang="zh-CN" altLang="en-US" sz="1400" b="0" i="0" u="none" strike="noStrike">
                        <a:solidFill>
                          <a:srgbClr val="000000"/>
                        </a:solidFill>
                        <a:effectLst/>
                        <a:latin typeface="宋体" panose="02010600030101010101" pitchFamily="2" charset="-122"/>
                        <a:ea typeface="宋体" panose="02010600030101010101" pitchFamily="2" charset="-122"/>
                      </a:endParaRPr>
                    </a:p>
                  </a:txBody>
                  <a:tcPr marL="3139" marR="3139" marT="3139" marB="0" anchor="ctr"/>
                </a:tc>
                <a:tc>
                  <a:txBody>
                    <a:bodyPr/>
                    <a:lstStyle/>
                    <a:p>
                      <a:pPr algn="l" fontAlgn="ctr"/>
                      <a:r>
                        <a:rPr lang="zh-CN" altLang="en-US" sz="1400" u="none" strike="noStrike" dirty="0">
                          <a:effectLst/>
                        </a:rPr>
                        <a:t>行政区划与管理单元基础信息汇总表</a:t>
                      </a:r>
                      <a:endParaRPr lang="zh-CN" altLang="en-US" sz="1400" b="0" i="0" u="none" strike="noStrike" dirty="0">
                        <a:solidFill>
                          <a:srgbClr val="000000"/>
                        </a:solidFill>
                        <a:effectLst/>
                        <a:latin typeface="宋体" panose="02010600030101010101" pitchFamily="2" charset="-122"/>
                        <a:ea typeface="宋体" panose="02010600030101010101" pitchFamily="2" charset="-122"/>
                      </a:endParaRPr>
                    </a:p>
                  </a:txBody>
                  <a:tcPr marL="3139" marR="3139" marT="3139" marB="0" anchor="ctr"/>
                </a:tc>
              </a:tr>
            </a:tbl>
          </a:graphicData>
        </a:graphic>
      </p:graphicFrame>
      <p:sp>
        <p:nvSpPr>
          <p:cNvPr id="5" name="灯片编号占位符 4"/>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139</a:t>
            </a:fld>
            <a:endParaRPr lang="zh-CN" altLang="en-US">
              <a:solidFill>
                <a:prstClr val="black">
                  <a:tint val="75000"/>
                </a:prstClr>
              </a:solidFill>
            </a:endParaRPr>
          </a:p>
        </p:txBody>
      </p:sp>
    </p:spTree>
    <p:extLst>
      <p:ext uri="{BB962C8B-B14F-4D97-AF65-F5344CB8AC3E}">
        <p14:creationId xmlns:p14="http://schemas.microsoft.com/office/powerpoint/2010/main" xmlns="" val="2523413805"/>
      </p:ext>
    </p:extLst>
  </p:cSld>
  <p:clrMapOvr>
    <a:masterClrMapping/>
  </p:clrMapOvr>
  <p:transition>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3"/>
          <p:cNvGrpSpPr/>
          <p:nvPr/>
        </p:nvGrpSpPr>
        <p:grpSpPr>
          <a:xfrm>
            <a:off x="1028712" y="993472"/>
            <a:ext cx="5400676" cy="543585"/>
            <a:chOff x="2171720" y="5500702"/>
            <a:chExt cx="5400676" cy="543585"/>
          </a:xfrm>
        </p:grpSpPr>
        <p:sp>
          <p:nvSpPr>
            <p:cNvPr id="61" name="Line 31"/>
            <p:cNvSpPr>
              <a:spLocks noChangeShapeType="1"/>
            </p:cNvSpPr>
            <p:nvPr/>
          </p:nvSpPr>
          <p:spPr bwMode="auto">
            <a:xfrm>
              <a:off x="2171720" y="6044287"/>
              <a:ext cx="5400676" cy="0"/>
            </a:xfrm>
            <a:prstGeom prst="line">
              <a:avLst/>
            </a:prstGeom>
            <a:noFill/>
            <a:ln w="9525">
              <a:solidFill>
                <a:schemeClr val="accent3">
                  <a:lumMod val="75000"/>
                </a:schemeClr>
              </a:solidFill>
              <a:prstDash val="dash"/>
              <a:round/>
              <a:headEnd/>
              <a:tailEnd/>
            </a:ln>
            <a:effectLst/>
          </p:spPr>
          <p:txBody>
            <a:bodyPr/>
            <a:lstStyle/>
            <a:p>
              <a:endParaRPr lang="zh-CN" altLang="en-US" sz="2800">
                <a:solidFill>
                  <a:prstClr val="black"/>
                </a:solidFill>
              </a:endParaRPr>
            </a:p>
          </p:txBody>
        </p:sp>
        <p:sp>
          <p:nvSpPr>
            <p:cNvPr id="62" name="Text Box 36"/>
            <p:cNvSpPr txBox="1">
              <a:spLocks noChangeArrowheads="1"/>
            </p:cNvSpPr>
            <p:nvPr/>
          </p:nvSpPr>
          <p:spPr bwMode="auto">
            <a:xfrm>
              <a:off x="2190129" y="5500702"/>
              <a:ext cx="2140330" cy="523220"/>
            </a:xfrm>
            <a:prstGeom prst="rect">
              <a:avLst/>
            </a:prstGeom>
            <a:noFill/>
            <a:ln w="9525">
              <a:noFill/>
              <a:miter lim="800000"/>
              <a:headEnd/>
              <a:tailEnd/>
            </a:ln>
            <a:effectLst/>
          </p:spPr>
          <p:txBody>
            <a:bodyPr wrap="none">
              <a:spAutoFit/>
            </a:bodyPr>
            <a:lstStyle/>
            <a:p>
              <a:pPr marL="514350" indent="-514350">
                <a:buClr>
                  <a:schemeClr val="accent6"/>
                </a:buClr>
                <a:buFont typeface="+mj-lt"/>
                <a:buAutoNum type="arabicPeriod" startAt="3"/>
              </a:pPr>
              <a:r>
                <a:rPr lang="zh-CN" altLang="en-US" sz="2800" dirty="0" smtClean="0">
                  <a:ln>
                    <a:solidFill>
                      <a:prstClr val="white">
                        <a:lumMod val="50000"/>
                      </a:prstClr>
                    </a:solidFill>
                  </a:ln>
                  <a:solidFill>
                    <a:prstClr val="black"/>
                  </a:solidFill>
                  <a:ea typeface="微软雅黑" pitchFamily="34" charset="-122"/>
                </a:rPr>
                <a:t>地形单元</a:t>
              </a:r>
            </a:p>
          </p:txBody>
        </p:sp>
      </p:grpSp>
      <p:sp>
        <p:nvSpPr>
          <p:cNvPr id="12" name="矩形 11"/>
          <p:cNvSpPr/>
          <p:nvPr/>
        </p:nvSpPr>
        <p:spPr>
          <a:xfrm>
            <a:off x="435706" y="1577552"/>
            <a:ext cx="7715304" cy="553998"/>
          </a:xfrm>
          <a:prstGeom prst="rect">
            <a:avLst/>
          </a:prstGeom>
        </p:spPr>
        <p:txBody>
          <a:bodyPr wrap="square">
            <a:spAutoFit/>
          </a:bodyPr>
          <a:lstStyle/>
          <a:p>
            <a:pPr>
              <a:lnSpc>
                <a:spcPct val="150000"/>
              </a:lnSpc>
            </a:pPr>
            <a:r>
              <a:rPr lang="zh-CN" altLang="en-US" sz="2000" dirty="0" smtClean="0">
                <a:solidFill>
                  <a:prstClr val="black"/>
                </a:solidFill>
                <a:latin typeface="微软雅黑" pitchFamily="34" charset="-122"/>
                <a:ea typeface="微软雅黑" pitchFamily="34" charset="-122"/>
              </a:rPr>
              <a:t>       地形单元按照分级规定经过数据预处理从</a:t>
            </a:r>
            <a:r>
              <a:rPr lang="en-US" altLang="zh-CN" sz="2000" dirty="0" smtClean="0">
                <a:solidFill>
                  <a:srgbClr val="FF0000"/>
                </a:solidFill>
                <a:latin typeface="微软雅黑" pitchFamily="34" charset="-122"/>
                <a:ea typeface="微软雅黑" pitchFamily="34" charset="-122"/>
              </a:rPr>
              <a:t>DEM</a:t>
            </a:r>
            <a:r>
              <a:rPr lang="zh-CN" altLang="en-US" sz="2000" dirty="0" smtClean="0">
                <a:solidFill>
                  <a:prstClr val="black"/>
                </a:solidFill>
                <a:latin typeface="微软雅黑" pitchFamily="34" charset="-122"/>
                <a:ea typeface="微软雅黑" pitchFamily="34" charset="-122"/>
              </a:rPr>
              <a:t>中提取。</a:t>
            </a:r>
          </a:p>
        </p:txBody>
      </p:sp>
      <p:sp>
        <p:nvSpPr>
          <p:cNvPr id="13" name="AutoShape 812"/>
          <p:cNvSpPr>
            <a:spLocks noChangeArrowheads="1"/>
          </p:cNvSpPr>
          <p:nvPr/>
        </p:nvSpPr>
        <p:spPr bwMode="auto">
          <a:xfrm>
            <a:off x="611560" y="2165136"/>
            <a:ext cx="8032424" cy="4140046"/>
          </a:xfrm>
          <a:prstGeom prst="roundRect">
            <a:avLst>
              <a:gd name="adj" fmla="val 4481"/>
            </a:avLst>
          </a:prstGeom>
          <a:ln>
            <a:headEnd/>
            <a:tailEnd/>
          </a:ln>
          <a:scene3d>
            <a:camera prst="orthographicFront"/>
            <a:lightRig rig="threePt" dir="t"/>
          </a:scene3d>
          <a:sp3d>
            <a:bevelT w="139700" prst="cross"/>
          </a:sp3d>
        </p:spPr>
        <p:style>
          <a:lnRef idx="2">
            <a:schemeClr val="accent4"/>
          </a:lnRef>
          <a:fillRef idx="1">
            <a:schemeClr val="lt1"/>
          </a:fillRef>
          <a:effectRef idx="0">
            <a:schemeClr val="accent4"/>
          </a:effectRef>
          <a:fontRef idx="minor">
            <a:schemeClr val="dk1"/>
          </a:fontRef>
        </p:style>
        <p:txBody>
          <a:bodyPr wrap="square" lIns="342000" tIns="36000" bIns="36000" anchor="ctr">
            <a:spAutoFit/>
          </a:bodyPr>
          <a:lstStyle/>
          <a:p>
            <a:pPr>
              <a:lnSpc>
                <a:spcPct val="120000"/>
              </a:lnSpc>
              <a:buClr>
                <a:srgbClr val="FFC000"/>
              </a:buClr>
              <a:buFont typeface="Wingdings" pitchFamily="2" charset="2"/>
              <a:buChar char="p"/>
            </a:pPr>
            <a:r>
              <a:rPr lang="zh-CN" altLang="en-US" dirty="0">
                <a:solidFill>
                  <a:prstClr val="black"/>
                </a:solidFill>
                <a:latin typeface="微软雅黑" pitchFamily="34" charset="-122"/>
                <a:ea typeface="微软雅黑" pitchFamily="34" charset="-122"/>
              </a:rPr>
              <a:t>  </a:t>
            </a:r>
            <a:r>
              <a:rPr lang="zh-CN" altLang="en-US" b="1" dirty="0">
                <a:solidFill>
                  <a:prstClr val="black"/>
                </a:solidFill>
                <a:latin typeface="微软雅黑" pitchFamily="34" charset="-122"/>
                <a:ea typeface="微软雅黑" pitchFamily="34" charset="-122"/>
              </a:rPr>
              <a:t>高程</a:t>
            </a:r>
            <a:r>
              <a:rPr lang="zh-CN" altLang="en-US" b="1" dirty="0" smtClean="0">
                <a:solidFill>
                  <a:prstClr val="black"/>
                </a:solidFill>
                <a:latin typeface="微软雅黑" pitchFamily="34" charset="-122"/>
                <a:ea typeface="微软雅黑" pitchFamily="34" charset="-122"/>
              </a:rPr>
              <a:t>带</a:t>
            </a:r>
            <a:endParaRPr lang="en-US" altLang="zh-CN" b="1" dirty="0" smtClean="0">
              <a:solidFill>
                <a:prstClr val="black"/>
              </a:solidFill>
              <a:latin typeface="微软雅黑" pitchFamily="34" charset="-122"/>
              <a:ea typeface="微软雅黑" pitchFamily="34" charset="-122"/>
            </a:endParaRPr>
          </a:p>
          <a:p>
            <a:pPr algn="just">
              <a:lnSpc>
                <a:spcPct val="120000"/>
              </a:lnSpc>
              <a:buClr>
                <a:srgbClr val="FFC000"/>
              </a:buClr>
            </a:pPr>
            <a:r>
              <a:rPr lang="zh-CN" altLang="en-US" dirty="0">
                <a:solidFill>
                  <a:prstClr val="black"/>
                </a:solidFill>
                <a:latin typeface="微软雅黑" pitchFamily="34" charset="-122"/>
                <a:ea typeface="微软雅黑" pitchFamily="34" charset="-122"/>
              </a:rPr>
              <a:t>全国高程分级（</a:t>
            </a:r>
            <a:r>
              <a:rPr lang="en-US" altLang="zh-CN" dirty="0">
                <a:solidFill>
                  <a:prstClr val="black"/>
                </a:solidFill>
                <a:latin typeface="微软雅黑" pitchFamily="34" charset="-122"/>
                <a:ea typeface="微软雅黑" pitchFamily="34" charset="-122"/>
              </a:rPr>
              <a:t>&lt;50m</a:t>
            </a:r>
            <a:r>
              <a:rPr lang="zh-CN" altLang="en-US" dirty="0">
                <a:solidFill>
                  <a:prstClr val="black"/>
                </a:solidFill>
                <a:latin typeface="微软雅黑" pitchFamily="34" charset="-122"/>
                <a:ea typeface="微软雅黑" pitchFamily="34" charset="-122"/>
              </a:rPr>
              <a:t>、</a:t>
            </a:r>
            <a:r>
              <a:rPr lang="en-US" altLang="zh-CN" dirty="0">
                <a:solidFill>
                  <a:prstClr val="black"/>
                </a:solidFill>
                <a:latin typeface="微软雅黑" pitchFamily="34" charset="-122"/>
                <a:ea typeface="微软雅黑" pitchFamily="34" charset="-122"/>
              </a:rPr>
              <a:t>[50m</a:t>
            </a:r>
            <a:r>
              <a:rPr lang="zh-CN" altLang="en-US" dirty="0">
                <a:solidFill>
                  <a:prstClr val="black"/>
                </a:solidFill>
                <a:latin typeface="微软雅黑" pitchFamily="34" charset="-122"/>
                <a:ea typeface="微软雅黑" pitchFamily="34" charset="-122"/>
              </a:rPr>
              <a:t>，</a:t>
            </a:r>
            <a:r>
              <a:rPr lang="en-US" altLang="zh-CN" dirty="0">
                <a:solidFill>
                  <a:prstClr val="black"/>
                </a:solidFill>
                <a:latin typeface="微软雅黑" pitchFamily="34" charset="-122"/>
                <a:ea typeface="微软雅黑" pitchFamily="34" charset="-122"/>
              </a:rPr>
              <a:t>100m</a:t>
            </a:r>
            <a:r>
              <a:rPr lang="zh-CN" altLang="en-US" dirty="0">
                <a:solidFill>
                  <a:prstClr val="black"/>
                </a:solidFill>
                <a:latin typeface="微软雅黑" pitchFamily="34" charset="-122"/>
                <a:ea typeface="微软雅黑" pitchFamily="34" charset="-122"/>
              </a:rPr>
              <a:t>）、</a:t>
            </a:r>
            <a:r>
              <a:rPr lang="en-US" altLang="zh-CN" dirty="0">
                <a:solidFill>
                  <a:prstClr val="black"/>
                </a:solidFill>
                <a:latin typeface="微软雅黑" pitchFamily="34" charset="-122"/>
                <a:ea typeface="微软雅黑" pitchFamily="34" charset="-122"/>
              </a:rPr>
              <a:t>[100m</a:t>
            </a:r>
            <a:r>
              <a:rPr lang="zh-CN" altLang="en-US" dirty="0">
                <a:solidFill>
                  <a:prstClr val="black"/>
                </a:solidFill>
                <a:latin typeface="微软雅黑" pitchFamily="34" charset="-122"/>
                <a:ea typeface="微软雅黑" pitchFamily="34" charset="-122"/>
              </a:rPr>
              <a:t>，</a:t>
            </a:r>
            <a:r>
              <a:rPr lang="en-US" altLang="zh-CN" dirty="0">
                <a:solidFill>
                  <a:prstClr val="black"/>
                </a:solidFill>
                <a:latin typeface="微软雅黑" pitchFamily="34" charset="-122"/>
                <a:ea typeface="微软雅黑" pitchFamily="34" charset="-122"/>
              </a:rPr>
              <a:t>200m</a:t>
            </a:r>
            <a:r>
              <a:rPr lang="zh-CN" altLang="en-US" dirty="0">
                <a:solidFill>
                  <a:prstClr val="black"/>
                </a:solidFill>
                <a:latin typeface="微软雅黑" pitchFamily="34" charset="-122"/>
                <a:ea typeface="微软雅黑" pitchFamily="34" charset="-122"/>
              </a:rPr>
              <a:t>）、</a:t>
            </a:r>
            <a:r>
              <a:rPr lang="en-US" altLang="zh-CN" dirty="0">
                <a:solidFill>
                  <a:prstClr val="black"/>
                </a:solidFill>
                <a:latin typeface="微软雅黑" pitchFamily="34" charset="-122"/>
                <a:ea typeface="微软雅黑" pitchFamily="34" charset="-122"/>
              </a:rPr>
              <a:t>[200m</a:t>
            </a:r>
            <a:r>
              <a:rPr lang="zh-CN" altLang="en-US" dirty="0">
                <a:solidFill>
                  <a:prstClr val="black"/>
                </a:solidFill>
                <a:latin typeface="微软雅黑" pitchFamily="34" charset="-122"/>
                <a:ea typeface="微软雅黑" pitchFamily="34" charset="-122"/>
              </a:rPr>
              <a:t>，</a:t>
            </a:r>
            <a:r>
              <a:rPr lang="en-US" altLang="zh-CN" dirty="0">
                <a:solidFill>
                  <a:prstClr val="black"/>
                </a:solidFill>
                <a:latin typeface="微软雅黑" pitchFamily="34" charset="-122"/>
                <a:ea typeface="微软雅黑" pitchFamily="34" charset="-122"/>
              </a:rPr>
              <a:t>500m</a:t>
            </a:r>
            <a:r>
              <a:rPr lang="zh-CN" altLang="en-US" dirty="0">
                <a:solidFill>
                  <a:prstClr val="black"/>
                </a:solidFill>
                <a:latin typeface="微软雅黑" pitchFamily="34" charset="-122"/>
                <a:ea typeface="微软雅黑" pitchFamily="34" charset="-122"/>
              </a:rPr>
              <a:t>）、</a:t>
            </a:r>
            <a:r>
              <a:rPr lang="en-US" altLang="zh-CN" dirty="0">
                <a:solidFill>
                  <a:prstClr val="black"/>
                </a:solidFill>
                <a:latin typeface="微软雅黑" pitchFamily="34" charset="-122"/>
                <a:ea typeface="微软雅黑" pitchFamily="34" charset="-122"/>
              </a:rPr>
              <a:t>[500m</a:t>
            </a:r>
            <a:r>
              <a:rPr lang="zh-CN" altLang="en-US" dirty="0">
                <a:solidFill>
                  <a:prstClr val="black"/>
                </a:solidFill>
                <a:latin typeface="微软雅黑" pitchFamily="34" charset="-122"/>
                <a:ea typeface="微软雅黑" pitchFamily="34" charset="-122"/>
              </a:rPr>
              <a:t>，</a:t>
            </a:r>
            <a:r>
              <a:rPr lang="en-US" altLang="zh-CN" dirty="0">
                <a:solidFill>
                  <a:prstClr val="black"/>
                </a:solidFill>
                <a:latin typeface="微软雅黑" pitchFamily="34" charset="-122"/>
                <a:ea typeface="微软雅黑" pitchFamily="34" charset="-122"/>
              </a:rPr>
              <a:t>800m</a:t>
            </a:r>
            <a:r>
              <a:rPr lang="zh-CN" altLang="en-US" dirty="0">
                <a:solidFill>
                  <a:prstClr val="black"/>
                </a:solidFill>
                <a:latin typeface="微软雅黑" pitchFamily="34" charset="-122"/>
                <a:ea typeface="微软雅黑" pitchFamily="34" charset="-122"/>
              </a:rPr>
              <a:t>）、</a:t>
            </a:r>
            <a:r>
              <a:rPr lang="en-US" altLang="zh-CN" dirty="0">
                <a:solidFill>
                  <a:prstClr val="black"/>
                </a:solidFill>
                <a:latin typeface="微软雅黑" pitchFamily="34" charset="-122"/>
                <a:ea typeface="微软雅黑" pitchFamily="34" charset="-122"/>
              </a:rPr>
              <a:t>[800m</a:t>
            </a:r>
            <a:r>
              <a:rPr lang="zh-CN" altLang="en-US" dirty="0">
                <a:solidFill>
                  <a:prstClr val="black"/>
                </a:solidFill>
                <a:latin typeface="微软雅黑" pitchFamily="34" charset="-122"/>
                <a:ea typeface="微软雅黑" pitchFamily="34" charset="-122"/>
              </a:rPr>
              <a:t>，</a:t>
            </a:r>
            <a:r>
              <a:rPr lang="en-US" altLang="zh-CN" dirty="0">
                <a:solidFill>
                  <a:prstClr val="black"/>
                </a:solidFill>
                <a:latin typeface="微软雅黑" pitchFamily="34" charset="-122"/>
                <a:ea typeface="微软雅黑" pitchFamily="34" charset="-122"/>
              </a:rPr>
              <a:t>1000m</a:t>
            </a:r>
            <a:r>
              <a:rPr lang="zh-CN" altLang="en-US" dirty="0">
                <a:solidFill>
                  <a:prstClr val="black"/>
                </a:solidFill>
                <a:latin typeface="微软雅黑" pitchFamily="34" charset="-122"/>
                <a:ea typeface="微软雅黑" pitchFamily="34" charset="-122"/>
              </a:rPr>
              <a:t>）、</a:t>
            </a:r>
            <a:r>
              <a:rPr lang="en-US" altLang="zh-CN" dirty="0">
                <a:solidFill>
                  <a:prstClr val="black"/>
                </a:solidFill>
                <a:latin typeface="微软雅黑" pitchFamily="34" charset="-122"/>
                <a:ea typeface="微软雅黑" pitchFamily="34" charset="-122"/>
              </a:rPr>
              <a:t>[1000m</a:t>
            </a:r>
            <a:r>
              <a:rPr lang="zh-CN" altLang="en-US" dirty="0">
                <a:solidFill>
                  <a:prstClr val="black"/>
                </a:solidFill>
                <a:latin typeface="微软雅黑" pitchFamily="34" charset="-122"/>
                <a:ea typeface="微软雅黑" pitchFamily="34" charset="-122"/>
              </a:rPr>
              <a:t>，</a:t>
            </a:r>
            <a:r>
              <a:rPr lang="en-US" altLang="zh-CN" dirty="0">
                <a:solidFill>
                  <a:prstClr val="black"/>
                </a:solidFill>
                <a:latin typeface="微软雅黑" pitchFamily="34" charset="-122"/>
                <a:ea typeface="微软雅黑" pitchFamily="34" charset="-122"/>
              </a:rPr>
              <a:t>1200m</a:t>
            </a:r>
            <a:r>
              <a:rPr lang="zh-CN" altLang="en-US" dirty="0">
                <a:solidFill>
                  <a:prstClr val="black"/>
                </a:solidFill>
                <a:latin typeface="微软雅黑" pitchFamily="34" charset="-122"/>
                <a:ea typeface="微软雅黑" pitchFamily="34" charset="-122"/>
              </a:rPr>
              <a:t>）、</a:t>
            </a:r>
            <a:r>
              <a:rPr lang="en-US" altLang="zh-CN" dirty="0">
                <a:solidFill>
                  <a:prstClr val="black"/>
                </a:solidFill>
                <a:latin typeface="微软雅黑" pitchFamily="34" charset="-122"/>
                <a:ea typeface="微软雅黑" pitchFamily="34" charset="-122"/>
              </a:rPr>
              <a:t>[1200m</a:t>
            </a:r>
            <a:r>
              <a:rPr lang="zh-CN" altLang="en-US" dirty="0">
                <a:solidFill>
                  <a:prstClr val="black"/>
                </a:solidFill>
                <a:latin typeface="微软雅黑" pitchFamily="34" charset="-122"/>
                <a:ea typeface="微软雅黑" pitchFamily="34" charset="-122"/>
              </a:rPr>
              <a:t>，</a:t>
            </a:r>
            <a:r>
              <a:rPr lang="en-US" altLang="zh-CN" dirty="0">
                <a:solidFill>
                  <a:prstClr val="black"/>
                </a:solidFill>
                <a:latin typeface="微软雅黑" pitchFamily="34" charset="-122"/>
                <a:ea typeface="微软雅黑" pitchFamily="34" charset="-122"/>
              </a:rPr>
              <a:t>1500m</a:t>
            </a:r>
            <a:r>
              <a:rPr lang="zh-CN" altLang="en-US" dirty="0">
                <a:solidFill>
                  <a:prstClr val="black"/>
                </a:solidFill>
                <a:latin typeface="微软雅黑" pitchFamily="34" charset="-122"/>
                <a:ea typeface="微软雅黑" pitchFamily="34" charset="-122"/>
              </a:rPr>
              <a:t>）、</a:t>
            </a:r>
            <a:r>
              <a:rPr lang="en-US" altLang="zh-CN" dirty="0">
                <a:solidFill>
                  <a:prstClr val="black"/>
                </a:solidFill>
                <a:latin typeface="微软雅黑" pitchFamily="34" charset="-122"/>
                <a:ea typeface="微软雅黑" pitchFamily="34" charset="-122"/>
              </a:rPr>
              <a:t>[1500m</a:t>
            </a:r>
            <a:r>
              <a:rPr lang="zh-CN" altLang="en-US" dirty="0">
                <a:solidFill>
                  <a:prstClr val="black"/>
                </a:solidFill>
                <a:latin typeface="微软雅黑" pitchFamily="34" charset="-122"/>
                <a:ea typeface="微软雅黑" pitchFamily="34" charset="-122"/>
              </a:rPr>
              <a:t>，</a:t>
            </a:r>
            <a:r>
              <a:rPr lang="en-US" altLang="zh-CN" dirty="0">
                <a:solidFill>
                  <a:prstClr val="black"/>
                </a:solidFill>
                <a:latin typeface="微软雅黑" pitchFamily="34" charset="-122"/>
                <a:ea typeface="微软雅黑" pitchFamily="34" charset="-122"/>
              </a:rPr>
              <a:t>2000m</a:t>
            </a:r>
            <a:r>
              <a:rPr lang="zh-CN" altLang="en-US" dirty="0">
                <a:solidFill>
                  <a:prstClr val="black"/>
                </a:solidFill>
                <a:latin typeface="微软雅黑" pitchFamily="34" charset="-122"/>
                <a:ea typeface="微软雅黑" pitchFamily="34" charset="-122"/>
              </a:rPr>
              <a:t>）、</a:t>
            </a:r>
            <a:r>
              <a:rPr lang="en-US" altLang="zh-CN" dirty="0">
                <a:solidFill>
                  <a:prstClr val="black"/>
                </a:solidFill>
                <a:latin typeface="微软雅黑" pitchFamily="34" charset="-122"/>
                <a:ea typeface="微软雅黑" pitchFamily="34" charset="-122"/>
              </a:rPr>
              <a:t>[2000m</a:t>
            </a:r>
            <a:r>
              <a:rPr lang="zh-CN" altLang="en-US" dirty="0">
                <a:solidFill>
                  <a:prstClr val="black"/>
                </a:solidFill>
                <a:latin typeface="微软雅黑" pitchFamily="34" charset="-122"/>
                <a:ea typeface="微软雅黑" pitchFamily="34" charset="-122"/>
              </a:rPr>
              <a:t>，</a:t>
            </a:r>
            <a:r>
              <a:rPr lang="en-US" altLang="zh-CN" dirty="0">
                <a:solidFill>
                  <a:prstClr val="black"/>
                </a:solidFill>
                <a:latin typeface="微软雅黑" pitchFamily="34" charset="-122"/>
                <a:ea typeface="微软雅黑" pitchFamily="34" charset="-122"/>
              </a:rPr>
              <a:t>2500m</a:t>
            </a:r>
            <a:r>
              <a:rPr lang="zh-CN" altLang="en-US" dirty="0">
                <a:solidFill>
                  <a:prstClr val="black"/>
                </a:solidFill>
                <a:latin typeface="微软雅黑" pitchFamily="34" charset="-122"/>
                <a:ea typeface="微软雅黑" pitchFamily="34" charset="-122"/>
              </a:rPr>
              <a:t>）、</a:t>
            </a:r>
            <a:r>
              <a:rPr lang="en-US" altLang="zh-CN" dirty="0">
                <a:solidFill>
                  <a:prstClr val="black"/>
                </a:solidFill>
                <a:latin typeface="微软雅黑" pitchFamily="34" charset="-122"/>
                <a:ea typeface="微软雅黑" pitchFamily="34" charset="-122"/>
              </a:rPr>
              <a:t>[2500m</a:t>
            </a:r>
            <a:r>
              <a:rPr lang="zh-CN" altLang="en-US" dirty="0">
                <a:solidFill>
                  <a:prstClr val="black"/>
                </a:solidFill>
                <a:latin typeface="微软雅黑" pitchFamily="34" charset="-122"/>
                <a:ea typeface="微软雅黑" pitchFamily="34" charset="-122"/>
              </a:rPr>
              <a:t>，</a:t>
            </a:r>
            <a:r>
              <a:rPr lang="en-US" altLang="zh-CN" dirty="0">
                <a:solidFill>
                  <a:prstClr val="black"/>
                </a:solidFill>
                <a:latin typeface="微软雅黑" pitchFamily="34" charset="-122"/>
                <a:ea typeface="微软雅黑" pitchFamily="34" charset="-122"/>
              </a:rPr>
              <a:t>3000m</a:t>
            </a:r>
            <a:r>
              <a:rPr lang="zh-CN" altLang="en-US" dirty="0">
                <a:solidFill>
                  <a:prstClr val="black"/>
                </a:solidFill>
                <a:latin typeface="微软雅黑" pitchFamily="34" charset="-122"/>
                <a:ea typeface="微软雅黑" pitchFamily="34" charset="-122"/>
              </a:rPr>
              <a:t>）、</a:t>
            </a:r>
            <a:r>
              <a:rPr lang="en-US" altLang="zh-CN" dirty="0">
                <a:solidFill>
                  <a:prstClr val="black"/>
                </a:solidFill>
                <a:latin typeface="微软雅黑" pitchFamily="34" charset="-122"/>
                <a:ea typeface="微软雅黑" pitchFamily="34" charset="-122"/>
              </a:rPr>
              <a:t>[3000m</a:t>
            </a:r>
            <a:r>
              <a:rPr lang="zh-CN" altLang="en-US" dirty="0">
                <a:solidFill>
                  <a:prstClr val="black"/>
                </a:solidFill>
                <a:latin typeface="微软雅黑" pitchFamily="34" charset="-122"/>
                <a:ea typeface="微软雅黑" pitchFamily="34" charset="-122"/>
              </a:rPr>
              <a:t>，</a:t>
            </a:r>
            <a:r>
              <a:rPr lang="en-US" altLang="zh-CN" dirty="0">
                <a:solidFill>
                  <a:prstClr val="black"/>
                </a:solidFill>
                <a:latin typeface="微软雅黑" pitchFamily="34" charset="-122"/>
                <a:ea typeface="微软雅黑" pitchFamily="34" charset="-122"/>
              </a:rPr>
              <a:t>3500m</a:t>
            </a:r>
            <a:r>
              <a:rPr lang="zh-CN" altLang="en-US" dirty="0">
                <a:solidFill>
                  <a:prstClr val="black"/>
                </a:solidFill>
                <a:latin typeface="微软雅黑" pitchFamily="34" charset="-122"/>
                <a:ea typeface="微软雅黑" pitchFamily="34" charset="-122"/>
              </a:rPr>
              <a:t>）、</a:t>
            </a:r>
            <a:r>
              <a:rPr lang="en-US" altLang="zh-CN" dirty="0">
                <a:solidFill>
                  <a:prstClr val="black"/>
                </a:solidFill>
                <a:latin typeface="微软雅黑" pitchFamily="34" charset="-122"/>
                <a:ea typeface="微软雅黑" pitchFamily="34" charset="-122"/>
              </a:rPr>
              <a:t>[3500m</a:t>
            </a:r>
            <a:r>
              <a:rPr lang="zh-CN" altLang="en-US" dirty="0">
                <a:solidFill>
                  <a:prstClr val="black"/>
                </a:solidFill>
                <a:latin typeface="微软雅黑" pitchFamily="34" charset="-122"/>
                <a:ea typeface="微软雅黑" pitchFamily="34" charset="-122"/>
              </a:rPr>
              <a:t>，</a:t>
            </a:r>
            <a:r>
              <a:rPr lang="en-US" altLang="zh-CN" dirty="0">
                <a:solidFill>
                  <a:prstClr val="black"/>
                </a:solidFill>
                <a:latin typeface="微软雅黑" pitchFamily="34" charset="-122"/>
                <a:ea typeface="微软雅黑" pitchFamily="34" charset="-122"/>
              </a:rPr>
              <a:t>5000m</a:t>
            </a:r>
            <a:r>
              <a:rPr lang="zh-CN" altLang="en-US" dirty="0">
                <a:solidFill>
                  <a:prstClr val="black"/>
                </a:solidFill>
                <a:latin typeface="微软雅黑" pitchFamily="34" charset="-122"/>
                <a:ea typeface="微软雅黑" pitchFamily="34" charset="-122"/>
              </a:rPr>
              <a:t>）、</a:t>
            </a:r>
            <a:r>
              <a:rPr lang="en-US" altLang="zh-CN" dirty="0">
                <a:solidFill>
                  <a:prstClr val="black"/>
                </a:solidFill>
                <a:latin typeface="微软雅黑" pitchFamily="34" charset="-122"/>
                <a:ea typeface="微软雅黑" pitchFamily="34" charset="-122"/>
              </a:rPr>
              <a:t>[5000m-</a:t>
            </a:r>
            <a:r>
              <a:rPr lang="zh-CN" altLang="en-US" dirty="0">
                <a:solidFill>
                  <a:prstClr val="black"/>
                </a:solidFill>
                <a:latin typeface="微软雅黑" pitchFamily="34" charset="-122"/>
                <a:ea typeface="微软雅黑" pitchFamily="34" charset="-122"/>
              </a:rPr>
              <a:t>）进行高程带划分（</a:t>
            </a:r>
            <a:r>
              <a:rPr lang="en-US" altLang="zh-CN" dirty="0">
                <a:solidFill>
                  <a:prstClr val="black"/>
                </a:solidFill>
                <a:latin typeface="微软雅黑" pitchFamily="34" charset="-122"/>
                <a:ea typeface="微软雅黑" pitchFamily="34" charset="-122"/>
              </a:rPr>
              <a:t>14</a:t>
            </a:r>
            <a:r>
              <a:rPr lang="zh-CN" altLang="en-US" dirty="0">
                <a:solidFill>
                  <a:prstClr val="black"/>
                </a:solidFill>
                <a:latin typeface="微软雅黑" pitchFamily="34" charset="-122"/>
                <a:ea typeface="微软雅黑" pitchFamily="34" charset="-122"/>
              </a:rPr>
              <a:t>级）</a:t>
            </a:r>
            <a:r>
              <a:rPr lang="zh-CN" altLang="en-US" dirty="0" smtClean="0">
                <a:solidFill>
                  <a:prstClr val="black"/>
                </a:solidFill>
                <a:latin typeface="微软雅黑" pitchFamily="34" charset="-122"/>
                <a:ea typeface="微软雅黑" pitchFamily="34" charset="-122"/>
              </a:rPr>
              <a:t>。</a:t>
            </a:r>
          </a:p>
          <a:p>
            <a:pPr algn="just">
              <a:lnSpc>
                <a:spcPct val="120000"/>
              </a:lnSpc>
              <a:buClr>
                <a:srgbClr val="FFC000"/>
              </a:buClr>
              <a:buFont typeface="Wingdings" pitchFamily="2" charset="2"/>
              <a:buChar char="p"/>
            </a:pPr>
            <a:r>
              <a:rPr lang="zh-CN" altLang="en-US" dirty="0" smtClean="0">
                <a:solidFill>
                  <a:prstClr val="black"/>
                </a:solidFill>
                <a:latin typeface="微软雅黑" pitchFamily="34" charset="-122"/>
                <a:ea typeface="微软雅黑" pitchFamily="34" charset="-122"/>
              </a:rPr>
              <a:t>  </a:t>
            </a:r>
            <a:r>
              <a:rPr lang="zh-CN" altLang="en-US" b="1" dirty="0">
                <a:solidFill>
                  <a:prstClr val="black"/>
                </a:solidFill>
                <a:latin typeface="微软雅黑" pitchFamily="34" charset="-122"/>
                <a:ea typeface="微软雅黑" pitchFamily="34" charset="-122"/>
              </a:rPr>
              <a:t>坡度</a:t>
            </a:r>
            <a:r>
              <a:rPr lang="zh-CN" altLang="en-US" b="1" dirty="0" smtClean="0">
                <a:solidFill>
                  <a:prstClr val="black"/>
                </a:solidFill>
                <a:latin typeface="微软雅黑" pitchFamily="34" charset="-122"/>
                <a:ea typeface="微软雅黑" pitchFamily="34" charset="-122"/>
              </a:rPr>
              <a:t>带</a:t>
            </a:r>
            <a:endParaRPr lang="en-US" altLang="zh-CN" b="1" dirty="0" smtClean="0">
              <a:solidFill>
                <a:prstClr val="black"/>
              </a:solidFill>
              <a:latin typeface="微软雅黑" pitchFamily="34" charset="-122"/>
              <a:ea typeface="微软雅黑" pitchFamily="34" charset="-122"/>
            </a:endParaRPr>
          </a:p>
          <a:p>
            <a:pPr algn="just">
              <a:lnSpc>
                <a:spcPct val="120000"/>
              </a:lnSpc>
              <a:buClr>
                <a:srgbClr val="FFC000"/>
              </a:buClr>
            </a:pPr>
            <a:r>
              <a:rPr lang="zh-CN" altLang="en-US" dirty="0" smtClean="0">
                <a:solidFill>
                  <a:prstClr val="black"/>
                </a:solidFill>
                <a:latin typeface="微软雅黑" pitchFamily="34" charset="-122"/>
                <a:ea typeface="微软雅黑" pitchFamily="34" charset="-122"/>
              </a:rPr>
              <a:t>全国坡度分级</a:t>
            </a:r>
            <a:r>
              <a:rPr lang="en-US" altLang="zh-CN" dirty="0" smtClean="0">
                <a:solidFill>
                  <a:prstClr val="black"/>
                </a:solidFill>
                <a:latin typeface="微软雅黑" pitchFamily="34" charset="-122"/>
                <a:ea typeface="微软雅黑" pitchFamily="34" charset="-122"/>
              </a:rPr>
              <a:t>[</a:t>
            </a:r>
            <a:r>
              <a:rPr lang="en-US" altLang="zh-CN" dirty="0">
                <a:solidFill>
                  <a:prstClr val="black"/>
                </a:solidFill>
                <a:latin typeface="微软雅黑" pitchFamily="34" charset="-122"/>
                <a:ea typeface="微软雅黑" pitchFamily="34" charset="-122"/>
              </a:rPr>
              <a:t>0°</a:t>
            </a:r>
            <a:r>
              <a:rPr lang="zh-CN" altLang="en-US" dirty="0">
                <a:solidFill>
                  <a:prstClr val="black"/>
                </a:solidFill>
                <a:latin typeface="微软雅黑" pitchFamily="34" charset="-122"/>
                <a:ea typeface="微软雅黑" pitchFamily="34" charset="-122"/>
              </a:rPr>
              <a:t>，</a:t>
            </a:r>
            <a:r>
              <a:rPr lang="en-US" altLang="zh-CN" dirty="0">
                <a:solidFill>
                  <a:prstClr val="black"/>
                </a:solidFill>
                <a:latin typeface="微软雅黑" pitchFamily="34" charset="-122"/>
                <a:ea typeface="微软雅黑" pitchFamily="34" charset="-122"/>
              </a:rPr>
              <a:t>2°</a:t>
            </a:r>
            <a:r>
              <a:rPr lang="zh-CN" altLang="en-US" dirty="0">
                <a:solidFill>
                  <a:prstClr val="black"/>
                </a:solidFill>
                <a:latin typeface="微软雅黑" pitchFamily="34" charset="-122"/>
                <a:ea typeface="微软雅黑" pitchFamily="34" charset="-122"/>
              </a:rPr>
              <a:t>）、</a:t>
            </a:r>
            <a:r>
              <a:rPr lang="en-US" altLang="zh-CN" dirty="0">
                <a:solidFill>
                  <a:prstClr val="black"/>
                </a:solidFill>
                <a:latin typeface="微软雅黑" pitchFamily="34" charset="-122"/>
                <a:ea typeface="微软雅黑" pitchFamily="34" charset="-122"/>
              </a:rPr>
              <a:t>[2°</a:t>
            </a:r>
            <a:r>
              <a:rPr lang="zh-CN" altLang="en-US" dirty="0">
                <a:solidFill>
                  <a:prstClr val="black"/>
                </a:solidFill>
                <a:latin typeface="微软雅黑" pitchFamily="34" charset="-122"/>
                <a:ea typeface="微软雅黑" pitchFamily="34" charset="-122"/>
              </a:rPr>
              <a:t>，</a:t>
            </a:r>
            <a:r>
              <a:rPr lang="en-US" altLang="zh-CN" dirty="0">
                <a:solidFill>
                  <a:prstClr val="black"/>
                </a:solidFill>
                <a:latin typeface="微软雅黑" pitchFamily="34" charset="-122"/>
                <a:ea typeface="微软雅黑" pitchFamily="34" charset="-122"/>
              </a:rPr>
              <a:t>3°</a:t>
            </a:r>
            <a:r>
              <a:rPr lang="zh-CN" altLang="en-US" dirty="0">
                <a:solidFill>
                  <a:prstClr val="black"/>
                </a:solidFill>
                <a:latin typeface="微软雅黑" pitchFamily="34" charset="-122"/>
                <a:ea typeface="微软雅黑" pitchFamily="34" charset="-122"/>
              </a:rPr>
              <a:t>）、</a:t>
            </a:r>
            <a:r>
              <a:rPr lang="en-US" altLang="zh-CN" dirty="0">
                <a:solidFill>
                  <a:prstClr val="black"/>
                </a:solidFill>
                <a:latin typeface="微软雅黑" pitchFamily="34" charset="-122"/>
                <a:ea typeface="微软雅黑" pitchFamily="34" charset="-122"/>
              </a:rPr>
              <a:t>[3°</a:t>
            </a:r>
            <a:r>
              <a:rPr lang="zh-CN" altLang="en-US" dirty="0">
                <a:solidFill>
                  <a:prstClr val="black"/>
                </a:solidFill>
                <a:latin typeface="微软雅黑" pitchFamily="34" charset="-122"/>
                <a:ea typeface="微软雅黑" pitchFamily="34" charset="-122"/>
              </a:rPr>
              <a:t>，</a:t>
            </a:r>
            <a:r>
              <a:rPr lang="en-US" altLang="zh-CN" dirty="0">
                <a:solidFill>
                  <a:prstClr val="black"/>
                </a:solidFill>
                <a:latin typeface="微软雅黑" pitchFamily="34" charset="-122"/>
                <a:ea typeface="微软雅黑" pitchFamily="34" charset="-122"/>
              </a:rPr>
              <a:t>5°</a:t>
            </a:r>
            <a:r>
              <a:rPr lang="zh-CN" altLang="en-US" dirty="0">
                <a:solidFill>
                  <a:prstClr val="black"/>
                </a:solidFill>
                <a:latin typeface="微软雅黑" pitchFamily="34" charset="-122"/>
                <a:ea typeface="微软雅黑" pitchFamily="34" charset="-122"/>
              </a:rPr>
              <a:t>）、</a:t>
            </a:r>
            <a:r>
              <a:rPr lang="en-US" altLang="zh-CN" dirty="0">
                <a:solidFill>
                  <a:prstClr val="black"/>
                </a:solidFill>
                <a:latin typeface="微软雅黑" pitchFamily="34" charset="-122"/>
                <a:ea typeface="微软雅黑" pitchFamily="34" charset="-122"/>
              </a:rPr>
              <a:t>[5°</a:t>
            </a:r>
            <a:r>
              <a:rPr lang="zh-CN" altLang="en-US" dirty="0">
                <a:solidFill>
                  <a:prstClr val="black"/>
                </a:solidFill>
                <a:latin typeface="微软雅黑" pitchFamily="34" charset="-122"/>
                <a:ea typeface="微软雅黑" pitchFamily="34" charset="-122"/>
              </a:rPr>
              <a:t>，</a:t>
            </a:r>
            <a:r>
              <a:rPr lang="en-US" altLang="zh-CN" dirty="0">
                <a:solidFill>
                  <a:prstClr val="black"/>
                </a:solidFill>
                <a:latin typeface="微软雅黑" pitchFamily="34" charset="-122"/>
                <a:ea typeface="微软雅黑" pitchFamily="34" charset="-122"/>
              </a:rPr>
              <a:t>6°</a:t>
            </a:r>
            <a:r>
              <a:rPr lang="zh-CN" altLang="en-US" dirty="0">
                <a:solidFill>
                  <a:prstClr val="black"/>
                </a:solidFill>
                <a:latin typeface="微软雅黑" pitchFamily="34" charset="-122"/>
                <a:ea typeface="微软雅黑" pitchFamily="34" charset="-122"/>
              </a:rPr>
              <a:t>）、</a:t>
            </a:r>
            <a:r>
              <a:rPr lang="en-US" altLang="zh-CN" dirty="0">
                <a:solidFill>
                  <a:prstClr val="black"/>
                </a:solidFill>
                <a:latin typeface="微软雅黑" pitchFamily="34" charset="-122"/>
                <a:ea typeface="微软雅黑" pitchFamily="34" charset="-122"/>
              </a:rPr>
              <a:t>[6°</a:t>
            </a:r>
            <a:r>
              <a:rPr lang="zh-CN" altLang="en-US" dirty="0">
                <a:solidFill>
                  <a:prstClr val="black"/>
                </a:solidFill>
                <a:latin typeface="微软雅黑" pitchFamily="34" charset="-122"/>
                <a:ea typeface="微软雅黑" pitchFamily="34" charset="-122"/>
              </a:rPr>
              <a:t>， </a:t>
            </a:r>
            <a:r>
              <a:rPr lang="en-US" altLang="zh-CN" dirty="0">
                <a:solidFill>
                  <a:prstClr val="black"/>
                </a:solidFill>
                <a:latin typeface="微软雅黑" pitchFamily="34" charset="-122"/>
                <a:ea typeface="微软雅黑" pitchFamily="34" charset="-122"/>
              </a:rPr>
              <a:t>8°</a:t>
            </a:r>
            <a:r>
              <a:rPr lang="zh-CN" altLang="en-US" dirty="0">
                <a:solidFill>
                  <a:prstClr val="black"/>
                </a:solidFill>
                <a:latin typeface="微软雅黑" pitchFamily="34" charset="-122"/>
                <a:ea typeface="微软雅黑" pitchFamily="34" charset="-122"/>
              </a:rPr>
              <a:t>）、</a:t>
            </a:r>
            <a:r>
              <a:rPr lang="en-US" altLang="zh-CN" dirty="0">
                <a:solidFill>
                  <a:prstClr val="black"/>
                </a:solidFill>
                <a:latin typeface="微软雅黑" pitchFamily="34" charset="-122"/>
                <a:ea typeface="微软雅黑" pitchFamily="34" charset="-122"/>
              </a:rPr>
              <a:t>[8°</a:t>
            </a:r>
            <a:r>
              <a:rPr lang="zh-CN" altLang="en-US" dirty="0">
                <a:solidFill>
                  <a:prstClr val="black"/>
                </a:solidFill>
                <a:latin typeface="微软雅黑" pitchFamily="34" charset="-122"/>
                <a:ea typeface="微软雅黑" pitchFamily="34" charset="-122"/>
              </a:rPr>
              <a:t>，</a:t>
            </a:r>
            <a:r>
              <a:rPr lang="en-US" altLang="zh-CN" dirty="0">
                <a:solidFill>
                  <a:prstClr val="black"/>
                </a:solidFill>
                <a:latin typeface="微软雅黑" pitchFamily="34" charset="-122"/>
                <a:ea typeface="微软雅黑" pitchFamily="34" charset="-122"/>
              </a:rPr>
              <a:t>10°</a:t>
            </a:r>
            <a:r>
              <a:rPr lang="zh-CN" altLang="en-US" dirty="0">
                <a:solidFill>
                  <a:prstClr val="black"/>
                </a:solidFill>
                <a:latin typeface="微软雅黑" pitchFamily="34" charset="-122"/>
                <a:ea typeface="微软雅黑" pitchFamily="34" charset="-122"/>
              </a:rPr>
              <a:t>）、</a:t>
            </a:r>
            <a:r>
              <a:rPr lang="en-US" altLang="zh-CN" dirty="0">
                <a:solidFill>
                  <a:prstClr val="black"/>
                </a:solidFill>
                <a:latin typeface="微软雅黑" pitchFamily="34" charset="-122"/>
                <a:ea typeface="微软雅黑" pitchFamily="34" charset="-122"/>
              </a:rPr>
              <a:t>[10°</a:t>
            </a:r>
            <a:r>
              <a:rPr lang="zh-CN" altLang="en-US" dirty="0">
                <a:solidFill>
                  <a:prstClr val="black"/>
                </a:solidFill>
                <a:latin typeface="微软雅黑" pitchFamily="34" charset="-122"/>
                <a:ea typeface="微软雅黑" pitchFamily="34" charset="-122"/>
              </a:rPr>
              <a:t>，</a:t>
            </a:r>
            <a:r>
              <a:rPr lang="en-US" altLang="zh-CN" dirty="0">
                <a:solidFill>
                  <a:prstClr val="black"/>
                </a:solidFill>
                <a:latin typeface="微软雅黑" pitchFamily="34" charset="-122"/>
                <a:ea typeface="微软雅黑" pitchFamily="34" charset="-122"/>
              </a:rPr>
              <a:t>15°</a:t>
            </a:r>
            <a:r>
              <a:rPr lang="zh-CN" altLang="en-US" dirty="0">
                <a:solidFill>
                  <a:prstClr val="black"/>
                </a:solidFill>
                <a:latin typeface="微软雅黑" pitchFamily="34" charset="-122"/>
                <a:ea typeface="微软雅黑" pitchFamily="34" charset="-122"/>
              </a:rPr>
              <a:t>）、</a:t>
            </a:r>
            <a:r>
              <a:rPr lang="en-US" altLang="zh-CN" dirty="0">
                <a:solidFill>
                  <a:prstClr val="black"/>
                </a:solidFill>
                <a:latin typeface="微软雅黑" pitchFamily="34" charset="-122"/>
                <a:ea typeface="微软雅黑" pitchFamily="34" charset="-122"/>
              </a:rPr>
              <a:t>[15°</a:t>
            </a:r>
            <a:r>
              <a:rPr lang="zh-CN" altLang="en-US" dirty="0">
                <a:solidFill>
                  <a:prstClr val="black"/>
                </a:solidFill>
                <a:latin typeface="微软雅黑" pitchFamily="34" charset="-122"/>
                <a:ea typeface="微软雅黑" pitchFamily="34" charset="-122"/>
              </a:rPr>
              <a:t>，</a:t>
            </a:r>
            <a:r>
              <a:rPr lang="en-US" altLang="zh-CN" dirty="0">
                <a:solidFill>
                  <a:prstClr val="black"/>
                </a:solidFill>
                <a:latin typeface="微软雅黑" pitchFamily="34" charset="-122"/>
                <a:ea typeface="微软雅黑" pitchFamily="34" charset="-122"/>
              </a:rPr>
              <a:t>25°</a:t>
            </a:r>
            <a:r>
              <a:rPr lang="zh-CN" altLang="en-US" dirty="0">
                <a:solidFill>
                  <a:prstClr val="black"/>
                </a:solidFill>
                <a:latin typeface="微软雅黑" pitchFamily="34" charset="-122"/>
                <a:ea typeface="微软雅黑" pitchFamily="34" charset="-122"/>
              </a:rPr>
              <a:t>）、</a:t>
            </a:r>
            <a:r>
              <a:rPr lang="en-US" altLang="zh-CN" dirty="0">
                <a:solidFill>
                  <a:prstClr val="black"/>
                </a:solidFill>
                <a:latin typeface="微软雅黑" pitchFamily="34" charset="-122"/>
                <a:ea typeface="微软雅黑" pitchFamily="34" charset="-122"/>
              </a:rPr>
              <a:t>[25°</a:t>
            </a:r>
            <a:r>
              <a:rPr lang="zh-CN" altLang="en-US" dirty="0">
                <a:solidFill>
                  <a:prstClr val="black"/>
                </a:solidFill>
                <a:latin typeface="微软雅黑" pitchFamily="34" charset="-122"/>
                <a:ea typeface="微软雅黑" pitchFamily="34" charset="-122"/>
              </a:rPr>
              <a:t>，</a:t>
            </a:r>
            <a:r>
              <a:rPr lang="en-US" altLang="zh-CN" dirty="0">
                <a:solidFill>
                  <a:prstClr val="black"/>
                </a:solidFill>
                <a:latin typeface="微软雅黑" pitchFamily="34" charset="-122"/>
                <a:ea typeface="微软雅黑" pitchFamily="34" charset="-122"/>
              </a:rPr>
              <a:t>35°</a:t>
            </a:r>
            <a:r>
              <a:rPr lang="zh-CN" altLang="en-US" dirty="0">
                <a:solidFill>
                  <a:prstClr val="black"/>
                </a:solidFill>
                <a:latin typeface="微软雅黑" pitchFamily="34" charset="-122"/>
                <a:ea typeface="微软雅黑" pitchFamily="34" charset="-122"/>
              </a:rPr>
              <a:t>）、</a:t>
            </a:r>
            <a:r>
              <a:rPr lang="en-US" altLang="zh-CN" dirty="0">
                <a:solidFill>
                  <a:prstClr val="black"/>
                </a:solidFill>
                <a:latin typeface="微软雅黑" pitchFamily="34" charset="-122"/>
                <a:ea typeface="微软雅黑" pitchFamily="34" charset="-122"/>
              </a:rPr>
              <a:t>[35°-</a:t>
            </a:r>
            <a:r>
              <a:rPr lang="zh-CN" altLang="en-US" dirty="0">
                <a:solidFill>
                  <a:prstClr val="black"/>
                </a:solidFill>
                <a:latin typeface="微软雅黑" pitchFamily="34" charset="-122"/>
                <a:ea typeface="微软雅黑" pitchFamily="34" charset="-122"/>
              </a:rPr>
              <a:t>）进行坡度带划分（</a:t>
            </a:r>
            <a:r>
              <a:rPr lang="en-US" altLang="zh-CN" dirty="0">
                <a:solidFill>
                  <a:prstClr val="black"/>
                </a:solidFill>
                <a:latin typeface="微软雅黑" pitchFamily="34" charset="-122"/>
                <a:ea typeface="微软雅黑" pitchFamily="34" charset="-122"/>
              </a:rPr>
              <a:t>10</a:t>
            </a:r>
            <a:r>
              <a:rPr lang="zh-CN" altLang="en-US" dirty="0">
                <a:solidFill>
                  <a:prstClr val="black"/>
                </a:solidFill>
                <a:latin typeface="微软雅黑" pitchFamily="34" charset="-122"/>
                <a:ea typeface="微软雅黑" pitchFamily="34" charset="-122"/>
              </a:rPr>
              <a:t>级）</a:t>
            </a:r>
            <a:r>
              <a:rPr lang="zh-CN" altLang="en-US" dirty="0" smtClean="0">
                <a:solidFill>
                  <a:prstClr val="black"/>
                </a:solidFill>
                <a:latin typeface="微软雅黑" pitchFamily="34" charset="-122"/>
                <a:ea typeface="微软雅黑" pitchFamily="34" charset="-122"/>
              </a:rPr>
              <a:t>。</a:t>
            </a:r>
            <a:endParaRPr lang="en-US" altLang="zh-CN" dirty="0" smtClean="0">
              <a:solidFill>
                <a:prstClr val="black"/>
              </a:solidFill>
              <a:latin typeface="微软雅黑" pitchFamily="34" charset="-122"/>
              <a:ea typeface="微软雅黑" pitchFamily="34" charset="-122"/>
            </a:endParaRPr>
          </a:p>
          <a:p>
            <a:pPr algn="just">
              <a:lnSpc>
                <a:spcPct val="120000"/>
              </a:lnSpc>
              <a:buClr>
                <a:srgbClr val="FFC000"/>
              </a:buClr>
            </a:pPr>
            <a:endParaRPr lang="en-US" altLang="zh-CN" dirty="0" smtClean="0">
              <a:solidFill>
                <a:prstClr val="black"/>
              </a:solidFill>
              <a:latin typeface="微软雅黑" pitchFamily="34" charset="-122"/>
              <a:ea typeface="微软雅黑" pitchFamily="34" charset="-122"/>
            </a:endParaRPr>
          </a:p>
          <a:p>
            <a:pPr algn="just">
              <a:lnSpc>
                <a:spcPct val="120000"/>
              </a:lnSpc>
              <a:buClr>
                <a:srgbClr val="FFC000"/>
              </a:buClr>
            </a:pPr>
            <a:r>
              <a:rPr lang="zh-CN" altLang="en-US" dirty="0" smtClean="0">
                <a:solidFill>
                  <a:prstClr val="black"/>
                </a:solidFill>
                <a:latin typeface="微软雅黑" pitchFamily="34" charset="-122"/>
                <a:ea typeface="微软雅黑" pitchFamily="34" charset="-122"/>
              </a:rPr>
              <a:t>结合</a:t>
            </a:r>
            <a:r>
              <a:rPr lang="zh-CN" altLang="en-US" dirty="0">
                <a:solidFill>
                  <a:prstClr val="black"/>
                </a:solidFill>
                <a:latin typeface="微软雅黑" pitchFamily="34" charset="-122"/>
                <a:ea typeface="微软雅黑" pitchFamily="34" charset="-122"/>
              </a:rPr>
              <a:t>区域</a:t>
            </a:r>
            <a:r>
              <a:rPr lang="zh-CN" altLang="en-US" dirty="0" smtClean="0">
                <a:solidFill>
                  <a:prstClr val="black"/>
                </a:solidFill>
                <a:latin typeface="微软雅黑" pitchFamily="34" charset="-122"/>
                <a:ea typeface="微软雅黑" pitchFamily="34" charset="-122"/>
              </a:rPr>
              <a:t>地形特点</a:t>
            </a:r>
            <a:r>
              <a:rPr lang="zh-CN" altLang="en-US" dirty="0">
                <a:solidFill>
                  <a:prstClr val="black"/>
                </a:solidFill>
                <a:latin typeface="微软雅黑" pitchFamily="34" charset="-122"/>
                <a:ea typeface="微软雅黑" pitchFamily="34" charset="-122"/>
              </a:rPr>
              <a:t>，高程带、坡度带的划分可根据实际区域情况而做细分</a:t>
            </a:r>
            <a:r>
              <a:rPr lang="zh-CN" altLang="en-US" dirty="0" smtClean="0">
                <a:solidFill>
                  <a:prstClr val="black"/>
                </a:solidFill>
                <a:latin typeface="微软雅黑" pitchFamily="34" charset="-122"/>
                <a:ea typeface="微软雅黑" pitchFamily="34" charset="-122"/>
              </a:rPr>
              <a:t>。</a:t>
            </a:r>
            <a:endParaRPr lang="zh-CN" altLang="en-US" dirty="0">
              <a:solidFill>
                <a:prstClr val="black"/>
              </a:solidFill>
              <a:latin typeface="微软雅黑" pitchFamily="34" charset="-122"/>
              <a:ea typeface="微软雅黑" pitchFamily="34" charset="-122"/>
            </a:endParaRPr>
          </a:p>
        </p:txBody>
      </p:sp>
      <p:sp>
        <p:nvSpPr>
          <p:cNvPr id="3" name="页脚占位符 2"/>
          <p:cNvSpPr>
            <a:spLocks noGrp="1"/>
          </p:cNvSpPr>
          <p:nvPr>
            <p:ph type="ftr" sz="quarter" idx="10"/>
          </p:nvPr>
        </p:nvSpPr>
        <p:spPr/>
        <p:txBody>
          <a:bodyPr/>
          <a:lstStyle/>
          <a:p>
            <a:fld id="{FFA2FAF2-6EF6-4DA9-B2E8-80B55DF23A89}" type="slidenum">
              <a:rPr lang="zh-CN" altLang="en-US" smtClean="0"/>
              <a:pPr/>
              <a:t>14</a:t>
            </a:fld>
            <a:endParaRPr lang="zh-CN" altLang="en-US" dirty="0"/>
          </a:p>
        </p:txBody>
      </p:sp>
    </p:spTree>
    <p:extLst>
      <p:ext uri="{BB962C8B-B14F-4D97-AF65-F5344CB8AC3E}">
        <p14:creationId xmlns:p14="http://schemas.microsoft.com/office/powerpoint/2010/main" xmlns="" val="205255124"/>
      </p:ext>
    </p:extLst>
  </p:cSld>
  <p:clrMapOvr>
    <a:masterClrMapping/>
  </p:clrMapOvr>
  <p:transition>
    <p:fade/>
  </p:transition>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24"/>
          <p:cNvGrpSpPr>
            <a:grpSpLocks/>
          </p:cNvGrpSpPr>
          <p:nvPr/>
        </p:nvGrpSpPr>
        <p:grpSpPr bwMode="auto">
          <a:xfrm>
            <a:off x="0" y="-71437"/>
            <a:ext cx="9144000" cy="1309688"/>
            <a:chOff x="0" y="-71462"/>
            <a:chExt cx="9144000" cy="1309218"/>
          </a:xfrm>
        </p:grpSpPr>
        <p:grpSp>
          <p:nvGrpSpPr>
            <p:cNvPr id="3" name="组合 21"/>
            <p:cNvGrpSpPr>
              <a:grpSpLocks/>
            </p:cNvGrpSpPr>
            <p:nvPr/>
          </p:nvGrpSpPr>
          <p:grpSpPr bwMode="auto">
            <a:xfrm>
              <a:off x="0" y="857232"/>
              <a:ext cx="9144000" cy="173037"/>
              <a:chOff x="0" y="827071"/>
              <a:chExt cx="9144000" cy="173037"/>
            </a:xfrm>
          </p:grpSpPr>
          <p:sp>
            <p:nvSpPr>
              <p:cNvPr id="21" name="矩形 20"/>
              <p:cNvSpPr/>
              <p:nvPr/>
            </p:nvSpPr>
            <p:spPr>
              <a:xfrm>
                <a:off x="0" y="920664"/>
                <a:ext cx="9144000" cy="45719"/>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3"/>
              </a:lnRef>
              <a:fillRef idx="2">
                <a:schemeClr val="accent3"/>
              </a:fillRef>
              <a:effectRef idx="1">
                <a:schemeClr val="accent3"/>
              </a:effectRef>
              <a:fontRef idx="minor">
                <a:schemeClr val="dk1"/>
              </a:fontRef>
            </p:style>
            <p:txBody>
              <a:bodyPr anchor="ctr"/>
              <a:lstStyle/>
              <a:p>
                <a:pPr algn="ctr" fontAlgn="auto">
                  <a:spcBef>
                    <a:spcPts val="0"/>
                  </a:spcBef>
                  <a:spcAft>
                    <a:spcPts val="0"/>
                  </a:spcAft>
                  <a:defRPr/>
                </a:pPr>
                <a:endParaRPr lang="zh-CN" altLang="en-US" kern="0">
                  <a:solidFill>
                    <a:sysClr val="window" lastClr="FFFFFF"/>
                  </a:solidFill>
                  <a:latin typeface="Constantia"/>
                  <a:ea typeface="微软雅黑"/>
                </a:endParaRPr>
              </a:p>
            </p:txBody>
          </p:sp>
          <p:grpSp>
            <p:nvGrpSpPr>
              <p:cNvPr id="4" name="组合 12"/>
              <p:cNvGrpSpPr>
                <a:grpSpLocks/>
              </p:cNvGrpSpPr>
              <p:nvPr/>
            </p:nvGrpSpPr>
            <p:grpSpPr bwMode="auto">
              <a:xfrm>
                <a:off x="8715404" y="827071"/>
                <a:ext cx="287337" cy="173037"/>
                <a:chOff x="8461697" y="933460"/>
                <a:chExt cx="358775" cy="244475"/>
              </a:xfrm>
            </p:grpSpPr>
            <p:sp>
              <p:nvSpPr>
                <p:cNvPr id="23" name="燕尾形 22"/>
                <p:cNvSpPr/>
                <p:nvPr/>
              </p:nvSpPr>
              <p:spPr>
                <a:xfrm>
                  <a:off x="8461661" y="932981"/>
                  <a:ext cx="180380" cy="244389"/>
                </a:xfrm>
                <a:prstGeom prst="chevron">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fontAlgn="auto">
                    <a:spcBef>
                      <a:spcPts val="0"/>
                    </a:spcBef>
                    <a:spcAft>
                      <a:spcPts val="0"/>
                    </a:spcAft>
                    <a:defRPr/>
                  </a:pPr>
                  <a:endParaRPr lang="zh-CN" altLang="en-US">
                    <a:solidFill>
                      <a:schemeClr val="tx1"/>
                    </a:solidFill>
                  </a:endParaRPr>
                </a:p>
              </p:txBody>
            </p:sp>
            <p:sp>
              <p:nvSpPr>
                <p:cNvPr id="24" name="燕尾形 23"/>
                <p:cNvSpPr/>
                <p:nvPr/>
              </p:nvSpPr>
              <p:spPr>
                <a:xfrm>
                  <a:off x="8642040" y="932981"/>
                  <a:ext cx="178397" cy="244389"/>
                </a:xfrm>
                <a:prstGeom prst="chevron">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fontAlgn="auto">
                    <a:spcBef>
                      <a:spcPts val="0"/>
                    </a:spcBef>
                    <a:spcAft>
                      <a:spcPts val="0"/>
                    </a:spcAft>
                    <a:defRPr/>
                  </a:pPr>
                  <a:endParaRPr lang="zh-CN" altLang="en-US">
                    <a:solidFill>
                      <a:schemeClr val="tx1"/>
                    </a:solidFill>
                  </a:endParaRPr>
                </a:p>
              </p:txBody>
            </p:sp>
          </p:grpSp>
        </p:grpSp>
        <p:pic>
          <p:nvPicPr>
            <p:cNvPr id="20" name="图片 19" descr="14-2.png"/>
            <p:cNvPicPr>
              <a:picLocks noChangeAspect="1"/>
            </p:cNvPicPr>
            <p:nvPr/>
          </p:nvPicPr>
          <p:blipFill>
            <a:blip r:embed="rId3" cstate="print">
              <a:lum bright="100000" contrast="12000"/>
              <a:extLst/>
            </a:blip>
            <a:srcRect l="38138" b="39864"/>
            <a:stretch>
              <a:fillRect/>
            </a:stretch>
          </p:blipFill>
          <p:spPr bwMode="auto">
            <a:xfrm>
              <a:off x="5786446" y="-71462"/>
              <a:ext cx="3044754" cy="1309218"/>
            </a:xfrm>
            <a:prstGeom prst="rect">
              <a:avLst/>
            </a:prstGeom>
            <a:noFill/>
            <a:ln>
              <a:noFill/>
            </a:ln>
            <a:effectLst>
              <a:outerShdw blurRad="190500" dist="228600" dir="2700000" algn="ctr">
                <a:srgbClr val="000000">
                  <a:alpha val="30000"/>
                </a:srgbClr>
              </a:outerShdw>
            </a:effectLst>
            <a:scene3d>
              <a:camera prst="perspectiveRelaxed"/>
              <a:lightRig rig="threePt" dir="t"/>
            </a:scene3d>
            <a:extLst/>
          </p:spPr>
        </p:pic>
      </p:grpSp>
      <p:sp>
        <p:nvSpPr>
          <p:cNvPr id="39" name="标题 1"/>
          <p:cNvSpPr txBox="1">
            <a:spLocks/>
          </p:cNvSpPr>
          <p:nvPr/>
        </p:nvSpPr>
        <p:spPr>
          <a:xfrm>
            <a:off x="71438" y="-27383"/>
            <a:ext cx="9072562" cy="884634"/>
          </a:xfrm>
          <a:prstGeom prst="rect">
            <a:avLst/>
          </a:prstGeom>
        </p:spPr>
        <p:txBody>
          <a:bodyPr vert="horz" lIns="91440" tIns="45720" rIns="91440" bIns="45720" rtlCol="0" anchor="b">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pPr fontAlgn="auto">
              <a:spcAft>
                <a:spcPts val="0"/>
              </a:spcAft>
            </a:pPr>
            <a:r>
              <a:rPr lang="zh-CN" altLang="en-US" sz="4400" b="1" spc="50" dirty="0" smtClean="0">
                <a:ln w="11430"/>
                <a:solidFill>
                  <a:srgbClr val="7030A0"/>
                </a:solidFill>
                <a:effectLst>
                  <a:outerShdw blurRad="76200" dist="50800" dir="5400000" algn="tl" rotWithShape="0">
                    <a:srgbClr val="000000">
                      <a:alpha val="65000"/>
                    </a:srgbClr>
                  </a:outerShdw>
                </a:effectLst>
                <a:latin typeface="微软雅黑" pitchFamily="34" charset="-122"/>
                <a:ea typeface="微软雅黑" pitchFamily="34" charset="-122"/>
              </a:rPr>
              <a:t>五、基本统计软件功能</a:t>
            </a:r>
            <a:r>
              <a:rPr lang="en-US" altLang="zh-CN" sz="4400" b="1" spc="50" dirty="0" smtClean="0">
                <a:ln w="11430"/>
                <a:solidFill>
                  <a:srgbClr val="7030A0"/>
                </a:solidFill>
                <a:effectLst>
                  <a:outerShdw blurRad="76200" dist="50800" dir="5400000" algn="tl" rotWithShape="0">
                    <a:srgbClr val="000000">
                      <a:alpha val="65000"/>
                    </a:srgbClr>
                  </a:outerShdw>
                </a:effectLst>
                <a:latin typeface="微软雅黑" pitchFamily="34" charset="-122"/>
                <a:ea typeface="微软雅黑" pitchFamily="34" charset="-122"/>
              </a:rPr>
              <a:t>—</a:t>
            </a:r>
            <a:r>
              <a:rPr lang="zh-CN" altLang="en-US" sz="3600" b="1" spc="50" dirty="0" smtClean="0">
                <a:ln w="11430"/>
                <a:solidFill>
                  <a:srgbClr val="7030A0"/>
                </a:solidFill>
                <a:effectLst>
                  <a:outerShdw blurRad="76200" dist="50800" dir="5400000" algn="tl" rotWithShape="0">
                    <a:srgbClr val="000000">
                      <a:alpha val="65000"/>
                    </a:srgbClr>
                  </a:outerShdw>
                </a:effectLst>
                <a:latin typeface="微软雅黑" pitchFamily="34" charset="-122"/>
                <a:ea typeface="微软雅黑" pitchFamily="34" charset="-122"/>
              </a:rPr>
              <a:t>成果输出</a:t>
            </a:r>
            <a:endParaRPr lang="zh-CN" altLang="en-US" sz="3600" b="1" spc="50" dirty="0">
              <a:ln w="11430"/>
              <a:solidFill>
                <a:srgbClr val="7030A0"/>
              </a:solidFill>
              <a:effectLst>
                <a:outerShdw blurRad="76200" dist="50800" dir="5400000" algn="tl" rotWithShape="0">
                  <a:srgbClr val="000000">
                    <a:alpha val="65000"/>
                  </a:srgbClr>
                </a:outerShdw>
              </a:effectLst>
              <a:latin typeface="微软雅黑" pitchFamily="34" charset="-122"/>
              <a:ea typeface="微软雅黑" pitchFamily="34" charset="-122"/>
            </a:endParaRPr>
          </a:p>
        </p:txBody>
      </p:sp>
      <p:grpSp>
        <p:nvGrpSpPr>
          <p:cNvPr id="12" name="组合 25"/>
          <p:cNvGrpSpPr/>
          <p:nvPr/>
        </p:nvGrpSpPr>
        <p:grpSpPr>
          <a:xfrm>
            <a:off x="-27424" y="1071546"/>
            <a:ext cx="3519304" cy="512567"/>
            <a:chOff x="686924" y="1071546"/>
            <a:chExt cx="3519304" cy="512567"/>
          </a:xfrm>
        </p:grpSpPr>
        <p:sp>
          <p:nvSpPr>
            <p:cNvPr id="13" name="矩形 12"/>
            <p:cNvSpPr/>
            <p:nvPr/>
          </p:nvSpPr>
          <p:spPr>
            <a:xfrm>
              <a:off x="714348" y="1071546"/>
              <a:ext cx="500066" cy="500066"/>
            </a:xfrm>
            <a:prstGeom prst="rect">
              <a:avLst/>
            </a:prstGeom>
            <a:solidFill>
              <a:srgbClr val="C0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2"/>
            </a:lnRef>
            <a:fillRef idx="3">
              <a:schemeClr val="accent2"/>
            </a:fillRef>
            <a:effectRef idx="2">
              <a:schemeClr val="accent2"/>
            </a:effectRef>
            <a:fontRef idx="minor">
              <a:schemeClr val="lt1"/>
            </a:fontRef>
          </p:style>
          <p:txBody>
            <a:bodyPr rtlCol="0" anchor="ctr"/>
            <a:lstStyle/>
            <a:p>
              <a:pPr algn="ctr"/>
              <a:endParaRPr lang="zh-CN" altLang="en-US"/>
            </a:p>
          </p:txBody>
        </p:sp>
        <p:sp>
          <p:nvSpPr>
            <p:cNvPr id="14" name="矩形 13"/>
            <p:cNvSpPr/>
            <p:nvPr/>
          </p:nvSpPr>
          <p:spPr>
            <a:xfrm>
              <a:off x="1214414" y="1071546"/>
              <a:ext cx="2847798" cy="500066"/>
            </a:xfrm>
            <a:prstGeom prst="rect">
              <a:avLst/>
            </a:prstGeom>
            <a:solidFill>
              <a:schemeClr val="bg1">
                <a:lumMod val="8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dk1"/>
            </a:lnRef>
            <a:fillRef idx="3">
              <a:schemeClr val="dk1"/>
            </a:fillRef>
            <a:effectRef idx="2">
              <a:schemeClr val="dk1"/>
            </a:effectRef>
            <a:fontRef idx="minor">
              <a:schemeClr val="lt1"/>
            </a:fontRef>
          </p:style>
          <p:txBody>
            <a:bodyPr rtlCol="0" anchor="ctr"/>
            <a:lstStyle/>
            <a:p>
              <a:pPr algn="ctr"/>
              <a:endParaRPr lang="zh-CN" altLang="en-US"/>
            </a:p>
          </p:txBody>
        </p:sp>
        <p:sp>
          <p:nvSpPr>
            <p:cNvPr id="15" name="矩形 14"/>
            <p:cNvSpPr/>
            <p:nvPr/>
          </p:nvSpPr>
          <p:spPr>
            <a:xfrm>
              <a:off x="686924" y="1107059"/>
              <a:ext cx="3519304" cy="477054"/>
            </a:xfrm>
            <a:prstGeom prst="rect">
              <a:avLst/>
            </a:prstGeom>
          </p:spPr>
          <p:txBody>
            <a:bodyPr wrap="square">
              <a:spAutoFit/>
            </a:bodyPr>
            <a:lstStyle/>
            <a:p>
              <a:pPr>
                <a:lnSpc>
                  <a:spcPts val="3000"/>
                </a:lnSpc>
                <a:buClr>
                  <a:srgbClr val="FFC000"/>
                </a:buClr>
              </a:pPr>
              <a:r>
                <a:rPr lang="en-US" altLang="zh-CN" sz="2400" b="1" dirty="0" smtClean="0">
                  <a:solidFill>
                    <a:schemeClr val="bg1"/>
                  </a:solidFill>
                  <a:latin typeface="微软雅黑" pitchFamily="34" charset="-122"/>
                  <a:ea typeface="微软雅黑" pitchFamily="34" charset="-122"/>
                </a:rPr>
                <a:t>2</a:t>
              </a:r>
              <a:r>
                <a:rPr lang="zh-CN" altLang="en-US" sz="2400" b="1" dirty="0" smtClean="0">
                  <a:solidFill>
                    <a:schemeClr val="bg1"/>
                  </a:solidFill>
                  <a:latin typeface="微软雅黑" pitchFamily="34" charset="-122"/>
                  <a:ea typeface="微软雅黑" pitchFamily="34" charset="-122"/>
                </a:rPr>
                <a:t>、基本统计报表生成</a:t>
              </a:r>
              <a:endParaRPr lang="zh-CN" altLang="en-US" sz="2400" b="1" dirty="0" smtClean="0">
                <a:solidFill>
                  <a:schemeClr val="tx1">
                    <a:lumMod val="65000"/>
                    <a:lumOff val="35000"/>
                  </a:schemeClr>
                </a:solidFill>
                <a:latin typeface="微软雅黑" pitchFamily="34" charset="-122"/>
                <a:ea typeface="微软雅黑" pitchFamily="34" charset="-122"/>
              </a:endParaRPr>
            </a:p>
          </p:txBody>
        </p:sp>
      </p:grpSp>
      <p:graphicFrame>
        <p:nvGraphicFramePr>
          <p:cNvPr id="7" name="表格 6"/>
          <p:cNvGraphicFramePr>
            <a:graphicFrameLocks noGrp="1"/>
          </p:cNvGraphicFramePr>
          <p:nvPr>
            <p:extLst>
              <p:ext uri="{D42A27DB-BD31-4B8C-83A1-F6EECF244321}">
                <p14:modId xmlns:p14="http://schemas.microsoft.com/office/powerpoint/2010/main" xmlns="" val="1690504277"/>
              </p:ext>
            </p:extLst>
          </p:nvPr>
        </p:nvGraphicFramePr>
        <p:xfrm>
          <a:off x="11460" y="1628800"/>
          <a:ext cx="8991253" cy="5222760"/>
        </p:xfrm>
        <a:graphic>
          <a:graphicData uri="http://schemas.openxmlformats.org/drawingml/2006/table">
            <a:tbl>
              <a:tblPr firstRow="1" firstCol="1" bandRow="1">
                <a:tableStyleId>{5C22544A-7EE6-4342-B048-85BDC9FD1C3A}</a:tableStyleId>
              </a:tblPr>
              <a:tblGrid>
                <a:gridCol w="428915"/>
                <a:gridCol w="1035281"/>
                <a:gridCol w="2160240"/>
                <a:gridCol w="1415320"/>
                <a:gridCol w="1897048"/>
                <a:gridCol w="2054449"/>
              </a:tblGrid>
              <a:tr h="123949">
                <a:tc>
                  <a:txBody>
                    <a:bodyPr/>
                    <a:lstStyle/>
                    <a:p>
                      <a:pPr algn="ctr" fontAlgn="ctr"/>
                      <a:r>
                        <a:rPr lang="zh-CN" altLang="en-US" sz="1400" u="none" strike="noStrike" dirty="0">
                          <a:effectLst/>
                        </a:rPr>
                        <a:t>序号</a:t>
                      </a:r>
                      <a:endParaRPr lang="zh-CN" altLang="en-US" sz="1400" b="1" i="0" u="none" strike="noStrike" dirty="0">
                        <a:solidFill>
                          <a:srgbClr val="000000"/>
                        </a:solidFill>
                        <a:effectLst/>
                        <a:latin typeface="宋体" panose="02010600030101010101" pitchFamily="2" charset="-122"/>
                        <a:ea typeface="宋体" panose="02010600030101010101" pitchFamily="2" charset="-122"/>
                      </a:endParaRPr>
                    </a:p>
                  </a:txBody>
                  <a:tcPr marL="5106" marR="5106" marT="5106" marB="0" anchor="ctr"/>
                </a:tc>
                <a:tc>
                  <a:txBody>
                    <a:bodyPr/>
                    <a:lstStyle/>
                    <a:p>
                      <a:pPr algn="ctr" fontAlgn="ctr"/>
                      <a:r>
                        <a:rPr lang="zh-CN" altLang="en-US" sz="1400" u="none" strike="noStrike" dirty="0">
                          <a:effectLst/>
                        </a:rPr>
                        <a:t>表号</a:t>
                      </a:r>
                      <a:endParaRPr lang="zh-CN" altLang="en-US" sz="1400" b="1" i="0" u="none" strike="noStrike" dirty="0">
                        <a:solidFill>
                          <a:srgbClr val="000000"/>
                        </a:solidFill>
                        <a:effectLst/>
                        <a:latin typeface="宋体" panose="02010600030101010101" pitchFamily="2" charset="-122"/>
                        <a:ea typeface="宋体" panose="02010600030101010101" pitchFamily="2" charset="-122"/>
                      </a:endParaRPr>
                    </a:p>
                  </a:txBody>
                  <a:tcPr marL="5106" marR="5106" marT="5106" marB="0" anchor="ctr"/>
                </a:tc>
                <a:tc>
                  <a:txBody>
                    <a:bodyPr/>
                    <a:lstStyle/>
                    <a:p>
                      <a:pPr algn="ctr" fontAlgn="ctr"/>
                      <a:r>
                        <a:rPr lang="zh-CN" altLang="en-US" sz="1400" u="none" strike="noStrike">
                          <a:effectLst/>
                        </a:rPr>
                        <a:t>名称</a:t>
                      </a:r>
                      <a:endParaRPr lang="zh-CN" altLang="en-US" sz="1400" b="1" i="0" u="none" strike="noStrike">
                        <a:solidFill>
                          <a:srgbClr val="000000"/>
                        </a:solidFill>
                        <a:effectLst/>
                        <a:latin typeface="宋体" panose="02010600030101010101" pitchFamily="2" charset="-122"/>
                        <a:ea typeface="宋体" panose="02010600030101010101" pitchFamily="2" charset="-122"/>
                      </a:endParaRPr>
                    </a:p>
                  </a:txBody>
                  <a:tcPr marL="5106" marR="5106" marT="5106" marB="0" anchor="ctr"/>
                </a:tc>
                <a:tc>
                  <a:txBody>
                    <a:bodyPr/>
                    <a:lstStyle/>
                    <a:p>
                      <a:pPr algn="ctr" fontAlgn="ctr"/>
                      <a:r>
                        <a:rPr lang="zh-CN" altLang="en-US" sz="1400" u="none" strike="noStrike" dirty="0">
                          <a:effectLst/>
                        </a:rPr>
                        <a:t>关联图层</a:t>
                      </a:r>
                      <a:endParaRPr lang="zh-CN" altLang="en-US" sz="1400" b="1" i="0" u="none" strike="noStrike" dirty="0">
                        <a:solidFill>
                          <a:srgbClr val="000000"/>
                        </a:solidFill>
                        <a:effectLst/>
                        <a:latin typeface="宋体" panose="02010600030101010101" pitchFamily="2" charset="-122"/>
                        <a:ea typeface="宋体" panose="02010600030101010101" pitchFamily="2" charset="-122"/>
                      </a:endParaRPr>
                    </a:p>
                  </a:txBody>
                  <a:tcPr marL="5106" marR="5106" marT="5106" marB="0" anchor="ctr"/>
                </a:tc>
                <a:tc>
                  <a:txBody>
                    <a:bodyPr/>
                    <a:lstStyle/>
                    <a:p>
                      <a:pPr algn="ctr" fontAlgn="ctr"/>
                      <a:r>
                        <a:rPr lang="zh-CN" altLang="en-US" sz="1400" u="none" strike="noStrike" dirty="0">
                          <a:effectLst/>
                        </a:rPr>
                        <a:t>统计类型</a:t>
                      </a:r>
                      <a:endParaRPr lang="zh-CN" altLang="en-US" sz="1400" b="1" i="0" u="none" strike="noStrike" dirty="0">
                        <a:solidFill>
                          <a:srgbClr val="000000"/>
                        </a:solidFill>
                        <a:effectLst/>
                        <a:latin typeface="宋体" panose="02010600030101010101" pitchFamily="2" charset="-122"/>
                        <a:ea typeface="宋体" panose="02010600030101010101" pitchFamily="2" charset="-122"/>
                      </a:endParaRPr>
                    </a:p>
                  </a:txBody>
                  <a:tcPr marL="5106" marR="5106" marT="5106" marB="0" anchor="ctr"/>
                </a:tc>
                <a:tc>
                  <a:txBody>
                    <a:bodyPr/>
                    <a:lstStyle/>
                    <a:p>
                      <a:pPr algn="ctr" fontAlgn="ctr"/>
                      <a:r>
                        <a:rPr lang="zh-CN" altLang="en-US" sz="1400" u="none" strike="noStrike" dirty="0">
                          <a:effectLst/>
                        </a:rPr>
                        <a:t>统计对象</a:t>
                      </a:r>
                      <a:endParaRPr lang="zh-CN" altLang="en-US" sz="1400" b="1" i="0" u="none" strike="noStrike" dirty="0">
                        <a:solidFill>
                          <a:srgbClr val="000000"/>
                        </a:solidFill>
                        <a:effectLst/>
                        <a:latin typeface="宋体" panose="02010600030101010101" pitchFamily="2" charset="-122"/>
                        <a:ea typeface="宋体" panose="02010600030101010101" pitchFamily="2" charset="-122"/>
                      </a:endParaRPr>
                    </a:p>
                  </a:txBody>
                  <a:tcPr marL="5106" marR="5106" marT="5106" marB="0" anchor="ctr"/>
                </a:tc>
              </a:tr>
              <a:tr h="159539">
                <a:tc>
                  <a:txBody>
                    <a:bodyPr/>
                    <a:lstStyle/>
                    <a:p>
                      <a:pPr algn="ctr" fontAlgn="ctr"/>
                      <a:r>
                        <a:rPr lang="en-US" altLang="zh-CN" sz="1400" u="none" strike="noStrike">
                          <a:effectLst/>
                        </a:rPr>
                        <a:t>1</a:t>
                      </a:r>
                      <a:endParaRPr lang="en-US" altLang="zh-CN" sz="1400" b="0" i="0" u="none" strike="noStrike">
                        <a:solidFill>
                          <a:srgbClr val="000000"/>
                        </a:solidFill>
                        <a:effectLst/>
                        <a:latin typeface="宋体" panose="02010600030101010101" pitchFamily="2" charset="-122"/>
                        <a:ea typeface="宋体" panose="02010600030101010101" pitchFamily="2" charset="-122"/>
                      </a:endParaRPr>
                    </a:p>
                  </a:txBody>
                  <a:tcPr marL="5106" marR="5106" marT="5106" marB="0" anchor="ctr"/>
                </a:tc>
                <a:tc>
                  <a:txBody>
                    <a:bodyPr/>
                    <a:lstStyle/>
                    <a:p>
                      <a:pPr algn="ctr" fontAlgn="ctr"/>
                      <a:r>
                        <a:rPr lang="zh-CN" altLang="en-US" sz="1400" u="none" strike="noStrike">
                          <a:effectLst/>
                        </a:rPr>
                        <a:t>地基</a:t>
                      </a:r>
                      <a:r>
                        <a:rPr lang="en-US" altLang="zh-CN" sz="1400" u="none" strike="noStrike">
                          <a:effectLst/>
                        </a:rPr>
                        <a:t>1-1</a:t>
                      </a:r>
                      <a:r>
                        <a:rPr lang="zh-CN" altLang="en-US" sz="1400" u="none" strike="noStrike">
                          <a:effectLst/>
                        </a:rPr>
                        <a:t>表</a:t>
                      </a:r>
                      <a:endParaRPr lang="zh-CN" altLang="en-US" sz="1400" b="0" i="0" u="none" strike="noStrike">
                        <a:solidFill>
                          <a:srgbClr val="000000"/>
                        </a:solidFill>
                        <a:effectLst/>
                        <a:latin typeface="宋体" panose="02010600030101010101" pitchFamily="2" charset="-122"/>
                        <a:ea typeface="宋体" panose="02010600030101010101" pitchFamily="2" charset="-122"/>
                      </a:endParaRPr>
                    </a:p>
                  </a:txBody>
                  <a:tcPr marL="5106" marR="5106" marT="5106" marB="0" anchor="ctr"/>
                </a:tc>
                <a:tc>
                  <a:txBody>
                    <a:bodyPr/>
                    <a:lstStyle/>
                    <a:p>
                      <a:pPr algn="l" fontAlgn="ctr"/>
                      <a:r>
                        <a:rPr lang="zh-CN" altLang="en-US" sz="1400" u="none" strike="noStrike">
                          <a:effectLst/>
                        </a:rPr>
                        <a:t>地形地貌基础表</a:t>
                      </a:r>
                      <a:endParaRPr lang="zh-CN" altLang="en-US" sz="1400" b="0" i="0" u="none" strike="noStrike">
                        <a:solidFill>
                          <a:srgbClr val="000000"/>
                        </a:solidFill>
                        <a:effectLst/>
                        <a:latin typeface="宋体" panose="02010600030101010101" pitchFamily="2" charset="-122"/>
                        <a:ea typeface="宋体" panose="02010600030101010101" pitchFamily="2" charset="-122"/>
                      </a:endParaRPr>
                    </a:p>
                  </a:txBody>
                  <a:tcPr marL="5106" marR="5106" marT="5106" marB="0" anchor="ctr"/>
                </a:tc>
                <a:tc>
                  <a:txBody>
                    <a:bodyPr/>
                    <a:lstStyle/>
                    <a:p>
                      <a:pPr algn="l" fontAlgn="ctr"/>
                      <a:r>
                        <a:rPr lang="en-US" sz="1400" u="none" strike="noStrike">
                          <a:effectLst/>
                        </a:rPr>
                        <a:t>BOUA5、BOUA6</a:t>
                      </a:r>
                      <a:endParaRPr lang="en-US" sz="1400" b="0" i="0" u="none" strike="noStrike">
                        <a:solidFill>
                          <a:srgbClr val="000000"/>
                        </a:solidFill>
                        <a:effectLst/>
                        <a:latin typeface="宋体" panose="02010600030101010101" pitchFamily="2" charset="-122"/>
                        <a:ea typeface="宋体" panose="02010600030101010101" pitchFamily="2" charset="-122"/>
                      </a:endParaRPr>
                    </a:p>
                  </a:txBody>
                  <a:tcPr marL="5106" marR="5106" marT="5106" marB="0" anchor="ctr"/>
                </a:tc>
                <a:tc>
                  <a:txBody>
                    <a:bodyPr/>
                    <a:lstStyle/>
                    <a:p>
                      <a:pPr algn="l" fontAlgn="ctr"/>
                      <a:r>
                        <a:rPr lang="zh-CN" altLang="en-US" sz="1400" u="none" strike="noStrike">
                          <a:effectLst/>
                        </a:rPr>
                        <a:t>行政区划单元统计</a:t>
                      </a:r>
                      <a:endParaRPr lang="zh-CN" altLang="en-US" sz="1400" b="0" i="0" u="none" strike="noStrike">
                        <a:solidFill>
                          <a:srgbClr val="000000"/>
                        </a:solidFill>
                        <a:effectLst/>
                        <a:latin typeface="宋体" panose="02010600030101010101" pitchFamily="2" charset="-122"/>
                        <a:ea typeface="宋体" panose="02010600030101010101" pitchFamily="2" charset="-122"/>
                      </a:endParaRPr>
                    </a:p>
                  </a:txBody>
                  <a:tcPr marL="5106" marR="5106" marT="5106" marB="0" anchor="ctr"/>
                </a:tc>
                <a:tc>
                  <a:txBody>
                    <a:bodyPr/>
                    <a:lstStyle/>
                    <a:p>
                      <a:pPr algn="l" fontAlgn="ctr"/>
                      <a:r>
                        <a:rPr lang="zh-CN" altLang="en-US" sz="1400" u="none" strike="noStrike" dirty="0">
                          <a:effectLst/>
                        </a:rPr>
                        <a:t>地理单元</a:t>
                      </a:r>
                      <a:endParaRPr lang="zh-CN" altLang="en-US" sz="1400" b="0" i="0" u="none" strike="noStrike" dirty="0">
                        <a:solidFill>
                          <a:srgbClr val="000000"/>
                        </a:solidFill>
                        <a:effectLst/>
                        <a:latin typeface="宋体" panose="02010600030101010101" pitchFamily="2" charset="-122"/>
                        <a:ea typeface="宋体" panose="02010600030101010101" pitchFamily="2" charset="-122"/>
                      </a:endParaRPr>
                    </a:p>
                  </a:txBody>
                  <a:tcPr marL="5106" marR="5106" marT="5106" marB="0" anchor="ctr"/>
                </a:tc>
              </a:tr>
              <a:tr h="159539">
                <a:tc>
                  <a:txBody>
                    <a:bodyPr/>
                    <a:lstStyle/>
                    <a:p>
                      <a:pPr algn="ctr" fontAlgn="ctr"/>
                      <a:r>
                        <a:rPr lang="en-US" altLang="zh-CN" sz="1400" u="none" strike="noStrike">
                          <a:effectLst/>
                        </a:rPr>
                        <a:t>2</a:t>
                      </a:r>
                      <a:endParaRPr lang="en-US" altLang="zh-CN" sz="1400" b="0" i="0" u="none" strike="noStrike">
                        <a:solidFill>
                          <a:srgbClr val="000000"/>
                        </a:solidFill>
                        <a:effectLst/>
                        <a:latin typeface="宋体" panose="02010600030101010101" pitchFamily="2" charset="-122"/>
                        <a:ea typeface="宋体" panose="02010600030101010101" pitchFamily="2" charset="-122"/>
                      </a:endParaRPr>
                    </a:p>
                  </a:txBody>
                  <a:tcPr marL="5106" marR="5106" marT="5106" marB="0" anchor="ctr"/>
                </a:tc>
                <a:tc>
                  <a:txBody>
                    <a:bodyPr/>
                    <a:lstStyle/>
                    <a:p>
                      <a:pPr algn="ctr" fontAlgn="ctr"/>
                      <a:r>
                        <a:rPr lang="zh-CN" altLang="en-US" sz="1400" u="none" strike="noStrike">
                          <a:effectLst/>
                        </a:rPr>
                        <a:t>地基</a:t>
                      </a:r>
                      <a:r>
                        <a:rPr lang="en-US" altLang="zh-CN" sz="1400" u="none" strike="noStrike">
                          <a:effectLst/>
                        </a:rPr>
                        <a:t>1-2</a:t>
                      </a:r>
                      <a:r>
                        <a:rPr lang="zh-CN" altLang="en-US" sz="1400" u="none" strike="noStrike">
                          <a:effectLst/>
                        </a:rPr>
                        <a:t>表</a:t>
                      </a:r>
                      <a:endParaRPr lang="zh-CN" altLang="en-US" sz="1400" b="0" i="0" u="none" strike="noStrike">
                        <a:solidFill>
                          <a:srgbClr val="000000"/>
                        </a:solidFill>
                        <a:effectLst/>
                        <a:latin typeface="宋体" panose="02010600030101010101" pitchFamily="2" charset="-122"/>
                        <a:ea typeface="宋体" panose="02010600030101010101" pitchFamily="2" charset="-122"/>
                      </a:endParaRPr>
                    </a:p>
                  </a:txBody>
                  <a:tcPr marL="5106" marR="5106" marT="5106" marB="0" anchor="ctr"/>
                </a:tc>
                <a:tc>
                  <a:txBody>
                    <a:bodyPr/>
                    <a:lstStyle/>
                    <a:p>
                      <a:pPr algn="l" fontAlgn="ctr"/>
                      <a:r>
                        <a:rPr lang="zh-CN" altLang="en-US" sz="1400" u="none" strike="noStrike">
                          <a:effectLst/>
                        </a:rPr>
                        <a:t>地形地貌（高程带）基础表</a:t>
                      </a:r>
                      <a:endParaRPr lang="zh-CN" altLang="en-US" sz="1400" b="0" i="0" u="none" strike="noStrike">
                        <a:solidFill>
                          <a:srgbClr val="000000"/>
                        </a:solidFill>
                        <a:effectLst/>
                        <a:latin typeface="宋体" panose="02010600030101010101" pitchFamily="2" charset="-122"/>
                        <a:ea typeface="宋体" panose="02010600030101010101" pitchFamily="2" charset="-122"/>
                      </a:endParaRPr>
                    </a:p>
                  </a:txBody>
                  <a:tcPr marL="5106" marR="5106" marT="5106" marB="0" anchor="ctr"/>
                </a:tc>
                <a:tc>
                  <a:txBody>
                    <a:bodyPr/>
                    <a:lstStyle/>
                    <a:p>
                      <a:pPr algn="l" fontAlgn="ctr"/>
                      <a:r>
                        <a:rPr lang="en-US" sz="1400" u="none" strike="noStrike">
                          <a:effectLst/>
                        </a:rPr>
                        <a:t>ELEA、BOUA5</a:t>
                      </a:r>
                      <a:endParaRPr lang="en-US" sz="1400" b="0" i="0" u="none" strike="noStrike">
                        <a:solidFill>
                          <a:srgbClr val="000000"/>
                        </a:solidFill>
                        <a:effectLst/>
                        <a:latin typeface="宋体" panose="02010600030101010101" pitchFamily="2" charset="-122"/>
                        <a:ea typeface="宋体" panose="02010600030101010101" pitchFamily="2" charset="-122"/>
                      </a:endParaRPr>
                    </a:p>
                  </a:txBody>
                  <a:tcPr marL="5106" marR="5106" marT="5106" marB="0" anchor="ctr"/>
                </a:tc>
                <a:tc>
                  <a:txBody>
                    <a:bodyPr/>
                    <a:lstStyle/>
                    <a:p>
                      <a:pPr algn="l" fontAlgn="ctr"/>
                      <a:r>
                        <a:rPr lang="zh-CN" altLang="en-US" sz="1400" u="none" strike="noStrike">
                          <a:effectLst/>
                        </a:rPr>
                        <a:t>地形单元统计</a:t>
                      </a:r>
                      <a:endParaRPr lang="zh-CN" altLang="en-US" sz="1400" b="0" i="0" u="none" strike="noStrike">
                        <a:solidFill>
                          <a:srgbClr val="000000"/>
                        </a:solidFill>
                        <a:effectLst/>
                        <a:latin typeface="宋体" panose="02010600030101010101" pitchFamily="2" charset="-122"/>
                        <a:ea typeface="宋体" panose="02010600030101010101" pitchFamily="2" charset="-122"/>
                      </a:endParaRPr>
                    </a:p>
                  </a:txBody>
                  <a:tcPr marL="5106" marR="5106" marT="5106" marB="0" anchor="ctr"/>
                </a:tc>
                <a:tc>
                  <a:txBody>
                    <a:bodyPr/>
                    <a:lstStyle/>
                    <a:p>
                      <a:pPr algn="l" fontAlgn="ctr"/>
                      <a:r>
                        <a:rPr lang="zh-CN" altLang="en-US" sz="1400" u="none" strike="noStrike">
                          <a:effectLst/>
                        </a:rPr>
                        <a:t>地理单元</a:t>
                      </a:r>
                      <a:endParaRPr lang="zh-CN" altLang="en-US" sz="1400" b="0" i="0" u="none" strike="noStrike">
                        <a:solidFill>
                          <a:srgbClr val="000000"/>
                        </a:solidFill>
                        <a:effectLst/>
                        <a:latin typeface="宋体" panose="02010600030101010101" pitchFamily="2" charset="-122"/>
                        <a:ea typeface="宋体" panose="02010600030101010101" pitchFamily="2" charset="-122"/>
                      </a:endParaRPr>
                    </a:p>
                  </a:txBody>
                  <a:tcPr marL="5106" marR="5106" marT="5106" marB="0" anchor="ctr"/>
                </a:tc>
              </a:tr>
              <a:tr h="159539">
                <a:tc>
                  <a:txBody>
                    <a:bodyPr/>
                    <a:lstStyle/>
                    <a:p>
                      <a:pPr algn="ctr" fontAlgn="ctr"/>
                      <a:r>
                        <a:rPr lang="en-US" altLang="zh-CN" sz="1400" u="none" strike="noStrike">
                          <a:effectLst/>
                        </a:rPr>
                        <a:t>3</a:t>
                      </a:r>
                      <a:endParaRPr lang="en-US" altLang="zh-CN" sz="1400" b="0" i="0" u="none" strike="noStrike">
                        <a:solidFill>
                          <a:srgbClr val="000000"/>
                        </a:solidFill>
                        <a:effectLst/>
                        <a:latin typeface="宋体" panose="02010600030101010101" pitchFamily="2" charset="-122"/>
                        <a:ea typeface="宋体" panose="02010600030101010101" pitchFamily="2" charset="-122"/>
                      </a:endParaRPr>
                    </a:p>
                  </a:txBody>
                  <a:tcPr marL="5106" marR="5106" marT="5106" marB="0" anchor="ctr"/>
                </a:tc>
                <a:tc>
                  <a:txBody>
                    <a:bodyPr/>
                    <a:lstStyle/>
                    <a:p>
                      <a:pPr algn="ctr" fontAlgn="ctr"/>
                      <a:r>
                        <a:rPr lang="zh-CN" altLang="en-US" sz="1400" u="none" strike="noStrike">
                          <a:effectLst/>
                        </a:rPr>
                        <a:t>地基</a:t>
                      </a:r>
                      <a:r>
                        <a:rPr lang="en-US" altLang="zh-CN" sz="1400" u="none" strike="noStrike">
                          <a:effectLst/>
                        </a:rPr>
                        <a:t>1-3</a:t>
                      </a:r>
                      <a:r>
                        <a:rPr lang="zh-CN" altLang="en-US" sz="1400" u="none" strike="noStrike">
                          <a:effectLst/>
                        </a:rPr>
                        <a:t>表</a:t>
                      </a:r>
                      <a:endParaRPr lang="zh-CN" altLang="en-US" sz="1400" b="0" i="0" u="none" strike="noStrike">
                        <a:solidFill>
                          <a:srgbClr val="000000"/>
                        </a:solidFill>
                        <a:effectLst/>
                        <a:latin typeface="宋体" panose="02010600030101010101" pitchFamily="2" charset="-122"/>
                        <a:ea typeface="宋体" panose="02010600030101010101" pitchFamily="2" charset="-122"/>
                      </a:endParaRPr>
                    </a:p>
                  </a:txBody>
                  <a:tcPr marL="5106" marR="5106" marT="5106" marB="0" anchor="ctr"/>
                </a:tc>
                <a:tc>
                  <a:txBody>
                    <a:bodyPr/>
                    <a:lstStyle/>
                    <a:p>
                      <a:pPr algn="l" fontAlgn="ctr"/>
                      <a:r>
                        <a:rPr lang="zh-CN" altLang="en-US" sz="1400" u="none" strike="noStrike">
                          <a:effectLst/>
                        </a:rPr>
                        <a:t>地形地貌（坡度带）基础表</a:t>
                      </a:r>
                      <a:endParaRPr lang="zh-CN" altLang="en-US" sz="1400" b="0" i="0" u="none" strike="noStrike">
                        <a:solidFill>
                          <a:srgbClr val="000000"/>
                        </a:solidFill>
                        <a:effectLst/>
                        <a:latin typeface="宋体" panose="02010600030101010101" pitchFamily="2" charset="-122"/>
                        <a:ea typeface="宋体" panose="02010600030101010101" pitchFamily="2" charset="-122"/>
                      </a:endParaRPr>
                    </a:p>
                  </a:txBody>
                  <a:tcPr marL="5106" marR="5106" marT="5106" marB="0" anchor="ctr"/>
                </a:tc>
                <a:tc>
                  <a:txBody>
                    <a:bodyPr/>
                    <a:lstStyle/>
                    <a:p>
                      <a:pPr algn="l" fontAlgn="ctr"/>
                      <a:r>
                        <a:rPr lang="en-US" sz="1400" u="none" strike="noStrike" dirty="0">
                          <a:effectLst/>
                        </a:rPr>
                        <a:t>SLOA、BOUA5</a:t>
                      </a:r>
                      <a:endParaRPr lang="en-US" sz="1400" b="0" i="0" u="none" strike="noStrike" dirty="0">
                        <a:solidFill>
                          <a:srgbClr val="000000"/>
                        </a:solidFill>
                        <a:effectLst/>
                        <a:latin typeface="宋体" panose="02010600030101010101" pitchFamily="2" charset="-122"/>
                        <a:ea typeface="宋体" panose="02010600030101010101" pitchFamily="2" charset="-122"/>
                      </a:endParaRPr>
                    </a:p>
                  </a:txBody>
                  <a:tcPr marL="5106" marR="5106" marT="5106" marB="0" anchor="ctr"/>
                </a:tc>
                <a:tc>
                  <a:txBody>
                    <a:bodyPr/>
                    <a:lstStyle/>
                    <a:p>
                      <a:pPr algn="l" fontAlgn="ctr"/>
                      <a:r>
                        <a:rPr lang="zh-CN" altLang="en-US" sz="1400" u="none" strike="noStrike">
                          <a:effectLst/>
                        </a:rPr>
                        <a:t>地形单元统计</a:t>
                      </a:r>
                      <a:endParaRPr lang="zh-CN" altLang="en-US" sz="1400" b="0" i="0" u="none" strike="noStrike">
                        <a:solidFill>
                          <a:srgbClr val="000000"/>
                        </a:solidFill>
                        <a:effectLst/>
                        <a:latin typeface="宋体" panose="02010600030101010101" pitchFamily="2" charset="-122"/>
                        <a:ea typeface="宋体" panose="02010600030101010101" pitchFamily="2" charset="-122"/>
                      </a:endParaRPr>
                    </a:p>
                  </a:txBody>
                  <a:tcPr marL="5106" marR="5106" marT="5106" marB="0" anchor="ctr"/>
                </a:tc>
                <a:tc>
                  <a:txBody>
                    <a:bodyPr/>
                    <a:lstStyle/>
                    <a:p>
                      <a:pPr algn="l" fontAlgn="ctr"/>
                      <a:r>
                        <a:rPr lang="zh-CN" altLang="en-US" sz="1400" u="none" strike="noStrike">
                          <a:effectLst/>
                        </a:rPr>
                        <a:t>地理单元</a:t>
                      </a:r>
                      <a:endParaRPr lang="zh-CN" altLang="en-US" sz="1400" b="0" i="0" u="none" strike="noStrike">
                        <a:solidFill>
                          <a:srgbClr val="000000"/>
                        </a:solidFill>
                        <a:effectLst/>
                        <a:latin typeface="宋体" panose="02010600030101010101" pitchFamily="2" charset="-122"/>
                        <a:ea typeface="宋体" panose="02010600030101010101" pitchFamily="2" charset="-122"/>
                      </a:endParaRPr>
                    </a:p>
                  </a:txBody>
                  <a:tcPr marL="5106" marR="5106" marT="5106" marB="0" anchor="ctr"/>
                </a:tc>
              </a:tr>
              <a:tr h="159539">
                <a:tc>
                  <a:txBody>
                    <a:bodyPr/>
                    <a:lstStyle/>
                    <a:p>
                      <a:pPr algn="ctr" fontAlgn="ctr"/>
                      <a:r>
                        <a:rPr lang="en-US" altLang="zh-CN" sz="1400" u="none" strike="noStrike">
                          <a:effectLst/>
                        </a:rPr>
                        <a:t>4</a:t>
                      </a:r>
                      <a:endParaRPr lang="en-US" altLang="zh-CN" sz="1400" b="0" i="0" u="none" strike="noStrike">
                        <a:solidFill>
                          <a:srgbClr val="000000"/>
                        </a:solidFill>
                        <a:effectLst/>
                        <a:latin typeface="宋体" panose="02010600030101010101" pitchFamily="2" charset="-122"/>
                        <a:ea typeface="宋体" panose="02010600030101010101" pitchFamily="2" charset="-122"/>
                      </a:endParaRPr>
                    </a:p>
                  </a:txBody>
                  <a:tcPr marL="5106" marR="5106" marT="5106" marB="0" anchor="ctr"/>
                </a:tc>
                <a:tc>
                  <a:txBody>
                    <a:bodyPr/>
                    <a:lstStyle/>
                    <a:p>
                      <a:pPr algn="ctr" fontAlgn="ctr"/>
                      <a:r>
                        <a:rPr lang="zh-CN" altLang="en-US" sz="1400" u="none" strike="noStrike">
                          <a:effectLst/>
                        </a:rPr>
                        <a:t>地基</a:t>
                      </a:r>
                      <a:r>
                        <a:rPr lang="en-US" altLang="zh-CN" sz="1400" u="none" strike="noStrike">
                          <a:effectLst/>
                        </a:rPr>
                        <a:t>2-1</a:t>
                      </a:r>
                      <a:r>
                        <a:rPr lang="zh-CN" altLang="en-US" sz="1400" u="none" strike="noStrike">
                          <a:effectLst/>
                        </a:rPr>
                        <a:t>表</a:t>
                      </a:r>
                      <a:endParaRPr lang="zh-CN" altLang="en-US" sz="1400" b="0" i="0" u="none" strike="noStrike">
                        <a:solidFill>
                          <a:srgbClr val="000000"/>
                        </a:solidFill>
                        <a:effectLst/>
                        <a:latin typeface="宋体" panose="02010600030101010101" pitchFamily="2" charset="-122"/>
                        <a:ea typeface="宋体" panose="02010600030101010101" pitchFamily="2" charset="-122"/>
                      </a:endParaRPr>
                    </a:p>
                  </a:txBody>
                  <a:tcPr marL="5106" marR="5106" marT="5106" marB="0" anchor="ctr"/>
                </a:tc>
                <a:tc>
                  <a:txBody>
                    <a:bodyPr/>
                    <a:lstStyle/>
                    <a:p>
                      <a:pPr algn="l" fontAlgn="ctr"/>
                      <a:r>
                        <a:rPr lang="zh-CN" altLang="en-US" sz="1400" u="none" strike="noStrike">
                          <a:effectLst/>
                        </a:rPr>
                        <a:t>植被覆盖基础表</a:t>
                      </a:r>
                      <a:endParaRPr lang="zh-CN" altLang="en-US" sz="1400" b="0" i="0" u="none" strike="noStrike">
                        <a:solidFill>
                          <a:srgbClr val="000000"/>
                        </a:solidFill>
                        <a:effectLst/>
                        <a:latin typeface="宋体" panose="02010600030101010101" pitchFamily="2" charset="-122"/>
                        <a:ea typeface="宋体" panose="02010600030101010101" pitchFamily="2" charset="-122"/>
                      </a:endParaRPr>
                    </a:p>
                  </a:txBody>
                  <a:tcPr marL="5106" marR="5106" marT="5106" marB="0" anchor="ctr"/>
                </a:tc>
                <a:tc>
                  <a:txBody>
                    <a:bodyPr/>
                    <a:lstStyle/>
                    <a:p>
                      <a:pPr algn="l" fontAlgn="ctr"/>
                      <a:r>
                        <a:rPr lang="en-US" sz="1400" u="none" strike="noStrike">
                          <a:effectLst/>
                        </a:rPr>
                        <a:t>LCA</a:t>
                      </a:r>
                      <a:endParaRPr lang="en-US" sz="1400" b="0" i="0" u="none" strike="noStrike">
                        <a:solidFill>
                          <a:srgbClr val="000000"/>
                        </a:solidFill>
                        <a:effectLst/>
                        <a:latin typeface="宋体" panose="02010600030101010101" pitchFamily="2" charset="-122"/>
                        <a:ea typeface="宋体" panose="02010600030101010101" pitchFamily="2" charset="-122"/>
                      </a:endParaRPr>
                    </a:p>
                  </a:txBody>
                  <a:tcPr marL="5106" marR="5106" marT="5106" marB="0" anchor="ctr"/>
                </a:tc>
                <a:tc>
                  <a:txBody>
                    <a:bodyPr/>
                    <a:lstStyle/>
                    <a:p>
                      <a:pPr algn="l" fontAlgn="ctr"/>
                      <a:r>
                        <a:rPr lang="zh-CN" altLang="en-US" sz="1400" u="none" strike="noStrike">
                          <a:effectLst/>
                        </a:rPr>
                        <a:t>行政区划单元统计</a:t>
                      </a:r>
                      <a:endParaRPr lang="zh-CN" altLang="en-US" sz="1400" b="0" i="0" u="none" strike="noStrike">
                        <a:solidFill>
                          <a:srgbClr val="000000"/>
                        </a:solidFill>
                        <a:effectLst/>
                        <a:latin typeface="宋体" panose="02010600030101010101" pitchFamily="2" charset="-122"/>
                        <a:ea typeface="宋体" panose="02010600030101010101" pitchFamily="2" charset="-122"/>
                      </a:endParaRPr>
                    </a:p>
                  </a:txBody>
                  <a:tcPr marL="5106" marR="5106" marT="5106" marB="0" anchor="ctr"/>
                </a:tc>
                <a:tc>
                  <a:txBody>
                    <a:bodyPr/>
                    <a:lstStyle/>
                    <a:p>
                      <a:pPr algn="l" fontAlgn="ctr"/>
                      <a:r>
                        <a:rPr lang="zh-CN" altLang="en-US" sz="1400" u="none" strike="noStrike">
                          <a:effectLst/>
                        </a:rPr>
                        <a:t>耕、林、园、草</a:t>
                      </a:r>
                      <a:endParaRPr lang="zh-CN" altLang="en-US" sz="1400" b="0" i="0" u="none" strike="noStrike">
                        <a:solidFill>
                          <a:srgbClr val="000000"/>
                        </a:solidFill>
                        <a:effectLst/>
                        <a:latin typeface="宋体" panose="02010600030101010101" pitchFamily="2" charset="-122"/>
                        <a:ea typeface="宋体" panose="02010600030101010101" pitchFamily="2" charset="-122"/>
                      </a:endParaRPr>
                    </a:p>
                  </a:txBody>
                  <a:tcPr marL="5106" marR="5106" marT="5106" marB="0" anchor="ctr"/>
                </a:tc>
              </a:tr>
              <a:tr h="159539">
                <a:tc>
                  <a:txBody>
                    <a:bodyPr/>
                    <a:lstStyle/>
                    <a:p>
                      <a:pPr algn="ctr" fontAlgn="ctr"/>
                      <a:r>
                        <a:rPr lang="en-US" altLang="zh-CN" sz="1400" u="none" strike="noStrike">
                          <a:effectLst/>
                        </a:rPr>
                        <a:t>5</a:t>
                      </a:r>
                      <a:endParaRPr lang="en-US" altLang="zh-CN" sz="1400" b="0" i="0" u="none" strike="noStrike">
                        <a:solidFill>
                          <a:srgbClr val="000000"/>
                        </a:solidFill>
                        <a:effectLst/>
                        <a:latin typeface="宋体" panose="02010600030101010101" pitchFamily="2" charset="-122"/>
                        <a:ea typeface="宋体" panose="02010600030101010101" pitchFamily="2" charset="-122"/>
                      </a:endParaRPr>
                    </a:p>
                  </a:txBody>
                  <a:tcPr marL="5106" marR="5106" marT="5106" marB="0" anchor="ctr"/>
                </a:tc>
                <a:tc>
                  <a:txBody>
                    <a:bodyPr/>
                    <a:lstStyle/>
                    <a:p>
                      <a:pPr algn="ctr" fontAlgn="ctr"/>
                      <a:r>
                        <a:rPr lang="zh-CN" altLang="en-US" sz="1400" u="none" strike="noStrike">
                          <a:effectLst/>
                        </a:rPr>
                        <a:t>地基</a:t>
                      </a:r>
                      <a:r>
                        <a:rPr lang="en-US" altLang="zh-CN" sz="1400" u="none" strike="noStrike">
                          <a:effectLst/>
                        </a:rPr>
                        <a:t>2-2</a:t>
                      </a:r>
                      <a:r>
                        <a:rPr lang="zh-CN" altLang="en-US" sz="1400" u="none" strike="noStrike">
                          <a:effectLst/>
                        </a:rPr>
                        <a:t>表</a:t>
                      </a:r>
                      <a:endParaRPr lang="zh-CN" altLang="en-US" sz="1400" b="0" i="0" u="none" strike="noStrike">
                        <a:solidFill>
                          <a:srgbClr val="000000"/>
                        </a:solidFill>
                        <a:effectLst/>
                        <a:latin typeface="宋体" panose="02010600030101010101" pitchFamily="2" charset="-122"/>
                        <a:ea typeface="宋体" panose="02010600030101010101" pitchFamily="2" charset="-122"/>
                      </a:endParaRPr>
                    </a:p>
                  </a:txBody>
                  <a:tcPr marL="5106" marR="5106" marT="5106" marB="0" anchor="ctr"/>
                </a:tc>
                <a:tc>
                  <a:txBody>
                    <a:bodyPr/>
                    <a:lstStyle/>
                    <a:p>
                      <a:pPr algn="l" fontAlgn="ctr"/>
                      <a:r>
                        <a:rPr lang="zh-CN" altLang="en-US" sz="1400" u="none" strike="noStrike">
                          <a:effectLst/>
                        </a:rPr>
                        <a:t>植被覆盖（高程带）基础表</a:t>
                      </a:r>
                      <a:endParaRPr lang="zh-CN" altLang="en-US" sz="1400" b="0" i="0" u="none" strike="noStrike">
                        <a:solidFill>
                          <a:srgbClr val="000000"/>
                        </a:solidFill>
                        <a:effectLst/>
                        <a:latin typeface="宋体" panose="02010600030101010101" pitchFamily="2" charset="-122"/>
                        <a:ea typeface="宋体" panose="02010600030101010101" pitchFamily="2" charset="-122"/>
                      </a:endParaRPr>
                    </a:p>
                  </a:txBody>
                  <a:tcPr marL="5106" marR="5106" marT="5106" marB="0" anchor="ctr"/>
                </a:tc>
                <a:tc>
                  <a:txBody>
                    <a:bodyPr/>
                    <a:lstStyle/>
                    <a:p>
                      <a:pPr algn="l" fontAlgn="ctr"/>
                      <a:r>
                        <a:rPr lang="en-US" sz="1400" u="none" strike="noStrike">
                          <a:effectLst/>
                        </a:rPr>
                        <a:t>ELEA、LCA</a:t>
                      </a:r>
                      <a:endParaRPr lang="en-US" sz="1400" b="0" i="0" u="none" strike="noStrike">
                        <a:solidFill>
                          <a:srgbClr val="000000"/>
                        </a:solidFill>
                        <a:effectLst/>
                        <a:latin typeface="宋体" panose="02010600030101010101" pitchFamily="2" charset="-122"/>
                        <a:ea typeface="宋体" panose="02010600030101010101" pitchFamily="2" charset="-122"/>
                      </a:endParaRPr>
                    </a:p>
                  </a:txBody>
                  <a:tcPr marL="5106" marR="5106" marT="5106" marB="0" anchor="ctr"/>
                </a:tc>
                <a:tc>
                  <a:txBody>
                    <a:bodyPr/>
                    <a:lstStyle/>
                    <a:p>
                      <a:pPr algn="l" fontAlgn="ctr"/>
                      <a:r>
                        <a:rPr lang="zh-CN" altLang="en-US" sz="1400" u="none" strike="noStrike">
                          <a:effectLst/>
                        </a:rPr>
                        <a:t>地形单元统计</a:t>
                      </a:r>
                      <a:endParaRPr lang="zh-CN" altLang="en-US" sz="1400" b="0" i="0" u="none" strike="noStrike">
                        <a:solidFill>
                          <a:srgbClr val="000000"/>
                        </a:solidFill>
                        <a:effectLst/>
                        <a:latin typeface="宋体" panose="02010600030101010101" pitchFamily="2" charset="-122"/>
                        <a:ea typeface="宋体" panose="02010600030101010101" pitchFamily="2" charset="-122"/>
                      </a:endParaRPr>
                    </a:p>
                  </a:txBody>
                  <a:tcPr marL="5106" marR="5106" marT="5106" marB="0" anchor="ctr"/>
                </a:tc>
                <a:tc>
                  <a:txBody>
                    <a:bodyPr/>
                    <a:lstStyle/>
                    <a:p>
                      <a:pPr algn="l" fontAlgn="ctr"/>
                      <a:r>
                        <a:rPr lang="zh-CN" altLang="en-US" sz="1400" u="none" strike="noStrike">
                          <a:effectLst/>
                        </a:rPr>
                        <a:t>耕、林、园、草</a:t>
                      </a:r>
                      <a:endParaRPr lang="zh-CN" altLang="en-US" sz="1400" b="0" i="0" u="none" strike="noStrike">
                        <a:solidFill>
                          <a:srgbClr val="000000"/>
                        </a:solidFill>
                        <a:effectLst/>
                        <a:latin typeface="宋体" panose="02010600030101010101" pitchFamily="2" charset="-122"/>
                        <a:ea typeface="宋体" panose="02010600030101010101" pitchFamily="2" charset="-122"/>
                      </a:endParaRPr>
                    </a:p>
                  </a:txBody>
                  <a:tcPr marL="5106" marR="5106" marT="5106" marB="0" anchor="ctr"/>
                </a:tc>
              </a:tr>
              <a:tr h="159539">
                <a:tc>
                  <a:txBody>
                    <a:bodyPr/>
                    <a:lstStyle/>
                    <a:p>
                      <a:pPr algn="ctr" fontAlgn="ctr"/>
                      <a:r>
                        <a:rPr lang="en-US" altLang="zh-CN" sz="1400" u="none" strike="noStrike">
                          <a:effectLst/>
                        </a:rPr>
                        <a:t>6</a:t>
                      </a:r>
                      <a:endParaRPr lang="en-US" altLang="zh-CN" sz="1400" b="0" i="0" u="none" strike="noStrike">
                        <a:solidFill>
                          <a:srgbClr val="000000"/>
                        </a:solidFill>
                        <a:effectLst/>
                        <a:latin typeface="宋体" panose="02010600030101010101" pitchFamily="2" charset="-122"/>
                        <a:ea typeface="宋体" panose="02010600030101010101" pitchFamily="2" charset="-122"/>
                      </a:endParaRPr>
                    </a:p>
                  </a:txBody>
                  <a:tcPr marL="5106" marR="5106" marT="5106" marB="0" anchor="ctr"/>
                </a:tc>
                <a:tc>
                  <a:txBody>
                    <a:bodyPr/>
                    <a:lstStyle/>
                    <a:p>
                      <a:pPr algn="ctr" fontAlgn="ctr"/>
                      <a:r>
                        <a:rPr lang="zh-CN" altLang="en-US" sz="1400" u="none" strike="noStrike">
                          <a:effectLst/>
                        </a:rPr>
                        <a:t>地基</a:t>
                      </a:r>
                      <a:r>
                        <a:rPr lang="en-US" altLang="zh-CN" sz="1400" u="none" strike="noStrike">
                          <a:effectLst/>
                        </a:rPr>
                        <a:t>2-3</a:t>
                      </a:r>
                      <a:r>
                        <a:rPr lang="zh-CN" altLang="en-US" sz="1400" u="none" strike="noStrike">
                          <a:effectLst/>
                        </a:rPr>
                        <a:t>表</a:t>
                      </a:r>
                      <a:endParaRPr lang="zh-CN" altLang="en-US" sz="1400" b="0" i="0" u="none" strike="noStrike">
                        <a:solidFill>
                          <a:srgbClr val="000000"/>
                        </a:solidFill>
                        <a:effectLst/>
                        <a:latin typeface="宋体" panose="02010600030101010101" pitchFamily="2" charset="-122"/>
                        <a:ea typeface="宋体" panose="02010600030101010101" pitchFamily="2" charset="-122"/>
                      </a:endParaRPr>
                    </a:p>
                  </a:txBody>
                  <a:tcPr marL="5106" marR="5106" marT="5106" marB="0" anchor="ctr"/>
                </a:tc>
                <a:tc>
                  <a:txBody>
                    <a:bodyPr/>
                    <a:lstStyle/>
                    <a:p>
                      <a:pPr algn="l" fontAlgn="ctr"/>
                      <a:r>
                        <a:rPr lang="zh-CN" altLang="en-US" sz="1400" u="none" strike="noStrike">
                          <a:effectLst/>
                        </a:rPr>
                        <a:t>植被覆盖（坡度带）基础表</a:t>
                      </a:r>
                      <a:endParaRPr lang="zh-CN" altLang="en-US" sz="1400" b="0" i="0" u="none" strike="noStrike">
                        <a:solidFill>
                          <a:srgbClr val="000000"/>
                        </a:solidFill>
                        <a:effectLst/>
                        <a:latin typeface="宋体" panose="02010600030101010101" pitchFamily="2" charset="-122"/>
                        <a:ea typeface="宋体" panose="02010600030101010101" pitchFamily="2" charset="-122"/>
                      </a:endParaRPr>
                    </a:p>
                  </a:txBody>
                  <a:tcPr marL="5106" marR="5106" marT="5106" marB="0" anchor="ctr"/>
                </a:tc>
                <a:tc>
                  <a:txBody>
                    <a:bodyPr/>
                    <a:lstStyle/>
                    <a:p>
                      <a:pPr algn="l" fontAlgn="ctr"/>
                      <a:r>
                        <a:rPr lang="en-US" sz="1400" u="none" strike="noStrike">
                          <a:effectLst/>
                        </a:rPr>
                        <a:t>SLOA、LCA</a:t>
                      </a:r>
                      <a:endParaRPr lang="en-US" sz="1400" b="0" i="0" u="none" strike="noStrike">
                        <a:solidFill>
                          <a:srgbClr val="000000"/>
                        </a:solidFill>
                        <a:effectLst/>
                        <a:latin typeface="宋体" panose="02010600030101010101" pitchFamily="2" charset="-122"/>
                        <a:ea typeface="宋体" panose="02010600030101010101" pitchFamily="2" charset="-122"/>
                      </a:endParaRPr>
                    </a:p>
                  </a:txBody>
                  <a:tcPr marL="5106" marR="5106" marT="5106" marB="0" anchor="ctr"/>
                </a:tc>
                <a:tc>
                  <a:txBody>
                    <a:bodyPr/>
                    <a:lstStyle/>
                    <a:p>
                      <a:pPr algn="l" fontAlgn="ctr"/>
                      <a:r>
                        <a:rPr lang="zh-CN" altLang="en-US" sz="1400" u="none" strike="noStrike">
                          <a:effectLst/>
                        </a:rPr>
                        <a:t>地形单元统计</a:t>
                      </a:r>
                      <a:endParaRPr lang="zh-CN" altLang="en-US" sz="1400" b="0" i="0" u="none" strike="noStrike">
                        <a:solidFill>
                          <a:srgbClr val="000000"/>
                        </a:solidFill>
                        <a:effectLst/>
                        <a:latin typeface="宋体" panose="02010600030101010101" pitchFamily="2" charset="-122"/>
                        <a:ea typeface="宋体" panose="02010600030101010101" pitchFamily="2" charset="-122"/>
                      </a:endParaRPr>
                    </a:p>
                  </a:txBody>
                  <a:tcPr marL="5106" marR="5106" marT="5106" marB="0" anchor="ctr"/>
                </a:tc>
                <a:tc>
                  <a:txBody>
                    <a:bodyPr/>
                    <a:lstStyle/>
                    <a:p>
                      <a:pPr algn="l" fontAlgn="ctr"/>
                      <a:r>
                        <a:rPr lang="zh-CN" altLang="en-US" sz="1400" u="none" strike="noStrike">
                          <a:effectLst/>
                        </a:rPr>
                        <a:t>耕、林、园、草</a:t>
                      </a:r>
                      <a:endParaRPr lang="zh-CN" altLang="en-US" sz="1400" b="0" i="0" u="none" strike="noStrike">
                        <a:solidFill>
                          <a:srgbClr val="000000"/>
                        </a:solidFill>
                        <a:effectLst/>
                        <a:latin typeface="宋体" panose="02010600030101010101" pitchFamily="2" charset="-122"/>
                        <a:ea typeface="宋体" panose="02010600030101010101" pitchFamily="2" charset="-122"/>
                      </a:endParaRPr>
                    </a:p>
                  </a:txBody>
                  <a:tcPr marL="5106" marR="5106" marT="5106" marB="0" anchor="ctr"/>
                </a:tc>
              </a:tr>
              <a:tr h="159539">
                <a:tc>
                  <a:txBody>
                    <a:bodyPr/>
                    <a:lstStyle/>
                    <a:p>
                      <a:pPr algn="ctr" fontAlgn="ctr"/>
                      <a:r>
                        <a:rPr lang="en-US" altLang="zh-CN" sz="1400" u="none" strike="noStrike">
                          <a:effectLst/>
                        </a:rPr>
                        <a:t>7</a:t>
                      </a:r>
                      <a:endParaRPr lang="en-US" altLang="zh-CN" sz="1400" b="0" i="0" u="none" strike="noStrike">
                        <a:solidFill>
                          <a:srgbClr val="000000"/>
                        </a:solidFill>
                        <a:effectLst/>
                        <a:latin typeface="宋体" panose="02010600030101010101" pitchFamily="2" charset="-122"/>
                        <a:ea typeface="宋体" panose="02010600030101010101" pitchFamily="2" charset="-122"/>
                      </a:endParaRPr>
                    </a:p>
                  </a:txBody>
                  <a:tcPr marL="5106" marR="5106" marT="5106" marB="0" anchor="ctr"/>
                </a:tc>
                <a:tc>
                  <a:txBody>
                    <a:bodyPr/>
                    <a:lstStyle/>
                    <a:p>
                      <a:pPr algn="ctr" fontAlgn="ctr"/>
                      <a:r>
                        <a:rPr lang="zh-CN" altLang="en-US" sz="1400" u="none" strike="noStrike">
                          <a:effectLst/>
                        </a:rPr>
                        <a:t>地基</a:t>
                      </a:r>
                      <a:r>
                        <a:rPr lang="en-US" altLang="zh-CN" sz="1400" u="none" strike="noStrike">
                          <a:effectLst/>
                        </a:rPr>
                        <a:t>3-1</a:t>
                      </a:r>
                      <a:r>
                        <a:rPr lang="zh-CN" altLang="en-US" sz="1400" u="none" strike="noStrike">
                          <a:effectLst/>
                        </a:rPr>
                        <a:t>表</a:t>
                      </a:r>
                      <a:endParaRPr lang="zh-CN" altLang="en-US" sz="1400" b="0" i="0" u="none" strike="noStrike">
                        <a:solidFill>
                          <a:srgbClr val="000000"/>
                        </a:solidFill>
                        <a:effectLst/>
                        <a:latin typeface="宋体" panose="02010600030101010101" pitchFamily="2" charset="-122"/>
                        <a:ea typeface="宋体" panose="02010600030101010101" pitchFamily="2" charset="-122"/>
                      </a:endParaRPr>
                    </a:p>
                  </a:txBody>
                  <a:tcPr marL="5106" marR="5106" marT="5106" marB="0" anchor="ctr"/>
                </a:tc>
                <a:tc>
                  <a:txBody>
                    <a:bodyPr/>
                    <a:lstStyle/>
                    <a:p>
                      <a:pPr algn="l" fontAlgn="ctr"/>
                      <a:r>
                        <a:rPr lang="zh-CN" altLang="en-US" sz="1400" u="none" strike="noStrike">
                          <a:effectLst/>
                        </a:rPr>
                        <a:t>水面基础表</a:t>
                      </a:r>
                      <a:endParaRPr lang="zh-CN" altLang="en-US" sz="1400" b="0" i="0" u="none" strike="noStrike">
                        <a:solidFill>
                          <a:srgbClr val="000000"/>
                        </a:solidFill>
                        <a:effectLst/>
                        <a:latin typeface="宋体" panose="02010600030101010101" pitchFamily="2" charset="-122"/>
                        <a:ea typeface="宋体" panose="02010600030101010101" pitchFamily="2" charset="-122"/>
                      </a:endParaRPr>
                    </a:p>
                  </a:txBody>
                  <a:tcPr marL="5106" marR="5106" marT="5106" marB="0" anchor="ctr"/>
                </a:tc>
                <a:tc>
                  <a:txBody>
                    <a:bodyPr/>
                    <a:lstStyle/>
                    <a:p>
                      <a:pPr algn="l" fontAlgn="ctr"/>
                      <a:r>
                        <a:rPr lang="en-US" sz="1400" u="none" strike="noStrike">
                          <a:effectLst/>
                        </a:rPr>
                        <a:t>LCA</a:t>
                      </a:r>
                      <a:endParaRPr lang="en-US" sz="1400" b="0" i="0" u="none" strike="noStrike">
                        <a:solidFill>
                          <a:srgbClr val="000000"/>
                        </a:solidFill>
                        <a:effectLst/>
                        <a:latin typeface="宋体" panose="02010600030101010101" pitchFamily="2" charset="-122"/>
                        <a:ea typeface="宋体" panose="02010600030101010101" pitchFamily="2" charset="-122"/>
                      </a:endParaRPr>
                    </a:p>
                  </a:txBody>
                  <a:tcPr marL="5106" marR="5106" marT="5106" marB="0" anchor="ctr"/>
                </a:tc>
                <a:tc>
                  <a:txBody>
                    <a:bodyPr/>
                    <a:lstStyle/>
                    <a:p>
                      <a:pPr algn="l" fontAlgn="ctr"/>
                      <a:r>
                        <a:rPr lang="zh-CN" altLang="en-US" sz="1400" u="none" strike="noStrike">
                          <a:effectLst/>
                        </a:rPr>
                        <a:t>行政区划单元统计</a:t>
                      </a:r>
                      <a:endParaRPr lang="zh-CN" altLang="en-US" sz="1400" b="0" i="0" u="none" strike="noStrike">
                        <a:solidFill>
                          <a:srgbClr val="000000"/>
                        </a:solidFill>
                        <a:effectLst/>
                        <a:latin typeface="宋体" panose="02010600030101010101" pitchFamily="2" charset="-122"/>
                        <a:ea typeface="宋体" panose="02010600030101010101" pitchFamily="2" charset="-122"/>
                      </a:endParaRPr>
                    </a:p>
                  </a:txBody>
                  <a:tcPr marL="5106" marR="5106" marT="5106" marB="0" anchor="ctr"/>
                </a:tc>
                <a:tc>
                  <a:txBody>
                    <a:bodyPr/>
                    <a:lstStyle/>
                    <a:p>
                      <a:pPr algn="l" fontAlgn="ctr"/>
                      <a:r>
                        <a:rPr lang="zh-CN" altLang="en-US" sz="1400" u="none" strike="noStrike">
                          <a:effectLst/>
                        </a:rPr>
                        <a:t>水面</a:t>
                      </a:r>
                      <a:endParaRPr lang="zh-CN" altLang="en-US" sz="1400" b="0" i="0" u="none" strike="noStrike">
                        <a:solidFill>
                          <a:srgbClr val="000000"/>
                        </a:solidFill>
                        <a:effectLst/>
                        <a:latin typeface="宋体" panose="02010600030101010101" pitchFamily="2" charset="-122"/>
                        <a:ea typeface="宋体" panose="02010600030101010101" pitchFamily="2" charset="-122"/>
                      </a:endParaRPr>
                    </a:p>
                  </a:txBody>
                  <a:tcPr marL="5106" marR="5106" marT="5106" marB="0" anchor="ctr"/>
                </a:tc>
              </a:tr>
              <a:tr h="159539">
                <a:tc>
                  <a:txBody>
                    <a:bodyPr/>
                    <a:lstStyle/>
                    <a:p>
                      <a:pPr algn="ctr" fontAlgn="ctr"/>
                      <a:r>
                        <a:rPr lang="en-US" altLang="zh-CN" sz="1400" u="none" strike="noStrike">
                          <a:effectLst/>
                        </a:rPr>
                        <a:t>8</a:t>
                      </a:r>
                      <a:endParaRPr lang="en-US" altLang="zh-CN" sz="1400" b="0" i="0" u="none" strike="noStrike">
                        <a:solidFill>
                          <a:srgbClr val="000000"/>
                        </a:solidFill>
                        <a:effectLst/>
                        <a:latin typeface="宋体" panose="02010600030101010101" pitchFamily="2" charset="-122"/>
                        <a:ea typeface="宋体" panose="02010600030101010101" pitchFamily="2" charset="-122"/>
                      </a:endParaRPr>
                    </a:p>
                  </a:txBody>
                  <a:tcPr marL="5106" marR="5106" marT="5106" marB="0" anchor="ctr"/>
                </a:tc>
                <a:tc>
                  <a:txBody>
                    <a:bodyPr/>
                    <a:lstStyle/>
                    <a:p>
                      <a:pPr algn="ctr" fontAlgn="ctr"/>
                      <a:r>
                        <a:rPr lang="zh-CN" altLang="en-US" sz="1400" u="none" strike="noStrike">
                          <a:effectLst/>
                        </a:rPr>
                        <a:t>地基</a:t>
                      </a:r>
                      <a:r>
                        <a:rPr lang="en-US" altLang="zh-CN" sz="1400" u="none" strike="noStrike">
                          <a:effectLst/>
                        </a:rPr>
                        <a:t>3-2</a:t>
                      </a:r>
                      <a:r>
                        <a:rPr lang="zh-CN" altLang="en-US" sz="1400" u="none" strike="noStrike">
                          <a:effectLst/>
                        </a:rPr>
                        <a:t>表</a:t>
                      </a:r>
                      <a:endParaRPr lang="zh-CN" altLang="en-US" sz="1400" b="0" i="0" u="none" strike="noStrike">
                        <a:solidFill>
                          <a:srgbClr val="000000"/>
                        </a:solidFill>
                        <a:effectLst/>
                        <a:latin typeface="宋体" panose="02010600030101010101" pitchFamily="2" charset="-122"/>
                        <a:ea typeface="宋体" panose="02010600030101010101" pitchFamily="2" charset="-122"/>
                      </a:endParaRPr>
                    </a:p>
                  </a:txBody>
                  <a:tcPr marL="5106" marR="5106" marT="5106" marB="0" anchor="ctr"/>
                </a:tc>
                <a:tc>
                  <a:txBody>
                    <a:bodyPr/>
                    <a:lstStyle/>
                    <a:p>
                      <a:pPr algn="l" fontAlgn="ctr"/>
                      <a:r>
                        <a:rPr lang="zh-CN" altLang="en-US" sz="1400" u="none" strike="noStrike">
                          <a:effectLst/>
                        </a:rPr>
                        <a:t>水面（高程带）基础表</a:t>
                      </a:r>
                      <a:endParaRPr lang="zh-CN" altLang="en-US" sz="1400" b="0" i="0" u="none" strike="noStrike">
                        <a:solidFill>
                          <a:srgbClr val="000000"/>
                        </a:solidFill>
                        <a:effectLst/>
                        <a:latin typeface="宋体" panose="02010600030101010101" pitchFamily="2" charset="-122"/>
                        <a:ea typeface="宋体" panose="02010600030101010101" pitchFamily="2" charset="-122"/>
                      </a:endParaRPr>
                    </a:p>
                  </a:txBody>
                  <a:tcPr marL="5106" marR="5106" marT="5106" marB="0" anchor="ctr"/>
                </a:tc>
                <a:tc>
                  <a:txBody>
                    <a:bodyPr/>
                    <a:lstStyle/>
                    <a:p>
                      <a:pPr algn="l" fontAlgn="ctr"/>
                      <a:r>
                        <a:rPr lang="en-US" sz="1400" u="none" strike="noStrike">
                          <a:effectLst/>
                        </a:rPr>
                        <a:t>ELEA、LCA</a:t>
                      </a:r>
                      <a:endParaRPr lang="en-US" sz="1400" b="0" i="0" u="none" strike="noStrike">
                        <a:solidFill>
                          <a:srgbClr val="000000"/>
                        </a:solidFill>
                        <a:effectLst/>
                        <a:latin typeface="宋体" panose="02010600030101010101" pitchFamily="2" charset="-122"/>
                        <a:ea typeface="宋体" panose="02010600030101010101" pitchFamily="2" charset="-122"/>
                      </a:endParaRPr>
                    </a:p>
                  </a:txBody>
                  <a:tcPr marL="5106" marR="5106" marT="5106" marB="0" anchor="ctr"/>
                </a:tc>
                <a:tc>
                  <a:txBody>
                    <a:bodyPr/>
                    <a:lstStyle/>
                    <a:p>
                      <a:pPr algn="l" fontAlgn="ctr"/>
                      <a:r>
                        <a:rPr lang="zh-CN" altLang="en-US" sz="1400" u="none" strike="noStrike">
                          <a:effectLst/>
                        </a:rPr>
                        <a:t>地形单元统计</a:t>
                      </a:r>
                      <a:endParaRPr lang="zh-CN" altLang="en-US" sz="1400" b="0" i="0" u="none" strike="noStrike">
                        <a:solidFill>
                          <a:srgbClr val="000000"/>
                        </a:solidFill>
                        <a:effectLst/>
                        <a:latin typeface="宋体" panose="02010600030101010101" pitchFamily="2" charset="-122"/>
                        <a:ea typeface="宋体" panose="02010600030101010101" pitchFamily="2" charset="-122"/>
                      </a:endParaRPr>
                    </a:p>
                  </a:txBody>
                  <a:tcPr marL="5106" marR="5106" marT="5106" marB="0" anchor="ctr"/>
                </a:tc>
                <a:tc>
                  <a:txBody>
                    <a:bodyPr/>
                    <a:lstStyle/>
                    <a:p>
                      <a:pPr algn="l" fontAlgn="ctr"/>
                      <a:r>
                        <a:rPr lang="zh-CN" altLang="en-US" sz="1400" u="none" strike="noStrike">
                          <a:effectLst/>
                        </a:rPr>
                        <a:t>水面</a:t>
                      </a:r>
                      <a:endParaRPr lang="zh-CN" altLang="en-US" sz="1400" b="0" i="0" u="none" strike="noStrike">
                        <a:solidFill>
                          <a:srgbClr val="000000"/>
                        </a:solidFill>
                        <a:effectLst/>
                        <a:latin typeface="宋体" panose="02010600030101010101" pitchFamily="2" charset="-122"/>
                        <a:ea typeface="宋体" panose="02010600030101010101" pitchFamily="2" charset="-122"/>
                      </a:endParaRPr>
                    </a:p>
                  </a:txBody>
                  <a:tcPr marL="5106" marR="5106" marT="5106" marB="0" anchor="ctr"/>
                </a:tc>
              </a:tr>
              <a:tr h="159539">
                <a:tc>
                  <a:txBody>
                    <a:bodyPr/>
                    <a:lstStyle/>
                    <a:p>
                      <a:pPr algn="ctr" fontAlgn="ctr"/>
                      <a:r>
                        <a:rPr lang="en-US" altLang="zh-CN" sz="1400" u="none" strike="noStrike">
                          <a:effectLst/>
                        </a:rPr>
                        <a:t>9</a:t>
                      </a:r>
                      <a:endParaRPr lang="en-US" altLang="zh-CN" sz="1400" b="0" i="0" u="none" strike="noStrike">
                        <a:solidFill>
                          <a:srgbClr val="000000"/>
                        </a:solidFill>
                        <a:effectLst/>
                        <a:latin typeface="宋体" panose="02010600030101010101" pitchFamily="2" charset="-122"/>
                        <a:ea typeface="宋体" panose="02010600030101010101" pitchFamily="2" charset="-122"/>
                      </a:endParaRPr>
                    </a:p>
                  </a:txBody>
                  <a:tcPr marL="5106" marR="5106" marT="5106" marB="0" anchor="ctr"/>
                </a:tc>
                <a:tc>
                  <a:txBody>
                    <a:bodyPr/>
                    <a:lstStyle/>
                    <a:p>
                      <a:pPr algn="ctr" fontAlgn="ctr"/>
                      <a:r>
                        <a:rPr lang="zh-CN" altLang="en-US" sz="1400" u="none" strike="noStrike">
                          <a:effectLst/>
                        </a:rPr>
                        <a:t>地基</a:t>
                      </a:r>
                      <a:r>
                        <a:rPr lang="en-US" altLang="zh-CN" sz="1400" u="none" strike="noStrike">
                          <a:effectLst/>
                        </a:rPr>
                        <a:t>3-3</a:t>
                      </a:r>
                      <a:r>
                        <a:rPr lang="zh-CN" altLang="en-US" sz="1400" u="none" strike="noStrike">
                          <a:effectLst/>
                        </a:rPr>
                        <a:t>表</a:t>
                      </a:r>
                      <a:endParaRPr lang="zh-CN" altLang="en-US" sz="1400" b="0" i="0" u="none" strike="noStrike">
                        <a:solidFill>
                          <a:srgbClr val="000000"/>
                        </a:solidFill>
                        <a:effectLst/>
                        <a:latin typeface="宋体" panose="02010600030101010101" pitchFamily="2" charset="-122"/>
                        <a:ea typeface="宋体" panose="02010600030101010101" pitchFamily="2" charset="-122"/>
                      </a:endParaRPr>
                    </a:p>
                  </a:txBody>
                  <a:tcPr marL="5106" marR="5106" marT="5106" marB="0" anchor="ctr"/>
                </a:tc>
                <a:tc>
                  <a:txBody>
                    <a:bodyPr/>
                    <a:lstStyle/>
                    <a:p>
                      <a:pPr algn="l" fontAlgn="ctr"/>
                      <a:r>
                        <a:rPr lang="zh-CN" altLang="en-US" sz="1400" u="none" strike="noStrike">
                          <a:effectLst/>
                        </a:rPr>
                        <a:t>水域基础表</a:t>
                      </a:r>
                      <a:endParaRPr lang="zh-CN" altLang="en-US" sz="1400" b="0" i="0" u="none" strike="noStrike">
                        <a:solidFill>
                          <a:srgbClr val="000000"/>
                        </a:solidFill>
                        <a:effectLst/>
                        <a:latin typeface="宋体" panose="02010600030101010101" pitchFamily="2" charset="-122"/>
                        <a:ea typeface="宋体" panose="02010600030101010101" pitchFamily="2" charset="-122"/>
                      </a:endParaRPr>
                    </a:p>
                  </a:txBody>
                  <a:tcPr marL="5106" marR="5106" marT="5106" marB="0" anchor="ctr"/>
                </a:tc>
                <a:tc>
                  <a:txBody>
                    <a:bodyPr/>
                    <a:lstStyle/>
                    <a:p>
                      <a:pPr algn="l" fontAlgn="ctr"/>
                      <a:r>
                        <a:rPr lang="en-US" sz="1400" u="none" strike="noStrike">
                          <a:effectLst/>
                        </a:rPr>
                        <a:t>HYDA、HYDL</a:t>
                      </a:r>
                      <a:endParaRPr lang="en-US" sz="1400" b="0" i="0" u="none" strike="noStrike">
                        <a:solidFill>
                          <a:srgbClr val="000000"/>
                        </a:solidFill>
                        <a:effectLst/>
                        <a:latin typeface="宋体" panose="02010600030101010101" pitchFamily="2" charset="-122"/>
                        <a:ea typeface="宋体" panose="02010600030101010101" pitchFamily="2" charset="-122"/>
                      </a:endParaRPr>
                    </a:p>
                  </a:txBody>
                  <a:tcPr marL="5106" marR="5106" marT="5106" marB="0" anchor="ctr"/>
                </a:tc>
                <a:tc>
                  <a:txBody>
                    <a:bodyPr/>
                    <a:lstStyle/>
                    <a:p>
                      <a:pPr algn="l" fontAlgn="ctr"/>
                      <a:r>
                        <a:rPr lang="zh-CN" altLang="en-US" sz="1400" u="none" strike="noStrike">
                          <a:effectLst/>
                        </a:rPr>
                        <a:t>行政区划单元统计</a:t>
                      </a:r>
                      <a:endParaRPr lang="zh-CN" altLang="en-US" sz="1400" b="0" i="0" u="none" strike="noStrike">
                        <a:solidFill>
                          <a:srgbClr val="000000"/>
                        </a:solidFill>
                        <a:effectLst/>
                        <a:latin typeface="宋体" panose="02010600030101010101" pitchFamily="2" charset="-122"/>
                        <a:ea typeface="宋体" panose="02010600030101010101" pitchFamily="2" charset="-122"/>
                      </a:endParaRPr>
                    </a:p>
                  </a:txBody>
                  <a:tcPr marL="5106" marR="5106" marT="5106" marB="0" anchor="ctr"/>
                </a:tc>
                <a:tc>
                  <a:txBody>
                    <a:bodyPr/>
                    <a:lstStyle/>
                    <a:p>
                      <a:pPr algn="l" fontAlgn="ctr"/>
                      <a:r>
                        <a:rPr lang="zh-CN" altLang="en-US" sz="1400" u="none" strike="noStrike">
                          <a:effectLst/>
                        </a:rPr>
                        <a:t>水域</a:t>
                      </a:r>
                      <a:endParaRPr lang="zh-CN" altLang="en-US" sz="1400" b="0" i="0" u="none" strike="noStrike">
                        <a:solidFill>
                          <a:srgbClr val="000000"/>
                        </a:solidFill>
                        <a:effectLst/>
                        <a:latin typeface="宋体" panose="02010600030101010101" pitchFamily="2" charset="-122"/>
                        <a:ea typeface="宋体" panose="02010600030101010101" pitchFamily="2" charset="-122"/>
                      </a:endParaRPr>
                    </a:p>
                  </a:txBody>
                  <a:tcPr marL="5106" marR="5106" marT="5106" marB="0" anchor="ctr"/>
                </a:tc>
              </a:tr>
              <a:tr h="159539">
                <a:tc>
                  <a:txBody>
                    <a:bodyPr/>
                    <a:lstStyle/>
                    <a:p>
                      <a:pPr algn="ctr" fontAlgn="ctr"/>
                      <a:r>
                        <a:rPr lang="en-US" altLang="zh-CN" sz="1400" u="none" strike="noStrike">
                          <a:effectLst/>
                        </a:rPr>
                        <a:t>10</a:t>
                      </a:r>
                      <a:endParaRPr lang="en-US" altLang="zh-CN" sz="1400" b="0" i="0" u="none" strike="noStrike">
                        <a:solidFill>
                          <a:srgbClr val="000000"/>
                        </a:solidFill>
                        <a:effectLst/>
                        <a:latin typeface="宋体" panose="02010600030101010101" pitchFamily="2" charset="-122"/>
                        <a:ea typeface="宋体" panose="02010600030101010101" pitchFamily="2" charset="-122"/>
                      </a:endParaRPr>
                    </a:p>
                  </a:txBody>
                  <a:tcPr marL="5106" marR="5106" marT="5106" marB="0" anchor="ctr"/>
                </a:tc>
                <a:tc>
                  <a:txBody>
                    <a:bodyPr/>
                    <a:lstStyle/>
                    <a:p>
                      <a:pPr algn="ctr" fontAlgn="ctr"/>
                      <a:r>
                        <a:rPr lang="zh-CN" altLang="en-US" sz="1400" u="none" strike="noStrike">
                          <a:effectLst/>
                        </a:rPr>
                        <a:t>地基</a:t>
                      </a:r>
                      <a:r>
                        <a:rPr lang="en-US" altLang="zh-CN" sz="1400" u="none" strike="noStrike">
                          <a:effectLst/>
                        </a:rPr>
                        <a:t>3-4</a:t>
                      </a:r>
                      <a:r>
                        <a:rPr lang="zh-CN" altLang="en-US" sz="1400" u="none" strike="noStrike">
                          <a:effectLst/>
                        </a:rPr>
                        <a:t>表</a:t>
                      </a:r>
                      <a:endParaRPr lang="zh-CN" altLang="en-US" sz="1400" b="0" i="0" u="none" strike="noStrike">
                        <a:solidFill>
                          <a:srgbClr val="000000"/>
                        </a:solidFill>
                        <a:effectLst/>
                        <a:latin typeface="宋体" panose="02010600030101010101" pitchFamily="2" charset="-122"/>
                        <a:ea typeface="宋体" panose="02010600030101010101" pitchFamily="2" charset="-122"/>
                      </a:endParaRPr>
                    </a:p>
                  </a:txBody>
                  <a:tcPr marL="5106" marR="5106" marT="5106" marB="0" anchor="ctr"/>
                </a:tc>
                <a:tc>
                  <a:txBody>
                    <a:bodyPr/>
                    <a:lstStyle/>
                    <a:p>
                      <a:pPr algn="l" fontAlgn="ctr"/>
                      <a:r>
                        <a:rPr lang="zh-CN" altLang="en-US" sz="1400" u="none" strike="noStrike">
                          <a:effectLst/>
                        </a:rPr>
                        <a:t>水域（高程带）基础表</a:t>
                      </a:r>
                      <a:endParaRPr lang="zh-CN" altLang="en-US" sz="1400" b="0" i="0" u="none" strike="noStrike">
                        <a:solidFill>
                          <a:srgbClr val="000000"/>
                        </a:solidFill>
                        <a:effectLst/>
                        <a:latin typeface="宋体" panose="02010600030101010101" pitchFamily="2" charset="-122"/>
                        <a:ea typeface="宋体" panose="02010600030101010101" pitchFamily="2" charset="-122"/>
                      </a:endParaRPr>
                    </a:p>
                  </a:txBody>
                  <a:tcPr marL="5106" marR="5106" marT="5106" marB="0" anchor="ctr"/>
                </a:tc>
                <a:tc>
                  <a:txBody>
                    <a:bodyPr/>
                    <a:lstStyle/>
                    <a:p>
                      <a:pPr algn="l" fontAlgn="ctr"/>
                      <a:r>
                        <a:rPr lang="en-US" sz="1400" u="none" strike="noStrike">
                          <a:effectLst/>
                        </a:rPr>
                        <a:t>HYDA、HYDL</a:t>
                      </a:r>
                      <a:endParaRPr lang="en-US" sz="1400" b="0" i="0" u="none" strike="noStrike">
                        <a:solidFill>
                          <a:srgbClr val="000000"/>
                        </a:solidFill>
                        <a:effectLst/>
                        <a:latin typeface="宋体" panose="02010600030101010101" pitchFamily="2" charset="-122"/>
                        <a:ea typeface="宋体" panose="02010600030101010101" pitchFamily="2" charset="-122"/>
                      </a:endParaRPr>
                    </a:p>
                  </a:txBody>
                  <a:tcPr marL="5106" marR="5106" marT="5106" marB="0" anchor="ctr"/>
                </a:tc>
                <a:tc>
                  <a:txBody>
                    <a:bodyPr/>
                    <a:lstStyle/>
                    <a:p>
                      <a:pPr algn="l" fontAlgn="ctr"/>
                      <a:r>
                        <a:rPr lang="zh-CN" altLang="en-US" sz="1400" u="none" strike="noStrike">
                          <a:effectLst/>
                        </a:rPr>
                        <a:t>地形单元统计</a:t>
                      </a:r>
                      <a:endParaRPr lang="zh-CN" altLang="en-US" sz="1400" b="0" i="0" u="none" strike="noStrike">
                        <a:solidFill>
                          <a:srgbClr val="000000"/>
                        </a:solidFill>
                        <a:effectLst/>
                        <a:latin typeface="宋体" panose="02010600030101010101" pitchFamily="2" charset="-122"/>
                        <a:ea typeface="宋体" panose="02010600030101010101" pitchFamily="2" charset="-122"/>
                      </a:endParaRPr>
                    </a:p>
                  </a:txBody>
                  <a:tcPr marL="5106" marR="5106" marT="5106" marB="0" anchor="ctr"/>
                </a:tc>
                <a:tc>
                  <a:txBody>
                    <a:bodyPr/>
                    <a:lstStyle/>
                    <a:p>
                      <a:pPr algn="l" fontAlgn="ctr"/>
                      <a:r>
                        <a:rPr lang="zh-CN" altLang="en-US" sz="1400" u="none" strike="noStrike">
                          <a:effectLst/>
                        </a:rPr>
                        <a:t>水域</a:t>
                      </a:r>
                      <a:endParaRPr lang="zh-CN" altLang="en-US" sz="1400" b="0" i="0" u="none" strike="noStrike">
                        <a:solidFill>
                          <a:srgbClr val="000000"/>
                        </a:solidFill>
                        <a:effectLst/>
                        <a:latin typeface="宋体" panose="02010600030101010101" pitchFamily="2" charset="-122"/>
                        <a:ea typeface="宋体" panose="02010600030101010101" pitchFamily="2" charset="-122"/>
                      </a:endParaRPr>
                    </a:p>
                  </a:txBody>
                  <a:tcPr marL="5106" marR="5106" marT="5106" marB="0" anchor="ctr"/>
                </a:tc>
              </a:tr>
              <a:tr h="159539">
                <a:tc>
                  <a:txBody>
                    <a:bodyPr/>
                    <a:lstStyle/>
                    <a:p>
                      <a:pPr algn="ctr" fontAlgn="ctr"/>
                      <a:r>
                        <a:rPr lang="en-US" altLang="zh-CN" sz="1400" u="none" strike="noStrike">
                          <a:effectLst/>
                        </a:rPr>
                        <a:t>11</a:t>
                      </a:r>
                      <a:endParaRPr lang="en-US" altLang="zh-CN" sz="1400" b="0" i="0" u="none" strike="noStrike">
                        <a:solidFill>
                          <a:srgbClr val="000000"/>
                        </a:solidFill>
                        <a:effectLst/>
                        <a:latin typeface="宋体" panose="02010600030101010101" pitchFamily="2" charset="-122"/>
                        <a:ea typeface="宋体" panose="02010600030101010101" pitchFamily="2" charset="-122"/>
                      </a:endParaRPr>
                    </a:p>
                  </a:txBody>
                  <a:tcPr marL="5106" marR="5106" marT="5106" marB="0" anchor="ctr"/>
                </a:tc>
                <a:tc>
                  <a:txBody>
                    <a:bodyPr/>
                    <a:lstStyle/>
                    <a:p>
                      <a:pPr algn="ctr" fontAlgn="ctr"/>
                      <a:r>
                        <a:rPr lang="zh-CN" altLang="en-US" sz="1400" u="none" strike="noStrike">
                          <a:effectLst/>
                        </a:rPr>
                        <a:t>地基</a:t>
                      </a:r>
                      <a:r>
                        <a:rPr lang="en-US" altLang="zh-CN" sz="1400" u="none" strike="noStrike">
                          <a:effectLst/>
                        </a:rPr>
                        <a:t>3-5</a:t>
                      </a:r>
                      <a:r>
                        <a:rPr lang="zh-CN" altLang="en-US" sz="1400" u="none" strike="noStrike">
                          <a:effectLst/>
                        </a:rPr>
                        <a:t>表</a:t>
                      </a:r>
                      <a:endParaRPr lang="zh-CN" altLang="en-US" sz="1400" b="0" i="0" u="none" strike="noStrike">
                        <a:solidFill>
                          <a:srgbClr val="000000"/>
                        </a:solidFill>
                        <a:effectLst/>
                        <a:latin typeface="宋体" panose="02010600030101010101" pitchFamily="2" charset="-122"/>
                        <a:ea typeface="宋体" panose="02010600030101010101" pitchFamily="2" charset="-122"/>
                      </a:endParaRPr>
                    </a:p>
                  </a:txBody>
                  <a:tcPr marL="5106" marR="5106" marT="5106" marB="0" anchor="ctr"/>
                </a:tc>
                <a:tc>
                  <a:txBody>
                    <a:bodyPr/>
                    <a:lstStyle/>
                    <a:p>
                      <a:pPr algn="l" fontAlgn="ctr"/>
                      <a:r>
                        <a:rPr lang="zh-CN" altLang="en-US" sz="1400" u="none" strike="noStrike">
                          <a:effectLst/>
                        </a:rPr>
                        <a:t>水工设施基础表</a:t>
                      </a:r>
                      <a:endParaRPr lang="zh-CN" altLang="en-US" sz="1400" b="0" i="0" u="none" strike="noStrike">
                        <a:solidFill>
                          <a:srgbClr val="000000"/>
                        </a:solidFill>
                        <a:effectLst/>
                        <a:latin typeface="宋体" panose="02010600030101010101" pitchFamily="2" charset="-122"/>
                        <a:ea typeface="宋体" panose="02010600030101010101" pitchFamily="2" charset="-122"/>
                      </a:endParaRPr>
                    </a:p>
                  </a:txBody>
                  <a:tcPr marL="5106" marR="5106" marT="5106" marB="0" anchor="ctr"/>
                </a:tc>
                <a:tc>
                  <a:txBody>
                    <a:bodyPr/>
                    <a:lstStyle/>
                    <a:p>
                      <a:pPr algn="l" fontAlgn="ctr"/>
                      <a:r>
                        <a:rPr lang="en-US" sz="1400" u="none" strike="noStrike">
                          <a:effectLst/>
                        </a:rPr>
                        <a:t>SFCA、SFCL、SFCP</a:t>
                      </a:r>
                      <a:endParaRPr lang="en-US" sz="1400" b="0" i="0" u="none" strike="noStrike">
                        <a:solidFill>
                          <a:srgbClr val="000000"/>
                        </a:solidFill>
                        <a:effectLst/>
                        <a:latin typeface="宋体" panose="02010600030101010101" pitchFamily="2" charset="-122"/>
                        <a:ea typeface="宋体" panose="02010600030101010101" pitchFamily="2" charset="-122"/>
                      </a:endParaRPr>
                    </a:p>
                  </a:txBody>
                  <a:tcPr marL="5106" marR="5106" marT="5106" marB="0" anchor="ctr"/>
                </a:tc>
                <a:tc>
                  <a:txBody>
                    <a:bodyPr/>
                    <a:lstStyle/>
                    <a:p>
                      <a:pPr algn="l" fontAlgn="ctr"/>
                      <a:r>
                        <a:rPr lang="zh-CN" altLang="en-US" sz="1400" u="none" strike="noStrike">
                          <a:effectLst/>
                        </a:rPr>
                        <a:t>行政区划单元统计</a:t>
                      </a:r>
                      <a:endParaRPr lang="zh-CN" altLang="en-US" sz="1400" b="0" i="0" u="none" strike="noStrike">
                        <a:solidFill>
                          <a:srgbClr val="000000"/>
                        </a:solidFill>
                        <a:effectLst/>
                        <a:latin typeface="宋体" panose="02010600030101010101" pitchFamily="2" charset="-122"/>
                        <a:ea typeface="宋体" panose="02010600030101010101" pitchFamily="2" charset="-122"/>
                      </a:endParaRPr>
                    </a:p>
                  </a:txBody>
                  <a:tcPr marL="5106" marR="5106" marT="5106" marB="0" anchor="ctr"/>
                </a:tc>
                <a:tc>
                  <a:txBody>
                    <a:bodyPr/>
                    <a:lstStyle/>
                    <a:p>
                      <a:pPr algn="l" fontAlgn="ctr"/>
                      <a:r>
                        <a:rPr lang="zh-CN" altLang="en-US" sz="1400" u="none" strike="noStrike">
                          <a:effectLst/>
                        </a:rPr>
                        <a:t>构筑物</a:t>
                      </a:r>
                      <a:endParaRPr lang="zh-CN" altLang="en-US" sz="1400" b="0" i="0" u="none" strike="noStrike">
                        <a:solidFill>
                          <a:srgbClr val="000000"/>
                        </a:solidFill>
                        <a:effectLst/>
                        <a:latin typeface="宋体" panose="02010600030101010101" pitchFamily="2" charset="-122"/>
                        <a:ea typeface="宋体" panose="02010600030101010101" pitchFamily="2" charset="-122"/>
                      </a:endParaRPr>
                    </a:p>
                  </a:txBody>
                  <a:tcPr marL="5106" marR="5106" marT="5106" marB="0" anchor="ctr"/>
                </a:tc>
              </a:tr>
              <a:tr h="159539">
                <a:tc>
                  <a:txBody>
                    <a:bodyPr/>
                    <a:lstStyle/>
                    <a:p>
                      <a:pPr algn="ctr" fontAlgn="ctr"/>
                      <a:r>
                        <a:rPr lang="en-US" altLang="zh-CN" sz="1400" u="none" strike="noStrike">
                          <a:effectLst/>
                        </a:rPr>
                        <a:t>12</a:t>
                      </a:r>
                      <a:endParaRPr lang="en-US" altLang="zh-CN" sz="1400" b="0" i="0" u="none" strike="noStrike">
                        <a:solidFill>
                          <a:srgbClr val="000000"/>
                        </a:solidFill>
                        <a:effectLst/>
                        <a:latin typeface="宋体" panose="02010600030101010101" pitchFamily="2" charset="-122"/>
                        <a:ea typeface="宋体" panose="02010600030101010101" pitchFamily="2" charset="-122"/>
                      </a:endParaRPr>
                    </a:p>
                  </a:txBody>
                  <a:tcPr marL="5106" marR="5106" marT="5106" marB="0" anchor="ctr"/>
                </a:tc>
                <a:tc>
                  <a:txBody>
                    <a:bodyPr/>
                    <a:lstStyle/>
                    <a:p>
                      <a:pPr algn="ctr" fontAlgn="ctr"/>
                      <a:r>
                        <a:rPr lang="zh-CN" altLang="en-US" sz="1400" u="none" strike="noStrike">
                          <a:effectLst/>
                        </a:rPr>
                        <a:t>地基</a:t>
                      </a:r>
                      <a:r>
                        <a:rPr lang="en-US" altLang="zh-CN" sz="1400" u="none" strike="noStrike">
                          <a:effectLst/>
                        </a:rPr>
                        <a:t>3-6</a:t>
                      </a:r>
                      <a:r>
                        <a:rPr lang="zh-CN" altLang="en-US" sz="1400" u="none" strike="noStrike">
                          <a:effectLst/>
                        </a:rPr>
                        <a:t>表</a:t>
                      </a:r>
                      <a:endParaRPr lang="zh-CN" altLang="en-US" sz="1400" b="0" i="0" u="none" strike="noStrike">
                        <a:solidFill>
                          <a:srgbClr val="000000"/>
                        </a:solidFill>
                        <a:effectLst/>
                        <a:latin typeface="宋体" panose="02010600030101010101" pitchFamily="2" charset="-122"/>
                        <a:ea typeface="宋体" panose="02010600030101010101" pitchFamily="2" charset="-122"/>
                      </a:endParaRPr>
                    </a:p>
                  </a:txBody>
                  <a:tcPr marL="5106" marR="5106" marT="5106" marB="0" anchor="ctr"/>
                </a:tc>
                <a:tc>
                  <a:txBody>
                    <a:bodyPr/>
                    <a:lstStyle/>
                    <a:p>
                      <a:pPr algn="l" fontAlgn="ctr"/>
                      <a:r>
                        <a:rPr lang="zh-CN" altLang="en-US" sz="1400" u="none" strike="noStrike">
                          <a:effectLst/>
                        </a:rPr>
                        <a:t>河流实体基础表</a:t>
                      </a:r>
                      <a:endParaRPr lang="zh-CN" altLang="en-US" sz="1400" b="0" i="0" u="none" strike="noStrike">
                        <a:solidFill>
                          <a:srgbClr val="000000"/>
                        </a:solidFill>
                        <a:effectLst/>
                        <a:latin typeface="宋体" panose="02010600030101010101" pitchFamily="2" charset="-122"/>
                        <a:ea typeface="宋体" panose="02010600030101010101" pitchFamily="2" charset="-122"/>
                      </a:endParaRPr>
                    </a:p>
                  </a:txBody>
                  <a:tcPr marL="5106" marR="5106" marT="5106" marB="0" anchor="ctr"/>
                </a:tc>
                <a:tc>
                  <a:txBody>
                    <a:bodyPr/>
                    <a:lstStyle/>
                    <a:p>
                      <a:pPr algn="l" fontAlgn="ctr"/>
                      <a:r>
                        <a:rPr lang="en-US" sz="1400" u="none" strike="noStrike">
                          <a:effectLst/>
                        </a:rPr>
                        <a:t>HYDL1011</a:t>
                      </a:r>
                      <a:endParaRPr lang="en-US" sz="1400" b="0" i="0" u="none" strike="noStrike">
                        <a:solidFill>
                          <a:srgbClr val="000000"/>
                        </a:solidFill>
                        <a:effectLst/>
                        <a:latin typeface="宋体" panose="02010600030101010101" pitchFamily="2" charset="-122"/>
                        <a:ea typeface="宋体" panose="02010600030101010101" pitchFamily="2" charset="-122"/>
                      </a:endParaRPr>
                    </a:p>
                  </a:txBody>
                  <a:tcPr marL="5106" marR="5106" marT="5106" marB="0" anchor="ctr"/>
                </a:tc>
                <a:tc>
                  <a:txBody>
                    <a:bodyPr/>
                    <a:lstStyle/>
                    <a:p>
                      <a:pPr algn="l" fontAlgn="ctr"/>
                      <a:r>
                        <a:rPr lang="zh-CN" altLang="en-US" sz="1400" u="none" strike="noStrike">
                          <a:effectLst/>
                        </a:rPr>
                        <a:t>行政区划单元统计</a:t>
                      </a:r>
                      <a:endParaRPr lang="zh-CN" altLang="en-US" sz="1400" b="0" i="0" u="none" strike="noStrike">
                        <a:solidFill>
                          <a:srgbClr val="000000"/>
                        </a:solidFill>
                        <a:effectLst/>
                        <a:latin typeface="宋体" panose="02010600030101010101" pitchFamily="2" charset="-122"/>
                        <a:ea typeface="宋体" panose="02010600030101010101" pitchFamily="2" charset="-122"/>
                      </a:endParaRPr>
                    </a:p>
                  </a:txBody>
                  <a:tcPr marL="5106" marR="5106" marT="5106" marB="0" anchor="ctr"/>
                </a:tc>
                <a:tc>
                  <a:txBody>
                    <a:bodyPr/>
                    <a:lstStyle/>
                    <a:p>
                      <a:pPr algn="l" fontAlgn="ctr"/>
                      <a:r>
                        <a:rPr lang="zh-CN" altLang="en-US" sz="1400" u="none" strike="noStrike">
                          <a:effectLst/>
                        </a:rPr>
                        <a:t>河流实体</a:t>
                      </a:r>
                      <a:endParaRPr lang="zh-CN" altLang="en-US" sz="1400" b="0" i="0" u="none" strike="noStrike">
                        <a:solidFill>
                          <a:srgbClr val="000000"/>
                        </a:solidFill>
                        <a:effectLst/>
                        <a:latin typeface="宋体" panose="02010600030101010101" pitchFamily="2" charset="-122"/>
                        <a:ea typeface="宋体" panose="02010600030101010101" pitchFamily="2" charset="-122"/>
                      </a:endParaRPr>
                    </a:p>
                  </a:txBody>
                  <a:tcPr marL="5106" marR="5106" marT="5106" marB="0" anchor="ctr"/>
                </a:tc>
              </a:tr>
              <a:tr h="159539">
                <a:tc>
                  <a:txBody>
                    <a:bodyPr/>
                    <a:lstStyle/>
                    <a:p>
                      <a:pPr algn="ctr" fontAlgn="ctr"/>
                      <a:r>
                        <a:rPr lang="en-US" altLang="zh-CN" sz="1400" u="none" strike="noStrike">
                          <a:effectLst/>
                        </a:rPr>
                        <a:t>13</a:t>
                      </a:r>
                      <a:endParaRPr lang="en-US" altLang="zh-CN" sz="1400" b="0" i="0" u="none" strike="noStrike">
                        <a:solidFill>
                          <a:srgbClr val="000000"/>
                        </a:solidFill>
                        <a:effectLst/>
                        <a:latin typeface="宋体" panose="02010600030101010101" pitchFamily="2" charset="-122"/>
                        <a:ea typeface="宋体" panose="02010600030101010101" pitchFamily="2" charset="-122"/>
                      </a:endParaRPr>
                    </a:p>
                  </a:txBody>
                  <a:tcPr marL="5106" marR="5106" marT="5106" marB="0" anchor="ctr"/>
                </a:tc>
                <a:tc>
                  <a:txBody>
                    <a:bodyPr/>
                    <a:lstStyle/>
                    <a:p>
                      <a:pPr algn="ctr" fontAlgn="ctr"/>
                      <a:r>
                        <a:rPr lang="zh-CN" altLang="en-US" sz="1400" u="none" strike="noStrike">
                          <a:effectLst/>
                        </a:rPr>
                        <a:t>地基</a:t>
                      </a:r>
                      <a:r>
                        <a:rPr lang="en-US" altLang="zh-CN" sz="1400" u="none" strike="noStrike">
                          <a:effectLst/>
                        </a:rPr>
                        <a:t>3-7</a:t>
                      </a:r>
                      <a:r>
                        <a:rPr lang="zh-CN" altLang="en-US" sz="1400" u="none" strike="noStrike">
                          <a:effectLst/>
                        </a:rPr>
                        <a:t>表</a:t>
                      </a:r>
                      <a:endParaRPr lang="zh-CN" altLang="en-US" sz="1400" b="0" i="0" u="none" strike="noStrike">
                        <a:solidFill>
                          <a:srgbClr val="000000"/>
                        </a:solidFill>
                        <a:effectLst/>
                        <a:latin typeface="宋体" panose="02010600030101010101" pitchFamily="2" charset="-122"/>
                        <a:ea typeface="宋体" panose="02010600030101010101" pitchFamily="2" charset="-122"/>
                      </a:endParaRPr>
                    </a:p>
                  </a:txBody>
                  <a:tcPr marL="5106" marR="5106" marT="5106" marB="0" anchor="ctr"/>
                </a:tc>
                <a:tc>
                  <a:txBody>
                    <a:bodyPr/>
                    <a:lstStyle/>
                    <a:p>
                      <a:pPr algn="l" fontAlgn="ctr"/>
                      <a:r>
                        <a:rPr lang="zh-CN" altLang="en-US" sz="1400" u="none" strike="noStrike">
                          <a:effectLst/>
                        </a:rPr>
                        <a:t>湖泊实体基础表</a:t>
                      </a:r>
                      <a:endParaRPr lang="zh-CN" altLang="en-US" sz="1400" b="0" i="0" u="none" strike="noStrike">
                        <a:solidFill>
                          <a:srgbClr val="000000"/>
                        </a:solidFill>
                        <a:effectLst/>
                        <a:latin typeface="宋体" panose="02010600030101010101" pitchFamily="2" charset="-122"/>
                        <a:ea typeface="宋体" panose="02010600030101010101" pitchFamily="2" charset="-122"/>
                      </a:endParaRPr>
                    </a:p>
                  </a:txBody>
                  <a:tcPr marL="5106" marR="5106" marT="5106" marB="0" anchor="ctr"/>
                </a:tc>
                <a:tc>
                  <a:txBody>
                    <a:bodyPr/>
                    <a:lstStyle/>
                    <a:p>
                      <a:pPr algn="l" fontAlgn="ctr"/>
                      <a:r>
                        <a:rPr lang="en-US" sz="1400" u="none" strike="noStrike">
                          <a:effectLst/>
                        </a:rPr>
                        <a:t>HYDA1020</a:t>
                      </a:r>
                      <a:endParaRPr lang="en-US" sz="1400" b="0" i="0" u="none" strike="noStrike">
                        <a:solidFill>
                          <a:srgbClr val="000000"/>
                        </a:solidFill>
                        <a:effectLst/>
                        <a:latin typeface="宋体" panose="02010600030101010101" pitchFamily="2" charset="-122"/>
                        <a:ea typeface="宋体" panose="02010600030101010101" pitchFamily="2" charset="-122"/>
                      </a:endParaRPr>
                    </a:p>
                  </a:txBody>
                  <a:tcPr marL="5106" marR="5106" marT="5106" marB="0" anchor="ctr"/>
                </a:tc>
                <a:tc>
                  <a:txBody>
                    <a:bodyPr/>
                    <a:lstStyle/>
                    <a:p>
                      <a:pPr algn="l" fontAlgn="ctr"/>
                      <a:r>
                        <a:rPr lang="zh-CN" altLang="en-US" sz="1400" u="none" strike="noStrike">
                          <a:effectLst/>
                        </a:rPr>
                        <a:t>行政区划单元统计</a:t>
                      </a:r>
                      <a:endParaRPr lang="zh-CN" altLang="en-US" sz="1400" b="0" i="0" u="none" strike="noStrike">
                        <a:solidFill>
                          <a:srgbClr val="000000"/>
                        </a:solidFill>
                        <a:effectLst/>
                        <a:latin typeface="宋体" panose="02010600030101010101" pitchFamily="2" charset="-122"/>
                        <a:ea typeface="宋体" panose="02010600030101010101" pitchFamily="2" charset="-122"/>
                      </a:endParaRPr>
                    </a:p>
                  </a:txBody>
                  <a:tcPr marL="5106" marR="5106" marT="5106" marB="0" anchor="ctr"/>
                </a:tc>
                <a:tc>
                  <a:txBody>
                    <a:bodyPr/>
                    <a:lstStyle/>
                    <a:p>
                      <a:pPr algn="l" fontAlgn="ctr"/>
                      <a:r>
                        <a:rPr lang="zh-CN" altLang="en-US" sz="1400" u="none" strike="noStrike">
                          <a:effectLst/>
                        </a:rPr>
                        <a:t>湖泊实体</a:t>
                      </a:r>
                      <a:endParaRPr lang="zh-CN" altLang="en-US" sz="1400" b="0" i="0" u="none" strike="noStrike">
                        <a:solidFill>
                          <a:srgbClr val="000000"/>
                        </a:solidFill>
                        <a:effectLst/>
                        <a:latin typeface="宋体" panose="02010600030101010101" pitchFamily="2" charset="-122"/>
                        <a:ea typeface="宋体" panose="02010600030101010101" pitchFamily="2" charset="-122"/>
                      </a:endParaRPr>
                    </a:p>
                  </a:txBody>
                  <a:tcPr marL="5106" marR="5106" marT="5106" marB="0" anchor="ctr"/>
                </a:tc>
              </a:tr>
              <a:tr h="159539">
                <a:tc>
                  <a:txBody>
                    <a:bodyPr/>
                    <a:lstStyle/>
                    <a:p>
                      <a:pPr algn="ctr" fontAlgn="ctr"/>
                      <a:r>
                        <a:rPr lang="en-US" altLang="zh-CN" sz="1400" u="none" strike="noStrike">
                          <a:effectLst/>
                        </a:rPr>
                        <a:t>14</a:t>
                      </a:r>
                      <a:endParaRPr lang="en-US" altLang="zh-CN" sz="1400" b="0" i="0" u="none" strike="noStrike">
                        <a:solidFill>
                          <a:srgbClr val="000000"/>
                        </a:solidFill>
                        <a:effectLst/>
                        <a:latin typeface="宋体" panose="02010600030101010101" pitchFamily="2" charset="-122"/>
                        <a:ea typeface="宋体" panose="02010600030101010101" pitchFamily="2" charset="-122"/>
                      </a:endParaRPr>
                    </a:p>
                  </a:txBody>
                  <a:tcPr marL="5106" marR="5106" marT="5106" marB="0" anchor="ctr"/>
                </a:tc>
                <a:tc>
                  <a:txBody>
                    <a:bodyPr/>
                    <a:lstStyle/>
                    <a:p>
                      <a:pPr algn="ctr" fontAlgn="ctr"/>
                      <a:r>
                        <a:rPr lang="zh-CN" altLang="en-US" sz="1400" u="none" strike="noStrike">
                          <a:effectLst/>
                        </a:rPr>
                        <a:t>地基</a:t>
                      </a:r>
                      <a:r>
                        <a:rPr lang="en-US" altLang="zh-CN" sz="1400" u="none" strike="noStrike">
                          <a:effectLst/>
                        </a:rPr>
                        <a:t>4-1</a:t>
                      </a:r>
                      <a:r>
                        <a:rPr lang="zh-CN" altLang="en-US" sz="1400" u="none" strike="noStrike">
                          <a:effectLst/>
                        </a:rPr>
                        <a:t>表</a:t>
                      </a:r>
                      <a:endParaRPr lang="zh-CN" altLang="en-US" sz="1400" b="0" i="0" u="none" strike="noStrike">
                        <a:solidFill>
                          <a:srgbClr val="000000"/>
                        </a:solidFill>
                        <a:effectLst/>
                        <a:latin typeface="宋体" panose="02010600030101010101" pitchFamily="2" charset="-122"/>
                        <a:ea typeface="宋体" panose="02010600030101010101" pitchFamily="2" charset="-122"/>
                      </a:endParaRPr>
                    </a:p>
                  </a:txBody>
                  <a:tcPr marL="5106" marR="5106" marT="5106" marB="0" anchor="ctr"/>
                </a:tc>
                <a:tc>
                  <a:txBody>
                    <a:bodyPr/>
                    <a:lstStyle/>
                    <a:p>
                      <a:pPr algn="l" fontAlgn="ctr"/>
                      <a:r>
                        <a:rPr lang="zh-CN" altLang="en-US" sz="1400" u="none" strike="noStrike">
                          <a:effectLst/>
                        </a:rPr>
                        <a:t>荒漠与裸露地表基础表</a:t>
                      </a:r>
                      <a:endParaRPr lang="zh-CN" altLang="en-US" sz="1400" b="0" i="0" u="none" strike="noStrike">
                        <a:solidFill>
                          <a:srgbClr val="000000"/>
                        </a:solidFill>
                        <a:effectLst/>
                        <a:latin typeface="宋体" panose="02010600030101010101" pitchFamily="2" charset="-122"/>
                        <a:ea typeface="宋体" panose="02010600030101010101" pitchFamily="2" charset="-122"/>
                      </a:endParaRPr>
                    </a:p>
                  </a:txBody>
                  <a:tcPr marL="5106" marR="5106" marT="5106" marB="0" anchor="ctr"/>
                </a:tc>
                <a:tc>
                  <a:txBody>
                    <a:bodyPr/>
                    <a:lstStyle/>
                    <a:p>
                      <a:pPr algn="l" fontAlgn="ctr"/>
                      <a:r>
                        <a:rPr lang="en-US" sz="1400" u="none" strike="noStrike">
                          <a:effectLst/>
                        </a:rPr>
                        <a:t>LCA</a:t>
                      </a:r>
                      <a:endParaRPr lang="en-US" sz="1400" b="0" i="0" u="none" strike="noStrike">
                        <a:solidFill>
                          <a:srgbClr val="000000"/>
                        </a:solidFill>
                        <a:effectLst/>
                        <a:latin typeface="宋体" panose="02010600030101010101" pitchFamily="2" charset="-122"/>
                        <a:ea typeface="宋体" panose="02010600030101010101" pitchFamily="2" charset="-122"/>
                      </a:endParaRPr>
                    </a:p>
                  </a:txBody>
                  <a:tcPr marL="5106" marR="5106" marT="5106" marB="0" anchor="ctr"/>
                </a:tc>
                <a:tc>
                  <a:txBody>
                    <a:bodyPr/>
                    <a:lstStyle/>
                    <a:p>
                      <a:pPr algn="l" fontAlgn="ctr"/>
                      <a:r>
                        <a:rPr lang="zh-CN" altLang="en-US" sz="1400" u="none" strike="noStrike">
                          <a:effectLst/>
                        </a:rPr>
                        <a:t>行政区划单元统计</a:t>
                      </a:r>
                      <a:endParaRPr lang="zh-CN" altLang="en-US" sz="1400" b="0" i="0" u="none" strike="noStrike">
                        <a:solidFill>
                          <a:srgbClr val="000000"/>
                        </a:solidFill>
                        <a:effectLst/>
                        <a:latin typeface="宋体" panose="02010600030101010101" pitchFamily="2" charset="-122"/>
                        <a:ea typeface="宋体" panose="02010600030101010101" pitchFamily="2" charset="-122"/>
                      </a:endParaRPr>
                    </a:p>
                  </a:txBody>
                  <a:tcPr marL="5106" marR="5106" marT="5106" marB="0" anchor="ctr"/>
                </a:tc>
                <a:tc>
                  <a:txBody>
                    <a:bodyPr/>
                    <a:lstStyle/>
                    <a:p>
                      <a:pPr algn="l" fontAlgn="ctr"/>
                      <a:r>
                        <a:rPr lang="zh-CN" altLang="en-US" sz="1400" u="none" strike="noStrike">
                          <a:effectLst/>
                        </a:rPr>
                        <a:t>荒漠与裸露地表</a:t>
                      </a:r>
                      <a:endParaRPr lang="zh-CN" altLang="en-US" sz="1400" b="0" i="0" u="none" strike="noStrike">
                        <a:solidFill>
                          <a:srgbClr val="000000"/>
                        </a:solidFill>
                        <a:effectLst/>
                        <a:latin typeface="宋体" panose="02010600030101010101" pitchFamily="2" charset="-122"/>
                        <a:ea typeface="宋体" panose="02010600030101010101" pitchFamily="2" charset="-122"/>
                      </a:endParaRPr>
                    </a:p>
                  </a:txBody>
                  <a:tcPr marL="5106" marR="5106" marT="5106" marB="0" anchor="ctr"/>
                </a:tc>
              </a:tr>
              <a:tr h="159539">
                <a:tc>
                  <a:txBody>
                    <a:bodyPr/>
                    <a:lstStyle/>
                    <a:p>
                      <a:pPr algn="ctr" fontAlgn="ctr"/>
                      <a:r>
                        <a:rPr lang="en-US" altLang="zh-CN" sz="1400" u="none" strike="noStrike">
                          <a:effectLst/>
                        </a:rPr>
                        <a:t>15</a:t>
                      </a:r>
                      <a:endParaRPr lang="en-US" altLang="zh-CN" sz="1400" b="0" i="0" u="none" strike="noStrike">
                        <a:solidFill>
                          <a:srgbClr val="000000"/>
                        </a:solidFill>
                        <a:effectLst/>
                        <a:latin typeface="宋体" panose="02010600030101010101" pitchFamily="2" charset="-122"/>
                        <a:ea typeface="宋体" panose="02010600030101010101" pitchFamily="2" charset="-122"/>
                      </a:endParaRPr>
                    </a:p>
                  </a:txBody>
                  <a:tcPr marL="5106" marR="5106" marT="5106" marB="0" anchor="ctr"/>
                </a:tc>
                <a:tc>
                  <a:txBody>
                    <a:bodyPr/>
                    <a:lstStyle/>
                    <a:p>
                      <a:pPr algn="ctr" fontAlgn="ctr"/>
                      <a:r>
                        <a:rPr lang="zh-CN" altLang="en-US" sz="1400" u="none" strike="noStrike">
                          <a:effectLst/>
                        </a:rPr>
                        <a:t>地基</a:t>
                      </a:r>
                      <a:r>
                        <a:rPr lang="en-US" altLang="zh-CN" sz="1400" u="none" strike="noStrike">
                          <a:effectLst/>
                        </a:rPr>
                        <a:t>4-2</a:t>
                      </a:r>
                      <a:r>
                        <a:rPr lang="zh-CN" altLang="en-US" sz="1400" u="none" strike="noStrike">
                          <a:effectLst/>
                        </a:rPr>
                        <a:t>表</a:t>
                      </a:r>
                      <a:endParaRPr lang="zh-CN" altLang="en-US" sz="1400" b="0" i="0" u="none" strike="noStrike">
                        <a:solidFill>
                          <a:srgbClr val="000000"/>
                        </a:solidFill>
                        <a:effectLst/>
                        <a:latin typeface="宋体" panose="02010600030101010101" pitchFamily="2" charset="-122"/>
                        <a:ea typeface="宋体" panose="02010600030101010101" pitchFamily="2" charset="-122"/>
                      </a:endParaRPr>
                    </a:p>
                  </a:txBody>
                  <a:tcPr marL="5106" marR="5106" marT="5106" marB="0" anchor="ctr"/>
                </a:tc>
                <a:tc>
                  <a:txBody>
                    <a:bodyPr/>
                    <a:lstStyle/>
                    <a:p>
                      <a:pPr algn="l" fontAlgn="ctr"/>
                      <a:r>
                        <a:rPr lang="zh-CN" altLang="en-US" sz="1400" u="none" strike="noStrike">
                          <a:effectLst/>
                        </a:rPr>
                        <a:t>荒漠与裸露地表（高程带）基础表</a:t>
                      </a:r>
                      <a:endParaRPr lang="zh-CN" altLang="en-US" sz="1400" b="0" i="0" u="none" strike="noStrike">
                        <a:solidFill>
                          <a:srgbClr val="000000"/>
                        </a:solidFill>
                        <a:effectLst/>
                        <a:latin typeface="宋体" panose="02010600030101010101" pitchFamily="2" charset="-122"/>
                        <a:ea typeface="宋体" panose="02010600030101010101" pitchFamily="2" charset="-122"/>
                      </a:endParaRPr>
                    </a:p>
                  </a:txBody>
                  <a:tcPr marL="5106" marR="5106" marT="5106" marB="0" anchor="ctr"/>
                </a:tc>
                <a:tc>
                  <a:txBody>
                    <a:bodyPr/>
                    <a:lstStyle/>
                    <a:p>
                      <a:pPr algn="l" fontAlgn="ctr"/>
                      <a:r>
                        <a:rPr lang="en-US" sz="1400" u="none" strike="noStrike" dirty="0">
                          <a:effectLst/>
                        </a:rPr>
                        <a:t>ELEA、LCA</a:t>
                      </a:r>
                      <a:endParaRPr lang="en-US" sz="1400" b="0" i="0" u="none" strike="noStrike" dirty="0">
                        <a:solidFill>
                          <a:srgbClr val="000000"/>
                        </a:solidFill>
                        <a:effectLst/>
                        <a:latin typeface="宋体" panose="02010600030101010101" pitchFamily="2" charset="-122"/>
                        <a:ea typeface="宋体" panose="02010600030101010101" pitchFamily="2" charset="-122"/>
                      </a:endParaRPr>
                    </a:p>
                  </a:txBody>
                  <a:tcPr marL="5106" marR="5106" marT="5106" marB="0" anchor="ctr"/>
                </a:tc>
                <a:tc>
                  <a:txBody>
                    <a:bodyPr/>
                    <a:lstStyle/>
                    <a:p>
                      <a:pPr algn="l" fontAlgn="ctr"/>
                      <a:r>
                        <a:rPr lang="zh-CN" altLang="en-US" sz="1400" u="none" strike="noStrike">
                          <a:effectLst/>
                        </a:rPr>
                        <a:t>地形单元统计</a:t>
                      </a:r>
                      <a:endParaRPr lang="zh-CN" altLang="en-US" sz="1400" b="0" i="0" u="none" strike="noStrike">
                        <a:solidFill>
                          <a:srgbClr val="000000"/>
                        </a:solidFill>
                        <a:effectLst/>
                        <a:latin typeface="宋体" panose="02010600030101010101" pitchFamily="2" charset="-122"/>
                        <a:ea typeface="宋体" panose="02010600030101010101" pitchFamily="2" charset="-122"/>
                      </a:endParaRPr>
                    </a:p>
                  </a:txBody>
                  <a:tcPr marL="5106" marR="5106" marT="5106" marB="0" anchor="ctr"/>
                </a:tc>
                <a:tc>
                  <a:txBody>
                    <a:bodyPr/>
                    <a:lstStyle/>
                    <a:p>
                      <a:pPr algn="l" fontAlgn="ctr"/>
                      <a:r>
                        <a:rPr lang="zh-CN" altLang="en-US" sz="1400" u="none" strike="noStrike">
                          <a:effectLst/>
                        </a:rPr>
                        <a:t>荒漠与裸露地表</a:t>
                      </a:r>
                      <a:endParaRPr lang="zh-CN" altLang="en-US" sz="1400" b="0" i="0" u="none" strike="noStrike">
                        <a:solidFill>
                          <a:srgbClr val="000000"/>
                        </a:solidFill>
                        <a:effectLst/>
                        <a:latin typeface="宋体" panose="02010600030101010101" pitchFamily="2" charset="-122"/>
                        <a:ea typeface="宋体" panose="02010600030101010101" pitchFamily="2" charset="-122"/>
                      </a:endParaRPr>
                    </a:p>
                  </a:txBody>
                  <a:tcPr marL="5106" marR="5106" marT="5106" marB="0" anchor="ctr"/>
                </a:tc>
              </a:tr>
              <a:tr h="159539">
                <a:tc>
                  <a:txBody>
                    <a:bodyPr/>
                    <a:lstStyle/>
                    <a:p>
                      <a:pPr algn="ctr" fontAlgn="ctr"/>
                      <a:r>
                        <a:rPr lang="en-US" altLang="zh-CN" sz="1400" u="none" strike="noStrike">
                          <a:effectLst/>
                        </a:rPr>
                        <a:t>16</a:t>
                      </a:r>
                      <a:endParaRPr lang="en-US" altLang="zh-CN" sz="1400" b="0" i="0" u="none" strike="noStrike">
                        <a:solidFill>
                          <a:srgbClr val="000000"/>
                        </a:solidFill>
                        <a:effectLst/>
                        <a:latin typeface="宋体" panose="02010600030101010101" pitchFamily="2" charset="-122"/>
                        <a:ea typeface="宋体" panose="02010600030101010101" pitchFamily="2" charset="-122"/>
                      </a:endParaRPr>
                    </a:p>
                  </a:txBody>
                  <a:tcPr marL="5106" marR="5106" marT="5106" marB="0" anchor="ctr"/>
                </a:tc>
                <a:tc>
                  <a:txBody>
                    <a:bodyPr/>
                    <a:lstStyle/>
                    <a:p>
                      <a:pPr algn="ctr" fontAlgn="ctr"/>
                      <a:r>
                        <a:rPr lang="zh-CN" altLang="en-US" sz="1400" u="none" strike="noStrike">
                          <a:effectLst/>
                        </a:rPr>
                        <a:t>地基</a:t>
                      </a:r>
                      <a:r>
                        <a:rPr lang="en-US" altLang="zh-CN" sz="1400" u="none" strike="noStrike">
                          <a:effectLst/>
                        </a:rPr>
                        <a:t>4-3</a:t>
                      </a:r>
                      <a:r>
                        <a:rPr lang="zh-CN" altLang="en-US" sz="1400" u="none" strike="noStrike">
                          <a:effectLst/>
                        </a:rPr>
                        <a:t>表</a:t>
                      </a:r>
                      <a:endParaRPr lang="zh-CN" altLang="en-US" sz="1400" b="0" i="0" u="none" strike="noStrike">
                        <a:solidFill>
                          <a:srgbClr val="000000"/>
                        </a:solidFill>
                        <a:effectLst/>
                        <a:latin typeface="宋体" panose="02010600030101010101" pitchFamily="2" charset="-122"/>
                        <a:ea typeface="宋体" panose="02010600030101010101" pitchFamily="2" charset="-122"/>
                      </a:endParaRPr>
                    </a:p>
                  </a:txBody>
                  <a:tcPr marL="5106" marR="5106" marT="5106" marB="0" anchor="ctr"/>
                </a:tc>
                <a:tc>
                  <a:txBody>
                    <a:bodyPr/>
                    <a:lstStyle/>
                    <a:p>
                      <a:pPr algn="l" fontAlgn="ctr"/>
                      <a:r>
                        <a:rPr lang="zh-CN" altLang="en-US" sz="1400" u="none" strike="noStrike" dirty="0">
                          <a:effectLst/>
                        </a:rPr>
                        <a:t>荒漠与裸露地表（坡度带）基础表</a:t>
                      </a:r>
                      <a:endParaRPr lang="zh-CN" altLang="en-US" sz="1400" b="0" i="0" u="none" strike="noStrike" dirty="0">
                        <a:solidFill>
                          <a:srgbClr val="000000"/>
                        </a:solidFill>
                        <a:effectLst/>
                        <a:latin typeface="宋体" panose="02010600030101010101" pitchFamily="2" charset="-122"/>
                        <a:ea typeface="宋体" panose="02010600030101010101" pitchFamily="2" charset="-122"/>
                      </a:endParaRPr>
                    </a:p>
                  </a:txBody>
                  <a:tcPr marL="5106" marR="5106" marT="5106" marB="0" anchor="ctr"/>
                </a:tc>
                <a:tc>
                  <a:txBody>
                    <a:bodyPr/>
                    <a:lstStyle/>
                    <a:p>
                      <a:pPr algn="l" fontAlgn="ctr"/>
                      <a:r>
                        <a:rPr lang="en-US" sz="1400" u="none" strike="noStrike">
                          <a:effectLst/>
                        </a:rPr>
                        <a:t>SLOA、LCA</a:t>
                      </a:r>
                      <a:endParaRPr lang="en-US" sz="1400" b="0" i="0" u="none" strike="noStrike">
                        <a:solidFill>
                          <a:srgbClr val="000000"/>
                        </a:solidFill>
                        <a:effectLst/>
                        <a:latin typeface="宋体" panose="02010600030101010101" pitchFamily="2" charset="-122"/>
                        <a:ea typeface="宋体" panose="02010600030101010101" pitchFamily="2" charset="-122"/>
                      </a:endParaRPr>
                    </a:p>
                  </a:txBody>
                  <a:tcPr marL="5106" marR="5106" marT="5106" marB="0" anchor="ctr"/>
                </a:tc>
                <a:tc>
                  <a:txBody>
                    <a:bodyPr/>
                    <a:lstStyle/>
                    <a:p>
                      <a:pPr algn="l" fontAlgn="ctr"/>
                      <a:r>
                        <a:rPr lang="zh-CN" altLang="en-US" sz="1400" u="none" strike="noStrike" dirty="0">
                          <a:effectLst/>
                        </a:rPr>
                        <a:t>地形单元统计</a:t>
                      </a:r>
                      <a:endParaRPr lang="zh-CN" altLang="en-US" sz="1400" b="0" i="0" u="none" strike="noStrike" dirty="0">
                        <a:solidFill>
                          <a:srgbClr val="000000"/>
                        </a:solidFill>
                        <a:effectLst/>
                        <a:latin typeface="宋体" panose="02010600030101010101" pitchFamily="2" charset="-122"/>
                        <a:ea typeface="宋体" panose="02010600030101010101" pitchFamily="2" charset="-122"/>
                      </a:endParaRPr>
                    </a:p>
                  </a:txBody>
                  <a:tcPr marL="5106" marR="5106" marT="5106" marB="0" anchor="ctr"/>
                </a:tc>
                <a:tc>
                  <a:txBody>
                    <a:bodyPr/>
                    <a:lstStyle/>
                    <a:p>
                      <a:pPr algn="l" fontAlgn="ctr"/>
                      <a:r>
                        <a:rPr lang="zh-CN" altLang="en-US" sz="1400" u="none" strike="noStrike">
                          <a:effectLst/>
                        </a:rPr>
                        <a:t>荒漠与裸露地表</a:t>
                      </a:r>
                      <a:endParaRPr lang="zh-CN" altLang="en-US" sz="1400" b="0" i="0" u="none" strike="noStrike">
                        <a:solidFill>
                          <a:srgbClr val="000000"/>
                        </a:solidFill>
                        <a:effectLst/>
                        <a:latin typeface="宋体" panose="02010600030101010101" pitchFamily="2" charset="-122"/>
                        <a:ea typeface="宋体" panose="02010600030101010101" pitchFamily="2" charset="-122"/>
                      </a:endParaRPr>
                    </a:p>
                  </a:txBody>
                  <a:tcPr marL="5106" marR="5106" marT="5106" marB="0" anchor="ctr"/>
                </a:tc>
              </a:tr>
              <a:tr h="159539">
                <a:tc>
                  <a:txBody>
                    <a:bodyPr/>
                    <a:lstStyle/>
                    <a:p>
                      <a:pPr algn="ctr" fontAlgn="ctr"/>
                      <a:r>
                        <a:rPr lang="en-US" altLang="zh-CN" sz="1400" u="none" strike="noStrike">
                          <a:effectLst/>
                        </a:rPr>
                        <a:t>17</a:t>
                      </a:r>
                      <a:endParaRPr lang="en-US" altLang="zh-CN" sz="1400" b="0" i="0" u="none" strike="noStrike">
                        <a:solidFill>
                          <a:srgbClr val="000000"/>
                        </a:solidFill>
                        <a:effectLst/>
                        <a:latin typeface="宋体" panose="02010600030101010101" pitchFamily="2" charset="-122"/>
                        <a:ea typeface="宋体" panose="02010600030101010101" pitchFamily="2" charset="-122"/>
                      </a:endParaRPr>
                    </a:p>
                  </a:txBody>
                  <a:tcPr marL="5106" marR="5106" marT="5106" marB="0" anchor="ctr"/>
                </a:tc>
                <a:tc>
                  <a:txBody>
                    <a:bodyPr/>
                    <a:lstStyle/>
                    <a:p>
                      <a:pPr algn="ctr" fontAlgn="ctr"/>
                      <a:r>
                        <a:rPr lang="zh-CN" altLang="en-US" sz="1400" u="none" strike="noStrike">
                          <a:effectLst/>
                        </a:rPr>
                        <a:t>地基</a:t>
                      </a:r>
                      <a:r>
                        <a:rPr lang="en-US" altLang="zh-CN" sz="1400" u="none" strike="noStrike">
                          <a:effectLst/>
                        </a:rPr>
                        <a:t>5-1</a:t>
                      </a:r>
                      <a:r>
                        <a:rPr lang="zh-CN" altLang="en-US" sz="1400" u="none" strike="noStrike">
                          <a:effectLst/>
                        </a:rPr>
                        <a:t>表</a:t>
                      </a:r>
                      <a:endParaRPr lang="zh-CN" altLang="en-US" sz="1400" b="0" i="0" u="none" strike="noStrike">
                        <a:solidFill>
                          <a:srgbClr val="000000"/>
                        </a:solidFill>
                        <a:effectLst/>
                        <a:latin typeface="宋体" panose="02010600030101010101" pitchFamily="2" charset="-122"/>
                        <a:ea typeface="宋体" panose="02010600030101010101" pitchFamily="2" charset="-122"/>
                      </a:endParaRPr>
                    </a:p>
                  </a:txBody>
                  <a:tcPr marL="5106" marR="5106" marT="5106" marB="0" anchor="ctr"/>
                </a:tc>
                <a:tc>
                  <a:txBody>
                    <a:bodyPr/>
                    <a:lstStyle/>
                    <a:p>
                      <a:pPr algn="l" fontAlgn="ctr"/>
                      <a:r>
                        <a:rPr lang="zh-CN" altLang="en-US" sz="1400" u="none" strike="noStrike">
                          <a:effectLst/>
                        </a:rPr>
                        <a:t>路面基础表</a:t>
                      </a:r>
                      <a:endParaRPr lang="zh-CN" altLang="en-US" sz="1400" b="0" i="0" u="none" strike="noStrike">
                        <a:solidFill>
                          <a:srgbClr val="000000"/>
                        </a:solidFill>
                        <a:effectLst/>
                        <a:latin typeface="宋体" panose="02010600030101010101" pitchFamily="2" charset="-122"/>
                        <a:ea typeface="宋体" panose="02010600030101010101" pitchFamily="2" charset="-122"/>
                      </a:endParaRPr>
                    </a:p>
                  </a:txBody>
                  <a:tcPr marL="5106" marR="5106" marT="5106" marB="0" anchor="ctr"/>
                </a:tc>
                <a:tc>
                  <a:txBody>
                    <a:bodyPr/>
                    <a:lstStyle/>
                    <a:p>
                      <a:pPr algn="l" fontAlgn="ctr"/>
                      <a:r>
                        <a:rPr lang="en-US" sz="1400" u="none" strike="noStrike">
                          <a:effectLst/>
                        </a:rPr>
                        <a:t>LCA</a:t>
                      </a:r>
                      <a:endParaRPr lang="en-US" sz="1400" b="0" i="0" u="none" strike="noStrike">
                        <a:solidFill>
                          <a:srgbClr val="000000"/>
                        </a:solidFill>
                        <a:effectLst/>
                        <a:latin typeface="宋体" panose="02010600030101010101" pitchFamily="2" charset="-122"/>
                        <a:ea typeface="宋体" panose="02010600030101010101" pitchFamily="2" charset="-122"/>
                      </a:endParaRPr>
                    </a:p>
                  </a:txBody>
                  <a:tcPr marL="5106" marR="5106" marT="5106" marB="0" anchor="ctr"/>
                </a:tc>
                <a:tc>
                  <a:txBody>
                    <a:bodyPr/>
                    <a:lstStyle/>
                    <a:p>
                      <a:pPr algn="l" fontAlgn="ctr"/>
                      <a:r>
                        <a:rPr lang="zh-CN" altLang="en-US" sz="1400" u="none" strike="noStrike">
                          <a:effectLst/>
                        </a:rPr>
                        <a:t>行政区划单元统计</a:t>
                      </a:r>
                      <a:endParaRPr lang="zh-CN" altLang="en-US" sz="1400" b="0" i="0" u="none" strike="noStrike">
                        <a:solidFill>
                          <a:srgbClr val="000000"/>
                        </a:solidFill>
                        <a:effectLst/>
                        <a:latin typeface="宋体" panose="02010600030101010101" pitchFamily="2" charset="-122"/>
                        <a:ea typeface="宋体" panose="02010600030101010101" pitchFamily="2" charset="-122"/>
                      </a:endParaRPr>
                    </a:p>
                  </a:txBody>
                  <a:tcPr marL="5106" marR="5106" marT="5106" marB="0" anchor="ctr"/>
                </a:tc>
                <a:tc>
                  <a:txBody>
                    <a:bodyPr/>
                    <a:lstStyle/>
                    <a:p>
                      <a:pPr algn="l" fontAlgn="ctr"/>
                      <a:r>
                        <a:rPr lang="zh-CN" altLang="en-US" sz="1400" u="none" strike="noStrike">
                          <a:effectLst/>
                        </a:rPr>
                        <a:t>路面</a:t>
                      </a:r>
                      <a:endParaRPr lang="zh-CN" altLang="en-US" sz="1400" b="0" i="0" u="none" strike="noStrike">
                        <a:solidFill>
                          <a:srgbClr val="000000"/>
                        </a:solidFill>
                        <a:effectLst/>
                        <a:latin typeface="宋体" panose="02010600030101010101" pitchFamily="2" charset="-122"/>
                        <a:ea typeface="宋体" panose="02010600030101010101" pitchFamily="2" charset="-122"/>
                      </a:endParaRPr>
                    </a:p>
                  </a:txBody>
                  <a:tcPr marL="5106" marR="5106" marT="5106" marB="0" anchor="ctr"/>
                </a:tc>
              </a:tr>
              <a:tr h="159539">
                <a:tc>
                  <a:txBody>
                    <a:bodyPr/>
                    <a:lstStyle/>
                    <a:p>
                      <a:pPr algn="ctr" fontAlgn="ctr"/>
                      <a:r>
                        <a:rPr lang="en-US" altLang="zh-CN" sz="1400" u="none" strike="noStrike">
                          <a:effectLst/>
                        </a:rPr>
                        <a:t>18</a:t>
                      </a:r>
                      <a:endParaRPr lang="en-US" altLang="zh-CN" sz="1400" b="0" i="0" u="none" strike="noStrike">
                        <a:solidFill>
                          <a:srgbClr val="000000"/>
                        </a:solidFill>
                        <a:effectLst/>
                        <a:latin typeface="宋体" panose="02010600030101010101" pitchFamily="2" charset="-122"/>
                        <a:ea typeface="宋体" panose="02010600030101010101" pitchFamily="2" charset="-122"/>
                      </a:endParaRPr>
                    </a:p>
                  </a:txBody>
                  <a:tcPr marL="5106" marR="5106" marT="5106" marB="0" anchor="ctr"/>
                </a:tc>
                <a:tc>
                  <a:txBody>
                    <a:bodyPr/>
                    <a:lstStyle/>
                    <a:p>
                      <a:pPr algn="ctr" fontAlgn="ctr"/>
                      <a:r>
                        <a:rPr lang="zh-CN" altLang="en-US" sz="1400" u="none" strike="noStrike">
                          <a:effectLst/>
                        </a:rPr>
                        <a:t>地基</a:t>
                      </a:r>
                      <a:r>
                        <a:rPr lang="en-US" altLang="zh-CN" sz="1400" u="none" strike="noStrike">
                          <a:effectLst/>
                        </a:rPr>
                        <a:t>5-2</a:t>
                      </a:r>
                      <a:r>
                        <a:rPr lang="zh-CN" altLang="en-US" sz="1400" u="none" strike="noStrike">
                          <a:effectLst/>
                        </a:rPr>
                        <a:t>表</a:t>
                      </a:r>
                      <a:endParaRPr lang="zh-CN" altLang="en-US" sz="1400" b="0" i="0" u="none" strike="noStrike">
                        <a:solidFill>
                          <a:srgbClr val="000000"/>
                        </a:solidFill>
                        <a:effectLst/>
                        <a:latin typeface="宋体" panose="02010600030101010101" pitchFamily="2" charset="-122"/>
                        <a:ea typeface="宋体" panose="02010600030101010101" pitchFamily="2" charset="-122"/>
                      </a:endParaRPr>
                    </a:p>
                  </a:txBody>
                  <a:tcPr marL="5106" marR="5106" marT="5106" marB="0" anchor="ctr"/>
                </a:tc>
                <a:tc>
                  <a:txBody>
                    <a:bodyPr/>
                    <a:lstStyle/>
                    <a:p>
                      <a:pPr algn="l" fontAlgn="ctr"/>
                      <a:r>
                        <a:rPr lang="zh-CN" altLang="en-US" sz="1400" u="none" strike="noStrike">
                          <a:effectLst/>
                        </a:rPr>
                        <a:t>道路基础表</a:t>
                      </a:r>
                      <a:endParaRPr lang="zh-CN" altLang="en-US" sz="1400" b="0" i="0" u="none" strike="noStrike">
                        <a:solidFill>
                          <a:srgbClr val="000000"/>
                        </a:solidFill>
                        <a:effectLst/>
                        <a:latin typeface="宋体" panose="02010600030101010101" pitchFamily="2" charset="-122"/>
                        <a:ea typeface="宋体" panose="02010600030101010101" pitchFamily="2" charset="-122"/>
                      </a:endParaRPr>
                    </a:p>
                  </a:txBody>
                  <a:tcPr marL="5106" marR="5106" marT="5106" marB="0" anchor="ctr"/>
                </a:tc>
                <a:tc>
                  <a:txBody>
                    <a:bodyPr/>
                    <a:lstStyle/>
                    <a:p>
                      <a:pPr algn="l" fontAlgn="ctr"/>
                      <a:r>
                        <a:rPr lang="en-US" sz="1400" u="none" strike="noStrike">
                          <a:effectLst/>
                        </a:rPr>
                        <a:t>LRRL、LRDL、LCTL、LVLL</a:t>
                      </a:r>
                      <a:endParaRPr lang="en-US" sz="1400" b="0" i="0" u="none" strike="noStrike">
                        <a:solidFill>
                          <a:srgbClr val="000000"/>
                        </a:solidFill>
                        <a:effectLst/>
                        <a:latin typeface="宋体" panose="02010600030101010101" pitchFamily="2" charset="-122"/>
                        <a:ea typeface="宋体" panose="02010600030101010101" pitchFamily="2" charset="-122"/>
                      </a:endParaRPr>
                    </a:p>
                  </a:txBody>
                  <a:tcPr marL="5106" marR="5106" marT="5106" marB="0" anchor="ctr"/>
                </a:tc>
                <a:tc>
                  <a:txBody>
                    <a:bodyPr/>
                    <a:lstStyle/>
                    <a:p>
                      <a:pPr algn="l" fontAlgn="ctr"/>
                      <a:r>
                        <a:rPr lang="zh-CN" altLang="en-US" sz="1400" u="none" strike="noStrike">
                          <a:effectLst/>
                        </a:rPr>
                        <a:t>行政区划单元统计</a:t>
                      </a:r>
                      <a:endParaRPr lang="zh-CN" altLang="en-US" sz="1400" b="0" i="0" u="none" strike="noStrike">
                        <a:solidFill>
                          <a:srgbClr val="000000"/>
                        </a:solidFill>
                        <a:effectLst/>
                        <a:latin typeface="宋体" panose="02010600030101010101" pitchFamily="2" charset="-122"/>
                        <a:ea typeface="宋体" panose="02010600030101010101" pitchFamily="2" charset="-122"/>
                      </a:endParaRPr>
                    </a:p>
                  </a:txBody>
                  <a:tcPr marL="5106" marR="5106" marT="5106" marB="0" anchor="ctr"/>
                </a:tc>
                <a:tc>
                  <a:txBody>
                    <a:bodyPr/>
                    <a:lstStyle/>
                    <a:p>
                      <a:pPr algn="l" fontAlgn="ctr"/>
                      <a:r>
                        <a:rPr lang="zh-CN" altLang="en-US" sz="1400" u="none" strike="noStrike">
                          <a:effectLst/>
                        </a:rPr>
                        <a:t>铁路、公路、城市和乡村道路</a:t>
                      </a:r>
                      <a:endParaRPr lang="zh-CN" altLang="en-US" sz="1400" b="0" i="0" u="none" strike="noStrike">
                        <a:solidFill>
                          <a:srgbClr val="000000"/>
                        </a:solidFill>
                        <a:effectLst/>
                        <a:latin typeface="宋体" panose="02010600030101010101" pitchFamily="2" charset="-122"/>
                        <a:ea typeface="宋体" panose="02010600030101010101" pitchFamily="2" charset="-122"/>
                      </a:endParaRPr>
                    </a:p>
                  </a:txBody>
                  <a:tcPr marL="5106" marR="5106" marT="5106" marB="0" anchor="ctr"/>
                </a:tc>
              </a:tr>
              <a:tr h="159539">
                <a:tc>
                  <a:txBody>
                    <a:bodyPr/>
                    <a:lstStyle/>
                    <a:p>
                      <a:pPr algn="ctr" fontAlgn="ctr"/>
                      <a:r>
                        <a:rPr lang="en-US" altLang="zh-CN" sz="1400" u="none" strike="noStrike">
                          <a:effectLst/>
                        </a:rPr>
                        <a:t>19</a:t>
                      </a:r>
                      <a:endParaRPr lang="en-US" altLang="zh-CN" sz="1400" b="0" i="0" u="none" strike="noStrike">
                        <a:solidFill>
                          <a:srgbClr val="000000"/>
                        </a:solidFill>
                        <a:effectLst/>
                        <a:latin typeface="宋体" panose="02010600030101010101" pitchFamily="2" charset="-122"/>
                        <a:ea typeface="宋体" panose="02010600030101010101" pitchFamily="2" charset="-122"/>
                      </a:endParaRPr>
                    </a:p>
                  </a:txBody>
                  <a:tcPr marL="5106" marR="5106" marT="5106" marB="0" anchor="ctr"/>
                </a:tc>
                <a:tc>
                  <a:txBody>
                    <a:bodyPr/>
                    <a:lstStyle/>
                    <a:p>
                      <a:pPr algn="ctr" fontAlgn="ctr"/>
                      <a:r>
                        <a:rPr lang="zh-CN" altLang="en-US" sz="1400" u="none" strike="noStrike">
                          <a:effectLst/>
                        </a:rPr>
                        <a:t>地基</a:t>
                      </a:r>
                      <a:r>
                        <a:rPr lang="en-US" altLang="zh-CN" sz="1400" u="none" strike="noStrike">
                          <a:effectLst/>
                        </a:rPr>
                        <a:t>5-3</a:t>
                      </a:r>
                      <a:r>
                        <a:rPr lang="zh-CN" altLang="en-US" sz="1400" u="none" strike="noStrike">
                          <a:effectLst/>
                        </a:rPr>
                        <a:t>表</a:t>
                      </a:r>
                      <a:endParaRPr lang="zh-CN" altLang="en-US" sz="1400" b="0" i="0" u="none" strike="noStrike">
                        <a:solidFill>
                          <a:srgbClr val="000000"/>
                        </a:solidFill>
                        <a:effectLst/>
                        <a:latin typeface="宋体" panose="02010600030101010101" pitchFamily="2" charset="-122"/>
                        <a:ea typeface="宋体" panose="02010600030101010101" pitchFamily="2" charset="-122"/>
                      </a:endParaRPr>
                    </a:p>
                  </a:txBody>
                  <a:tcPr marL="5106" marR="5106" marT="5106" marB="0" anchor="ctr"/>
                </a:tc>
                <a:tc>
                  <a:txBody>
                    <a:bodyPr/>
                    <a:lstStyle/>
                    <a:p>
                      <a:pPr algn="l" fontAlgn="ctr"/>
                      <a:r>
                        <a:rPr lang="zh-CN" altLang="en-US" sz="1400" u="none" strike="noStrike">
                          <a:effectLst/>
                        </a:rPr>
                        <a:t>道路分类基础表</a:t>
                      </a:r>
                      <a:endParaRPr lang="zh-CN" altLang="en-US" sz="1400" b="0" i="0" u="none" strike="noStrike">
                        <a:solidFill>
                          <a:srgbClr val="000000"/>
                        </a:solidFill>
                        <a:effectLst/>
                        <a:latin typeface="宋体" panose="02010600030101010101" pitchFamily="2" charset="-122"/>
                        <a:ea typeface="宋体" panose="02010600030101010101" pitchFamily="2" charset="-122"/>
                      </a:endParaRPr>
                    </a:p>
                  </a:txBody>
                  <a:tcPr marL="5106" marR="5106" marT="5106" marB="0" anchor="ctr"/>
                </a:tc>
                <a:tc>
                  <a:txBody>
                    <a:bodyPr/>
                    <a:lstStyle/>
                    <a:p>
                      <a:pPr algn="l" fontAlgn="ctr"/>
                      <a:r>
                        <a:rPr lang="en-US" sz="1400" u="none" strike="noStrike">
                          <a:effectLst/>
                        </a:rPr>
                        <a:t>LRDL、LCTL、LVLL</a:t>
                      </a:r>
                      <a:endParaRPr lang="en-US" sz="1400" b="0" i="0" u="none" strike="noStrike">
                        <a:solidFill>
                          <a:srgbClr val="000000"/>
                        </a:solidFill>
                        <a:effectLst/>
                        <a:latin typeface="宋体" panose="02010600030101010101" pitchFamily="2" charset="-122"/>
                        <a:ea typeface="宋体" panose="02010600030101010101" pitchFamily="2" charset="-122"/>
                      </a:endParaRPr>
                    </a:p>
                  </a:txBody>
                  <a:tcPr marL="5106" marR="5106" marT="5106" marB="0" anchor="ctr"/>
                </a:tc>
                <a:tc>
                  <a:txBody>
                    <a:bodyPr/>
                    <a:lstStyle/>
                    <a:p>
                      <a:pPr algn="l" fontAlgn="ctr"/>
                      <a:r>
                        <a:rPr lang="zh-CN" altLang="en-US" sz="1400" u="none" strike="noStrike">
                          <a:effectLst/>
                        </a:rPr>
                        <a:t>行政区划单元属性项统计</a:t>
                      </a:r>
                      <a:endParaRPr lang="zh-CN" altLang="en-US" sz="1400" b="0" i="0" u="none" strike="noStrike">
                        <a:solidFill>
                          <a:srgbClr val="000000"/>
                        </a:solidFill>
                        <a:effectLst/>
                        <a:latin typeface="宋体" panose="02010600030101010101" pitchFamily="2" charset="-122"/>
                        <a:ea typeface="宋体" panose="02010600030101010101" pitchFamily="2" charset="-122"/>
                      </a:endParaRPr>
                    </a:p>
                  </a:txBody>
                  <a:tcPr marL="5106" marR="5106" marT="5106" marB="0" anchor="ctr"/>
                </a:tc>
                <a:tc>
                  <a:txBody>
                    <a:bodyPr/>
                    <a:lstStyle/>
                    <a:p>
                      <a:pPr algn="l" fontAlgn="ctr"/>
                      <a:r>
                        <a:rPr lang="zh-CN" altLang="en-US" sz="1400" u="none" strike="noStrike" dirty="0">
                          <a:effectLst/>
                        </a:rPr>
                        <a:t>公路、城市和乡村道路</a:t>
                      </a:r>
                      <a:endParaRPr lang="zh-CN" altLang="en-US" sz="1400" b="0" i="0" u="none" strike="noStrike" dirty="0">
                        <a:solidFill>
                          <a:srgbClr val="000000"/>
                        </a:solidFill>
                        <a:effectLst/>
                        <a:latin typeface="宋体" panose="02010600030101010101" pitchFamily="2" charset="-122"/>
                        <a:ea typeface="宋体" panose="02010600030101010101" pitchFamily="2" charset="-122"/>
                      </a:endParaRPr>
                    </a:p>
                  </a:txBody>
                  <a:tcPr marL="5106" marR="5106" marT="5106" marB="0" anchor="ctr"/>
                </a:tc>
              </a:tr>
            </a:tbl>
          </a:graphicData>
        </a:graphic>
      </p:graphicFrame>
      <p:sp>
        <p:nvSpPr>
          <p:cNvPr id="5" name="灯片编号占位符 4"/>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140</a:t>
            </a:fld>
            <a:endParaRPr lang="zh-CN" altLang="en-US">
              <a:solidFill>
                <a:prstClr val="black">
                  <a:tint val="75000"/>
                </a:prstClr>
              </a:solidFill>
            </a:endParaRPr>
          </a:p>
        </p:txBody>
      </p:sp>
    </p:spTree>
    <p:extLst>
      <p:ext uri="{BB962C8B-B14F-4D97-AF65-F5344CB8AC3E}">
        <p14:creationId xmlns:p14="http://schemas.microsoft.com/office/powerpoint/2010/main" xmlns="" val="2635574855"/>
      </p:ext>
    </p:extLst>
  </p:cSld>
  <p:clrMapOvr>
    <a:masterClrMapping/>
  </p:clrMapOvr>
  <p:transition>
    <p:fade/>
  </p:transition>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24"/>
          <p:cNvGrpSpPr>
            <a:grpSpLocks/>
          </p:cNvGrpSpPr>
          <p:nvPr/>
        </p:nvGrpSpPr>
        <p:grpSpPr bwMode="auto">
          <a:xfrm>
            <a:off x="0" y="-71437"/>
            <a:ext cx="9144000" cy="1309688"/>
            <a:chOff x="0" y="-71462"/>
            <a:chExt cx="9144000" cy="1309218"/>
          </a:xfrm>
        </p:grpSpPr>
        <p:grpSp>
          <p:nvGrpSpPr>
            <p:cNvPr id="3" name="组合 21"/>
            <p:cNvGrpSpPr>
              <a:grpSpLocks/>
            </p:cNvGrpSpPr>
            <p:nvPr/>
          </p:nvGrpSpPr>
          <p:grpSpPr bwMode="auto">
            <a:xfrm>
              <a:off x="0" y="857232"/>
              <a:ext cx="9144000" cy="173037"/>
              <a:chOff x="0" y="827071"/>
              <a:chExt cx="9144000" cy="173037"/>
            </a:xfrm>
          </p:grpSpPr>
          <p:sp>
            <p:nvSpPr>
              <p:cNvPr id="21" name="矩形 20"/>
              <p:cNvSpPr/>
              <p:nvPr/>
            </p:nvSpPr>
            <p:spPr>
              <a:xfrm>
                <a:off x="0" y="920664"/>
                <a:ext cx="9144000" cy="45719"/>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3"/>
              </a:lnRef>
              <a:fillRef idx="2">
                <a:schemeClr val="accent3"/>
              </a:fillRef>
              <a:effectRef idx="1">
                <a:schemeClr val="accent3"/>
              </a:effectRef>
              <a:fontRef idx="minor">
                <a:schemeClr val="dk1"/>
              </a:fontRef>
            </p:style>
            <p:txBody>
              <a:bodyPr anchor="ctr"/>
              <a:lstStyle/>
              <a:p>
                <a:pPr algn="ctr" fontAlgn="auto">
                  <a:spcBef>
                    <a:spcPts val="0"/>
                  </a:spcBef>
                  <a:spcAft>
                    <a:spcPts val="0"/>
                  </a:spcAft>
                  <a:defRPr/>
                </a:pPr>
                <a:endParaRPr lang="zh-CN" altLang="en-US" kern="0">
                  <a:solidFill>
                    <a:sysClr val="window" lastClr="FFFFFF"/>
                  </a:solidFill>
                  <a:latin typeface="Constantia"/>
                  <a:ea typeface="微软雅黑"/>
                </a:endParaRPr>
              </a:p>
            </p:txBody>
          </p:sp>
          <p:grpSp>
            <p:nvGrpSpPr>
              <p:cNvPr id="4" name="组合 12"/>
              <p:cNvGrpSpPr>
                <a:grpSpLocks/>
              </p:cNvGrpSpPr>
              <p:nvPr/>
            </p:nvGrpSpPr>
            <p:grpSpPr bwMode="auto">
              <a:xfrm>
                <a:off x="8715404" y="827071"/>
                <a:ext cx="287337" cy="173037"/>
                <a:chOff x="8461697" y="933460"/>
                <a:chExt cx="358775" cy="244475"/>
              </a:xfrm>
            </p:grpSpPr>
            <p:sp>
              <p:nvSpPr>
                <p:cNvPr id="23" name="燕尾形 22"/>
                <p:cNvSpPr/>
                <p:nvPr/>
              </p:nvSpPr>
              <p:spPr>
                <a:xfrm>
                  <a:off x="8461661" y="932981"/>
                  <a:ext cx="180380" cy="244389"/>
                </a:xfrm>
                <a:prstGeom prst="chevron">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fontAlgn="auto">
                    <a:spcBef>
                      <a:spcPts val="0"/>
                    </a:spcBef>
                    <a:spcAft>
                      <a:spcPts val="0"/>
                    </a:spcAft>
                    <a:defRPr/>
                  </a:pPr>
                  <a:endParaRPr lang="zh-CN" altLang="en-US">
                    <a:solidFill>
                      <a:schemeClr val="tx1"/>
                    </a:solidFill>
                  </a:endParaRPr>
                </a:p>
              </p:txBody>
            </p:sp>
            <p:sp>
              <p:nvSpPr>
                <p:cNvPr id="24" name="燕尾形 23"/>
                <p:cNvSpPr/>
                <p:nvPr/>
              </p:nvSpPr>
              <p:spPr>
                <a:xfrm>
                  <a:off x="8642040" y="932981"/>
                  <a:ext cx="178397" cy="244389"/>
                </a:xfrm>
                <a:prstGeom prst="chevron">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fontAlgn="auto">
                    <a:spcBef>
                      <a:spcPts val="0"/>
                    </a:spcBef>
                    <a:spcAft>
                      <a:spcPts val="0"/>
                    </a:spcAft>
                    <a:defRPr/>
                  </a:pPr>
                  <a:endParaRPr lang="zh-CN" altLang="en-US">
                    <a:solidFill>
                      <a:schemeClr val="tx1"/>
                    </a:solidFill>
                  </a:endParaRPr>
                </a:p>
              </p:txBody>
            </p:sp>
          </p:grpSp>
        </p:grpSp>
        <p:pic>
          <p:nvPicPr>
            <p:cNvPr id="20" name="图片 19" descr="14-2.png"/>
            <p:cNvPicPr>
              <a:picLocks noChangeAspect="1"/>
            </p:cNvPicPr>
            <p:nvPr/>
          </p:nvPicPr>
          <p:blipFill>
            <a:blip r:embed="rId3" cstate="print">
              <a:lum bright="100000" contrast="12000"/>
              <a:extLst/>
            </a:blip>
            <a:srcRect l="38138" b="39864"/>
            <a:stretch>
              <a:fillRect/>
            </a:stretch>
          </p:blipFill>
          <p:spPr bwMode="auto">
            <a:xfrm>
              <a:off x="5786446" y="-71462"/>
              <a:ext cx="3044754" cy="1309218"/>
            </a:xfrm>
            <a:prstGeom prst="rect">
              <a:avLst/>
            </a:prstGeom>
            <a:noFill/>
            <a:ln>
              <a:noFill/>
            </a:ln>
            <a:effectLst>
              <a:outerShdw blurRad="190500" dist="228600" dir="2700000" algn="ctr">
                <a:srgbClr val="000000">
                  <a:alpha val="30000"/>
                </a:srgbClr>
              </a:outerShdw>
            </a:effectLst>
            <a:scene3d>
              <a:camera prst="perspectiveRelaxed"/>
              <a:lightRig rig="threePt" dir="t"/>
            </a:scene3d>
            <a:extLst/>
          </p:spPr>
        </p:pic>
      </p:grpSp>
      <p:sp>
        <p:nvSpPr>
          <p:cNvPr id="39" name="标题 1"/>
          <p:cNvSpPr txBox="1">
            <a:spLocks/>
          </p:cNvSpPr>
          <p:nvPr/>
        </p:nvSpPr>
        <p:spPr>
          <a:xfrm>
            <a:off x="71438" y="-27383"/>
            <a:ext cx="9072562" cy="884634"/>
          </a:xfrm>
          <a:prstGeom prst="rect">
            <a:avLst/>
          </a:prstGeom>
        </p:spPr>
        <p:txBody>
          <a:bodyPr vert="horz" lIns="91440" tIns="45720" rIns="91440" bIns="45720" rtlCol="0" anchor="b">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pPr fontAlgn="auto">
              <a:spcAft>
                <a:spcPts val="0"/>
              </a:spcAft>
            </a:pPr>
            <a:r>
              <a:rPr lang="zh-CN" altLang="en-US" sz="4400" b="1" spc="50" dirty="0" smtClean="0">
                <a:ln w="11430"/>
                <a:solidFill>
                  <a:srgbClr val="7030A0"/>
                </a:solidFill>
                <a:effectLst>
                  <a:outerShdw blurRad="76200" dist="50800" dir="5400000" algn="tl" rotWithShape="0">
                    <a:srgbClr val="000000">
                      <a:alpha val="65000"/>
                    </a:srgbClr>
                  </a:outerShdw>
                </a:effectLst>
                <a:latin typeface="微软雅黑" pitchFamily="34" charset="-122"/>
                <a:ea typeface="微软雅黑" pitchFamily="34" charset="-122"/>
              </a:rPr>
              <a:t>五、基本统计软件功能</a:t>
            </a:r>
            <a:r>
              <a:rPr lang="en-US" altLang="zh-CN" sz="4400" b="1" spc="50" dirty="0" smtClean="0">
                <a:ln w="11430"/>
                <a:solidFill>
                  <a:srgbClr val="7030A0"/>
                </a:solidFill>
                <a:effectLst>
                  <a:outerShdw blurRad="76200" dist="50800" dir="5400000" algn="tl" rotWithShape="0">
                    <a:srgbClr val="000000">
                      <a:alpha val="65000"/>
                    </a:srgbClr>
                  </a:outerShdw>
                </a:effectLst>
                <a:latin typeface="微软雅黑" pitchFamily="34" charset="-122"/>
                <a:ea typeface="微软雅黑" pitchFamily="34" charset="-122"/>
              </a:rPr>
              <a:t>—</a:t>
            </a:r>
            <a:r>
              <a:rPr lang="zh-CN" altLang="en-US" sz="3600" b="1" spc="50" dirty="0" smtClean="0">
                <a:ln w="11430"/>
                <a:solidFill>
                  <a:srgbClr val="7030A0"/>
                </a:solidFill>
                <a:effectLst>
                  <a:outerShdw blurRad="76200" dist="50800" dir="5400000" algn="tl" rotWithShape="0">
                    <a:srgbClr val="000000">
                      <a:alpha val="65000"/>
                    </a:srgbClr>
                  </a:outerShdw>
                </a:effectLst>
                <a:latin typeface="微软雅黑" pitchFamily="34" charset="-122"/>
                <a:ea typeface="微软雅黑" pitchFamily="34" charset="-122"/>
              </a:rPr>
              <a:t>成果输出</a:t>
            </a:r>
            <a:endParaRPr lang="zh-CN" altLang="en-US" sz="3600" b="1" spc="50" dirty="0">
              <a:ln w="11430"/>
              <a:solidFill>
                <a:srgbClr val="7030A0"/>
              </a:solidFill>
              <a:effectLst>
                <a:outerShdw blurRad="76200" dist="50800" dir="5400000" algn="tl" rotWithShape="0">
                  <a:srgbClr val="000000">
                    <a:alpha val="65000"/>
                  </a:srgbClr>
                </a:outerShdw>
              </a:effectLst>
              <a:latin typeface="微软雅黑" pitchFamily="34" charset="-122"/>
              <a:ea typeface="微软雅黑" pitchFamily="34" charset="-122"/>
            </a:endParaRPr>
          </a:p>
        </p:txBody>
      </p:sp>
      <p:grpSp>
        <p:nvGrpSpPr>
          <p:cNvPr id="12" name="组合 25"/>
          <p:cNvGrpSpPr/>
          <p:nvPr/>
        </p:nvGrpSpPr>
        <p:grpSpPr>
          <a:xfrm>
            <a:off x="-27424" y="1071546"/>
            <a:ext cx="3519304" cy="512567"/>
            <a:chOff x="686924" y="1071546"/>
            <a:chExt cx="3519304" cy="512567"/>
          </a:xfrm>
        </p:grpSpPr>
        <p:sp>
          <p:nvSpPr>
            <p:cNvPr id="13" name="矩形 12"/>
            <p:cNvSpPr/>
            <p:nvPr/>
          </p:nvSpPr>
          <p:spPr>
            <a:xfrm>
              <a:off x="714348" y="1071546"/>
              <a:ext cx="500066" cy="500066"/>
            </a:xfrm>
            <a:prstGeom prst="rect">
              <a:avLst/>
            </a:prstGeom>
            <a:solidFill>
              <a:srgbClr val="C0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2"/>
            </a:lnRef>
            <a:fillRef idx="3">
              <a:schemeClr val="accent2"/>
            </a:fillRef>
            <a:effectRef idx="2">
              <a:schemeClr val="accent2"/>
            </a:effectRef>
            <a:fontRef idx="minor">
              <a:schemeClr val="lt1"/>
            </a:fontRef>
          </p:style>
          <p:txBody>
            <a:bodyPr rtlCol="0" anchor="ctr"/>
            <a:lstStyle/>
            <a:p>
              <a:pPr algn="ctr"/>
              <a:endParaRPr lang="zh-CN" altLang="en-US"/>
            </a:p>
          </p:txBody>
        </p:sp>
        <p:sp>
          <p:nvSpPr>
            <p:cNvPr id="14" name="矩形 13"/>
            <p:cNvSpPr/>
            <p:nvPr/>
          </p:nvSpPr>
          <p:spPr>
            <a:xfrm>
              <a:off x="1214414" y="1071546"/>
              <a:ext cx="2847798" cy="500066"/>
            </a:xfrm>
            <a:prstGeom prst="rect">
              <a:avLst/>
            </a:prstGeom>
            <a:solidFill>
              <a:schemeClr val="bg1">
                <a:lumMod val="8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dk1"/>
            </a:lnRef>
            <a:fillRef idx="3">
              <a:schemeClr val="dk1"/>
            </a:fillRef>
            <a:effectRef idx="2">
              <a:schemeClr val="dk1"/>
            </a:effectRef>
            <a:fontRef idx="minor">
              <a:schemeClr val="lt1"/>
            </a:fontRef>
          </p:style>
          <p:txBody>
            <a:bodyPr rtlCol="0" anchor="ctr"/>
            <a:lstStyle/>
            <a:p>
              <a:pPr algn="ctr"/>
              <a:endParaRPr lang="zh-CN" altLang="en-US"/>
            </a:p>
          </p:txBody>
        </p:sp>
        <p:sp>
          <p:nvSpPr>
            <p:cNvPr id="15" name="矩形 14"/>
            <p:cNvSpPr/>
            <p:nvPr/>
          </p:nvSpPr>
          <p:spPr>
            <a:xfrm>
              <a:off x="686924" y="1107059"/>
              <a:ext cx="3519304" cy="477054"/>
            </a:xfrm>
            <a:prstGeom prst="rect">
              <a:avLst/>
            </a:prstGeom>
          </p:spPr>
          <p:txBody>
            <a:bodyPr wrap="square">
              <a:spAutoFit/>
            </a:bodyPr>
            <a:lstStyle/>
            <a:p>
              <a:pPr>
                <a:lnSpc>
                  <a:spcPts val="3000"/>
                </a:lnSpc>
                <a:buClr>
                  <a:srgbClr val="FFC000"/>
                </a:buClr>
              </a:pPr>
              <a:r>
                <a:rPr lang="en-US" altLang="zh-CN" sz="2400" b="1" dirty="0" smtClean="0">
                  <a:solidFill>
                    <a:schemeClr val="bg1"/>
                  </a:solidFill>
                  <a:latin typeface="微软雅黑" pitchFamily="34" charset="-122"/>
                  <a:ea typeface="微软雅黑" pitchFamily="34" charset="-122"/>
                </a:rPr>
                <a:t>2</a:t>
              </a:r>
              <a:r>
                <a:rPr lang="zh-CN" altLang="en-US" sz="2400" b="1" dirty="0" smtClean="0">
                  <a:solidFill>
                    <a:schemeClr val="bg1"/>
                  </a:solidFill>
                  <a:latin typeface="微软雅黑" pitchFamily="34" charset="-122"/>
                  <a:ea typeface="微软雅黑" pitchFamily="34" charset="-122"/>
                </a:rPr>
                <a:t>、基本统计报表生成</a:t>
              </a:r>
              <a:endParaRPr lang="zh-CN" altLang="en-US" sz="2400" b="1" dirty="0" smtClean="0">
                <a:solidFill>
                  <a:schemeClr val="tx1">
                    <a:lumMod val="65000"/>
                    <a:lumOff val="35000"/>
                  </a:schemeClr>
                </a:solidFill>
                <a:latin typeface="微软雅黑" pitchFamily="34" charset="-122"/>
                <a:ea typeface="微软雅黑" pitchFamily="34" charset="-122"/>
              </a:endParaRPr>
            </a:p>
          </p:txBody>
        </p:sp>
      </p:grpSp>
      <p:graphicFrame>
        <p:nvGraphicFramePr>
          <p:cNvPr id="7" name="表格 6"/>
          <p:cNvGraphicFramePr>
            <a:graphicFrameLocks noGrp="1"/>
          </p:cNvGraphicFramePr>
          <p:nvPr>
            <p:extLst>
              <p:ext uri="{D42A27DB-BD31-4B8C-83A1-F6EECF244321}">
                <p14:modId xmlns:p14="http://schemas.microsoft.com/office/powerpoint/2010/main" xmlns="" val="908224585"/>
              </p:ext>
            </p:extLst>
          </p:nvPr>
        </p:nvGraphicFramePr>
        <p:xfrm>
          <a:off x="11460" y="1628800"/>
          <a:ext cx="8991253" cy="4983870"/>
        </p:xfrm>
        <a:graphic>
          <a:graphicData uri="http://schemas.openxmlformats.org/drawingml/2006/table">
            <a:tbl>
              <a:tblPr firstRow="1" firstCol="1" bandRow="1">
                <a:tableStyleId>{5C22544A-7EE6-4342-B048-85BDC9FD1C3A}</a:tableStyleId>
              </a:tblPr>
              <a:tblGrid>
                <a:gridCol w="428915"/>
                <a:gridCol w="1035281"/>
                <a:gridCol w="2160240"/>
                <a:gridCol w="1415320"/>
                <a:gridCol w="1897048"/>
                <a:gridCol w="2054449"/>
              </a:tblGrid>
              <a:tr h="123949">
                <a:tc>
                  <a:txBody>
                    <a:bodyPr/>
                    <a:lstStyle/>
                    <a:p>
                      <a:pPr algn="ctr" fontAlgn="ctr"/>
                      <a:r>
                        <a:rPr lang="zh-CN" altLang="en-US" sz="1400" u="none" strike="noStrike" dirty="0">
                          <a:effectLst/>
                        </a:rPr>
                        <a:t>序号</a:t>
                      </a:r>
                      <a:endParaRPr lang="zh-CN" altLang="en-US" sz="1400" b="1" i="0" u="none" strike="noStrike" dirty="0">
                        <a:solidFill>
                          <a:srgbClr val="000000"/>
                        </a:solidFill>
                        <a:effectLst/>
                        <a:latin typeface="宋体" panose="02010600030101010101" pitchFamily="2" charset="-122"/>
                        <a:ea typeface="宋体" panose="02010600030101010101" pitchFamily="2" charset="-122"/>
                      </a:endParaRPr>
                    </a:p>
                  </a:txBody>
                  <a:tcPr marL="5106" marR="5106" marT="5106" marB="0" anchor="ctr"/>
                </a:tc>
                <a:tc>
                  <a:txBody>
                    <a:bodyPr/>
                    <a:lstStyle/>
                    <a:p>
                      <a:pPr algn="ctr" fontAlgn="ctr"/>
                      <a:r>
                        <a:rPr lang="zh-CN" altLang="en-US" sz="1400" u="none" strike="noStrike">
                          <a:effectLst/>
                        </a:rPr>
                        <a:t>表号</a:t>
                      </a:r>
                      <a:endParaRPr lang="zh-CN" altLang="en-US" sz="1400" b="1" i="0" u="none" strike="noStrike">
                        <a:solidFill>
                          <a:srgbClr val="000000"/>
                        </a:solidFill>
                        <a:effectLst/>
                        <a:latin typeface="宋体" panose="02010600030101010101" pitchFamily="2" charset="-122"/>
                        <a:ea typeface="宋体" panose="02010600030101010101" pitchFamily="2" charset="-122"/>
                      </a:endParaRPr>
                    </a:p>
                  </a:txBody>
                  <a:tcPr marL="5106" marR="5106" marT="5106" marB="0" anchor="ctr"/>
                </a:tc>
                <a:tc>
                  <a:txBody>
                    <a:bodyPr/>
                    <a:lstStyle/>
                    <a:p>
                      <a:pPr algn="ctr" fontAlgn="ctr"/>
                      <a:r>
                        <a:rPr lang="zh-CN" altLang="en-US" sz="1400" u="none" strike="noStrike">
                          <a:effectLst/>
                        </a:rPr>
                        <a:t>名称</a:t>
                      </a:r>
                      <a:endParaRPr lang="zh-CN" altLang="en-US" sz="1400" b="1" i="0" u="none" strike="noStrike">
                        <a:solidFill>
                          <a:srgbClr val="000000"/>
                        </a:solidFill>
                        <a:effectLst/>
                        <a:latin typeface="宋体" panose="02010600030101010101" pitchFamily="2" charset="-122"/>
                        <a:ea typeface="宋体" panose="02010600030101010101" pitchFamily="2" charset="-122"/>
                      </a:endParaRPr>
                    </a:p>
                  </a:txBody>
                  <a:tcPr marL="5106" marR="5106" marT="5106" marB="0" anchor="ctr"/>
                </a:tc>
                <a:tc>
                  <a:txBody>
                    <a:bodyPr/>
                    <a:lstStyle/>
                    <a:p>
                      <a:pPr algn="ctr" fontAlgn="ctr"/>
                      <a:r>
                        <a:rPr lang="zh-CN" altLang="en-US" sz="1400" u="none" strike="noStrike" dirty="0">
                          <a:effectLst/>
                        </a:rPr>
                        <a:t>关联图层</a:t>
                      </a:r>
                      <a:endParaRPr lang="zh-CN" altLang="en-US" sz="1400" b="1" i="0" u="none" strike="noStrike" dirty="0">
                        <a:solidFill>
                          <a:srgbClr val="000000"/>
                        </a:solidFill>
                        <a:effectLst/>
                        <a:latin typeface="宋体" panose="02010600030101010101" pitchFamily="2" charset="-122"/>
                        <a:ea typeface="宋体" panose="02010600030101010101" pitchFamily="2" charset="-122"/>
                      </a:endParaRPr>
                    </a:p>
                  </a:txBody>
                  <a:tcPr marL="5106" marR="5106" marT="5106" marB="0" anchor="ctr"/>
                </a:tc>
                <a:tc>
                  <a:txBody>
                    <a:bodyPr/>
                    <a:lstStyle/>
                    <a:p>
                      <a:pPr algn="ctr" fontAlgn="ctr"/>
                      <a:r>
                        <a:rPr lang="zh-CN" altLang="en-US" sz="1400" u="none" strike="noStrike" dirty="0">
                          <a:effectLst/>
                        </a:rPr>
                        <a:t>统计类型</a:t>
                      </a:r>
                      <a:endParaRPr lang="zh-CN" altLang="en-US" sz="1400" b="1" i="0" u="none" strike="noStrike" dirty="0">
                        <a:solidFill>
                          <a:srgbClr val="000000"/>
                        </a:solidFill>
                        <a:effectLst/>
                        <a:latin typeface="宋体" panose="02010600030101010101" pitchFamily="2" charset="-122"/>
                        <a:ea typeface="宋体" panose="02010600030101010101" pitchFamily="2" charset="-122"/>
                      </a:endParaRPr>
                    </a:p>
                  </a:txBody>
                  <a:tcPr marL="5106" marR="5106" marT="5106" marB="0" anchor="ctr"/>
                </a:tc>
                <a:tc>
                  <a:txBody>
                    <a:bodyPr/>
                    <a:lstStyle/>
                    <a:p>
                      <a:pPr algn="ctr" fontAlgn="ctr"/>
                      <a:r>
                        <a:rPr lang="zh-CN" altLang="en-US" sz="1400" u="none" strike="noStrike" dirty="0">
                          <a:effectLst/>
                        </a:rPr>
                        <a:t>统计对象</a:t>
                      </a:r>
                      <a:endParaRPr lang="zh-CN" altLang="en-US" sz="1400" b="1" i="0" u="none" strike="noStrike" dirty="0">
                        <a:solidFill>
                          <a:srgbClr val="000000"/>
                        </a:solidFill>
                        <a:effectLst/>
                        <a:latin typeface="宋体" panose="02010600030101010101" pitchFamily="2" charset="-122"/>
                        <a:ea typeface="宋体" panose="02010600030101010101" pitchFamily="2" charset="-122"/>
                      </a:endParaRPr>
                    </a:p>
                  </a:txBody>
                  <a:tcPr marL="5106" marR="5106" marT="5106" marB="0" anchor="ctr"/>
                </a:tc>
              </a:tr>
              <a:tr h="159539">
                <a:tc>
                  <a:txBody>
                    <a:bodyPr/>
                    <a:lstStyle/>
                    <a:p>
                      <a:pPr algn="ctr" fontAlgn="ctr"/>
                      <a:r>
                        <a:rPr lang="en-US" altLang="zh-CN" sz="1400" u="none" strike="noStrike" dirty="0">
                          <a:effectLst/>
                        </a:rPr>
                        <a:t>20</a:t>
                      </a:r>
                      <a:endParaRPr lang="en-US" altLang="zh-CN" sz="1400" b="0" i="0" u="none" strike="noStrike" dirty="0">
                        <a:solidFill>
                          <a:srgbClr val="000000"/>
                        </a:solidFill>
                        <a:effectLst/>
                        <a:latin typeface="宋体" panose="02010600030101010101" pitchFamily="2" charset="-122"/>
                        <a:ea typeface="宋体" panose="02010600030101010101" pitchFamily="2" charset="-122"/>
                      </a:endParaRPr>
                    </a:p>
                  </a:txBody>
                  <a:tcPr marL="5106" marR="5106" marT="5106" marB="0" anchor="ctr"/>
                </a:tc>
                <a:tc>
                  <a:txBody>
                    <a:bodyPr/>
                    <a:lstStyle/>
                    <a:p>
                      <a:pPr algn="ctr" fontAlgn="ctr"/>
                      <a:r>
                        <a:rPr lang="zh-CN" altLang="en-US" sz="1400" u="none" strike="noStrike">
                          <a:effectLst/>
                        </a:rPr>
                        <a:t>地基</a:t>
                      </a:r>
                      <a:r>
                        <a:rPr lang="en-US" altLang="zh-CN" sz="1400" u="none" strike="noStrike">
                          <a:effectLst/>
                        </a:rPr>
                        <a:t>5-4</a:t>
                      </a:r>
                      <a:r>
                        <a:rPr lang="zh-CN" altLang="en-US" sz="1400" u="none" strike="noStrike">
                          <a:effectLst/>
                        </a:rPr>
                        <a:t>表</a:t>
                      </a:r>
                      <a:endParaRPr lang="zh-CN" altLang="en-US" sz="1400" b="0" i="0" u="none" strike="noStrike">
                        <a:solidFill>
                          <a:srgbClr val="000000"/>
                        </a:solidFill>
                        <a:effectLst/>
                        <a:latin typeface="宋体" panose="02010600030101010101" pitchFamily="2" charset="-122"/>
                        <a:ea typeface="宋体" panose="02010600030101010101" pitchFamily="2" charset="-122"/>
                      </a:endParaRPr>
                    </a:p>
                  </a:txBody>
                  <a:tcPr marL="5106" marR="5106" marT="5106" marB="0" anchor="ctr"/>
                </a:tc>
                <a:tc>
                  <a:txBody>
                    <a:bodyPr/>
                    <a:lstStyle/>
                    <a:p>
                      <a:pPr algn="l" fontAlgn="ctr"/>
                      <a:r>
                        <a:rPr lang="zh-CN" altLang="en-US" sz="1400" u="none" strike="noStrike">
                          <a:effectLst/>
                        </a:rPr>
                        <a:t>交通设施基础表</a:t>
                      </a:r>
                      <a:endParaRPr lang="zh-CN" altLang="en-US" sz="1400" b="0" i="0" u="none" strike="noStrike">
                        <a:solidFill>
                          <a:srgbClr val="000000"/>
                        </a:solidFill>
                        <a:effectLst/>
                        <a:latin typeface="宋体" panose="02010600030101010101" pitchFamily="2" charset="-122"/>
                        <a:ea typeface="宋体" panose="02010600030101010101" pitchFamily="2" charset="-122"/>
                      </a:endParaRPr>
                    </a:p>
                  </a:txBody>
                  <a:tcPr marL="5106" marR="5106" marT="5106" marB="0" anchor="ctr"/>
                </a:tc>
                <a:tc>
                  <a:txBody>
                    <a:bodyPr/>
                    <a:lstStyle/>
                    <a:p>
                      <a:pPr algn="l" fontAlgn="ctr"/>
                      <a:r>
                        <a:rPr lang="en-US" sz="1400" u="none" strike="noStrike">
                          <a:effectLst/>
                        </a:rPr>
                        <a:t>SFCA、SFCL、SFCP</a:t>
                      </a:r>
                      <a:endParaRPr lang="en-US" sz="1400" b="0" i="0" u="none" strike="noStrike">
                        <a:solidFill>
                          <a:srgbClr val="000000"/>
                        </a:solidFill>
                        <a:effectLst/>
                        <a:latin typeface="宋体" panose="02010600030101010101" pitchFamily="2" charset="-122"/>
                        <a:ea typeface="宋体" panose="02010600030101010101" pitchFamily="2" charset="-122"/>
                      </a:endParaRPr>
                    </a:p>
                  </a:txBody>
                  <a:tcPr marL="5106" marR="5106" marT="5106" marB="0" anchor="ctr"/>
                </a:tc>
                <a:tc>
                  <a:txBody>
                    <a:bodyPr/>
                    <a:lstStyle/>
                    <a:p>
                      <a:pPr algn="l" fontAlgn="ctr"/>
                      <a:r>
                        <a:rPr lang="zh-CN" altLang="en-US" sz="1400" u="none" strike="noStrike">
                          <a:effectLst/>
                        </a:rPr>
                        <a:t>行政区划单元统计</a:t>
                      </a:r>
                      <a:endParaRPr lang="zh-CN" altLang="en-US" sz="1400" b="0" i="0" u="none" strike="noStrike">
                        <a:solidFill>
                          <a:srgbClr val="000000"/>
                        </a:solidFill>
                        <a:effectLst/>
                        <a:latin typeface="宋体" panose="02010600030101010101" pitchFamily="2" charset="-122"/>
                        <a:ea typeface="宋体" panose="02010600030101010101" pitchFamily="2" charset="-122"/>
                      </a:endParaRPr>
                    </a:p>
                  </a:txBody>
                  <a:tcPr marL="5106" marR="5106" marT="5106" marB="0" anchor="ctr"/>
                </a:tc>
                <a:tc>
                  <a:txBody>
                    <a:bodyPr/>
                    <a:lstStyle/>
                    <a:p>
                      <a:pPr algn="l" fontAlgn="ctr"/>
                      <a:r>
                        <a:rPr lang="zh-CN" altLang="en-US" sz="1400" u="none" strike="noStrike">
                          <a:effectLst/>
                        </a:rPr>
                        <a:t>构筑物</a:t>
                      </a:r>
                      <a:endParaRPr lang="zh-CN" altLang="en-US" sz="1400" b="0" i="0" u="none" strike="noStrike">
                        <a:solidFill>
                          <a:srgbClr val="000000"/>
                        </a:solidFill>
                        <a:effectLst/>
                        <a:latin typeface="宋体" panose="02010600030101010101" pitchFamily="2" charset="-122"/>
                        <a:ea typeface="宋体" panose="02010600030101010101" pitchFamily="2" charset="-122"/>
                      </a:endParaRPr>
                    </a:p>
                  </a:txBody>
                  <a:tcPr marL="5106" marR="5106" marT="5106" marB="0" anchor="ctr"/>
                </a:tc>
              </a:tr>
              <a:tr h="159539">
                <a:tc>
                  <a:txBody>
                    <a:bodyPr/>
                    <a:lstStyle/>
                    <a:p>
                      <a:pPr algn="ctr" fontAlgn="ctr"/>
                      <a:r>
                        <a:rPr lang="en-US" altLang="zh-CN" sz="1400" u="none" strike="noStrike">
                          <a:effectLst/>
                        </a:rPr>
                        <a:t>21</a:t>
                      </a:r>
                      <a:endParaRPr lang="en-US" altLang="zh-CN" sz="1400" b="0" i="0" u="none" strike="noStrike">
                        <a:solidFill>
                          <a:srgbClr val="000000"/>
                        </a:solidFill>
                        <a:effectLst/>
                        <a:latin typeface="宋体" panose="02010600030101010101" pitchFamily="2" charset="-122"/>
                        <a:ea typeface="宋体" panose="02010600030101010101" pitchFamily="2" charset="-122"/>
                      </a:endParaRPr>
                    </a:p>
                  </a:txBody>
                  <a:tcPr marL="5106" marR="5106" marT="5106" marB="0" anchor="ctr"/>
                </a:tc>
                <a:tc>
                  <a:txBody>
                    <a:bodyPr/>
                    <a:lstStyle/>
                    <a:p>
                      <a:pPr algn="ctr" fontAlgn="ctr"/>
                      <a:r>
                        <a:rPr lang="zh-CN" altLang="en-US" sz="1400" u="none" strike="noStrike">
                          <a:effectLst/>
                        </a:rPr>
                        <a:t>地基</a:t>
                      </a:r>
                      <a:r>
                        <a:rPr lang="en-US" altLang="zh-CN" sz="1400" u="none" strike="noStrike">
                          <a:effectLst/>
                        </a:rPr>
                        <a:t>5-5</a:t>
                      </a:r>
                      <a:r>
                        <a:rPr lang="zh-CN" altLang="en-US" sz="1400" u="none" strike="noStrike">
                          <a:effectLst/>
                        </a:rPr>
                        <a:t>表</a:t>
                      </a:r>
                      <a:endParaRPr lang="zh-CN" altLang="en-US" sz="1400" b="0" i="0" u="none" strike="noStrike">
                        <a:solidFill>
                          <a:srgbClr val="000000"/>
                        </a:solidFill>
                        <a:effectLst/>
                        <a:latin typeface="宋体" panose="02010600030101010101" pitchFamily="2" charset="-122"/>
                        <a:ea typeface="宋体" panose="02010600030101010101" pitchFamily="2" charset="-122"/>
                      </a:endParaRPr>
                    </a:p>
                  </a:txBody>
                  <a:tcPr marL="5106" marR="5106" marT="5106" marB="0" anchor="ctr"/>
                </a:tc>
                <a:tc>
                  <a:txBody>
                    <a:bodyPr/>
                    <a:lstStyle/>
                    <a:p>
                      <a:pPr algn="l" fontAlgn="ctr"/>
                      <a:r>
                        <a:rPr lang="zh-CN" altLang="en-US" sz="1400" u="none" strike="noStrike">
                          <a:effectLst/>
                        </a:rPr>
                        <a:t>道路实体基础表</a:t>
                      </a:r>
                      <a:endParaRPr lang="zh-CN" altLang="en-US" sz="1400" b="0" i="0" u="none" strike="noStrike">
                        <a:solidFill>
                          <a:srgbClr val="000000"/>
                        </a:solidFill>
                        <a:effectLst/>
                        <a:latin typeface="宋体" panose="02010600030101010101" pitchFamily="2" charset="-122"/>
                        <a:ea typeface="宋体" panose="02010600030101010101" pitchFamily="2" charset="-122"/>
                      </a:endParaRPr>
                    </a:p>
                  </a:txBody>
                  <a:tcPr marL="5106" marR="5106" marT="5106" marB="0" anchor="ctr"/>
                </a:tc>
                <a:tc>
                  <a:txBody>
                    <a:bodyPr/>
                    <a:lstStyle/>
                    <a:p>
                      <a:pPr algn="l" fontAlgn="ctr"/>
                      <a:r>
                        <a:rPr lang="en-US" sz="1400" u="none" strike="noStrike" dirty="0">
                          <a:effectLst/>
                        </a:rPr>
                        <a:t>LRRL610、LRDL620</a:t>
                      </a:r>
                      <a:endParaRPr lang="en-US" sz="1400" b="0" i="0" u="none" strike="noStrike" dirty="0">
                        <a:solidFill>
                          <a:srgbClr val="000000"/>
                        </a:solidFill>
                        <a:effectLst/>
                        <a:latin typeface="宋体" panose="02010600030101010101" pitchFamily="2" charset="-122"/>
                        <a:ea typeface="宋体" panose="02010600030101010101" pitchFamily="2" charset="-122"/>
                      </a:endParaRPr>
                    </a:p>
                  </a:txBody>
                  <a:tcPr marL="5106" marR="5106" marT="5106" marB="0" anchor="ctr"/>
                </a:tc>
                <a:tc>
                  <a:txBody>
                    <a:bodyPr/>
                    <a:lstStyle/>
                    <a:p>
                      <a:pPr algn="l" fontAlgn="ctr"/>
                      <a:r>
                        <a:rPr lang="zh-CN" altLang="en-US" sz="1400" u="none" strike="noStrike">
                          <a:effectLst/>
                        </a:rPr>
                        <a:t>行政区划单元统计</a:t>
                      </a:r>
                      <a:endParaRPr lang="zh-CN" altLang="en-US" sz="1400" b="0" i="0" u="none" strike="noStrike">
                        <a:solidFill>
                          <a:srgbClr val="000000"/>
                        </a:solidFill>
                        <a:effectLst/>
                        <a:latin typeface="宋体" panose="02010600030101010101" pitchFamily="2" charset="-122"/>
                        <a:ea typeface="宋体" panose="02010600030101010101" pitchFamily="2" charset="-122"/>
                      </a:endParaRPr>
                    </a:p>
                  </a:txBody>
                  <a:tcPr marL="5106" marR="5106" marT="5106" marB="0" anchor="ctr"/>
                </a:tc>
                <a:tc>
                  <a:txBody>
                    <a:bodyPr/>
                    <a:lstStyle/>
                    <a:p>
                      <a:pPr algn="l" fontAlgn="ctr"/>
                      <a:r>
                        <a:rPr lang="zh-CN" altLang="en-US" sz="1400" u="none" strike="noStrike">
                          <a:effectLst/>
                        </a:rPr>
                        <a:t>铁路和公路实体</a:t>
                      </a:r>
                      <a:endParaRPr lang="zh-CN" altLang="en-US" sz="1400" b="0" i="0" u="none" strike="noStrike">
                        <a:solidFill>
                          <a:srgbClr val="000000"/>
                        </a:solidFill>
                        <a:effectLst/>
                        <a:latin typeface="宋体" panose="02010600030101010101" pitchFamily="2" charset="-122"/>
                        <a:ea typeface="宋体" panose="02010600030101010101" pitchFamily="2" charset="-122"/>
                      </a:endParaRPr>
                    </a:p>
                  </a:txBody>
                  <a:tcPr marL="5106" marR="5106" marT="5106" marB="0" anchor="ctr"/>
                </a:tc>
              </a:tr>
              <a:tr h="159539">
                <a:tc>
                  <a:txBody>
                    <a:bodyPr/>
                    <a:lstStyle/>
                    <a:p>
                      <a:pPr algn="ctr" fontAlgn="ctr"/>
                      <a:r>
                        <a:rPr lang="en-US" altLang="zh-CN" sz="1400" u="none" strike="noStrike">
                          <a:effectLst/>
                        </a:rPr>
                        <a:t>22</a:t>
                      </a:r>
                      <a:endParaRPr lang="en-US" altLang="zh-CN" sz="1400" b="0" i="0" u="none" strike="noStrike">
                        <a:solidFill>
                          <a:srgbClr val="000000"/>
                        </a:solidFill>
                        <a:effectLst/>
                        <a:latin typeface="宋体" panose="02010600030101010101" pitchFamily="2" charset="-122"/>
                        <a:ea typeface="宋体" panose="02010600030101010101" pitchFamily="2" charset="-122"/>
                      </a:endParaRPr>
                    </a:p>
                  </a:txBody>
                  <a:tcPr marL="5106" marR="5106" marT="5106" marB="0" anchor="ctr"/>
                </a:tc>
                <a:tc>
                  <a:txBody>
                    <a:bodyPr/>
                    <a:lstStyle/>
                    <a:p>
                      <a:pPr algn="ctr" fontAlgn="ctr"/>
                      <a:r>
                        <a:rPr lang="zh-CN" altLang="en-US" sz="1400" u="none" strike="noStrike">
                          <a:effectLst/>
                        </a:rPr>
                        <a:t>地基</a:t>
                      </a:r>
                      <a:r>
                        <a:rPr lang="en-US" altLang="zh-CN" sz="1400" u="none" strike="noStrike">
                          <a:effectLst/>
                        </a:rPr>
                        <a:t>6-1</a:t>
                      </a:r>
                      <a:r>
                        <a:rPr lang="zh-CN" altLang="en-US" sz="1400" u="none" strike="noStrike">
                          <a:effectLst/>
                        </a:rPr>
                        <a:t>表</a:t>
                      </a:r>
                      <a:endParaRPr lang="zh-CN" altLang="en-US" sz="1400" b="0" i="0" u="none" strike="noStrike">
                        <a:solidFill>
                          <a:srgbClr val="000000"/>
                        </a:solidFill>
                        <a:effectLst/>
                        <a:latin typeface="宋体" panose="02010600030101010101" pitchFamily="2" charset="-122"/>
                        <a:ea typeface="宋体" panose="02010600030101010101" pitchFamily="2" charset="-122"/>
                      </a:endParaRPr>
                    </a:p>
                  </a:txBody>
                  <a:tcPr marL="5106" marR="5106" marT="5106" marB="0" anchor="ctr"/>
                </a:tc>
                <a:tc>
                  <a:txBody>
                    <a:bodyPr/>
                    <a:lstStyle/>
                    <a:p>
                      <a:pPr algn="l" fontAlgn="ctr"/>
                      <a:r>
                        <a:rPr lang="zh-CN" altLang="en-US" sz="1400" u="none" strike="noStrike">
                          <a:effectLst/>
                        </a:rPr>
                        <a:t>房屋建筑区基础表</a:t>
                      </a:r>
                      <a:endParaRPr lang="zh-CN" altLang="en-US" sz="1400" b="0" i="0" u="none" strike="noStrike">
                        <a:solidFill>
                          <a:srgbClr val="000000"/>
                        </a:solidFill>
                        <a:effectLst/>
                        <a:latin typeface="宋体" panose="02010600030101010101" pitchFamily="2" charset="-122"/>
                        <a:ea typeface="宋体" panose="02010600030101010101" pitchFamily="2" charset="-122"/>
                      </a:endParaRPr>
                    </a:p>
                  </a:txBody>
                  <a:tcPr marL="5106" marR="5106" marT="5106" marB="0" anchor="ctr"/>
                </a:tc>
                <a:tc>
                  <a:txBody>
                    <a:bodyPr/>
                    <a:lstStyle/>
                    <a:p>
                      <a:pPr algn="l" fontAlgn="ctr"/>
                      <a:r>
                        <a:rPr lang="en-US" sz="1400" u="none" strike="noStrike">
                          <a:effectLst/>
                        </a:rPr>
                        <a:t>LCA</a:t>
                      </a:r>
                      <a:endParaRPr lang="en-US" sz="1400" b="0" i="0" u="none" strike="noStrike">
                        <a:solidFill>
                          <a:srgbClr val="000000"/>
                        </a:solidFill>
                        <a:effectLst/>
                        <a:latin typeface="宋体" panose="02010600030101010101" pitchFamily="2" charset="-122"/>
                        <a:ea typeface="宋体" panose="02010600030101010101" pitchFamily="2" charset="-122"/>
                      </a:endParaRPr>
                    </a:p>
                  </a:txBody>
                  <a:tcPr marL="5106" marR="5106" marT="5106" marB="0" anchor="ctr"/>
                </a:tc>
                <a:tc>
                  <a:txBody>
                    <a:bodyPr/>
                    <a:lstStyle/>
                    <a:p>
                      <a:pPr algn="l" fontAlgn="ctr"/>
                      <a:r>
                        <a:rPr lang="zh-CN" altLang="en-US" sz="1400" u="none" strike="noStrike">
                          <a:effectLst/>
                        </a:rPr>
                        <a:t>行政区划单元统计</a:t>
                      </a:r>
                      <a:endParaRPr lang="zh-CN" altLang="en-US" sz="1400" b="0" i="0" u="none" strike="noStrike">
                        <a:solidFill>
                          <a:srgbClr val="000000"/>
                        </a:solidFill>
                        <a:effectLst/>
                        <a:latin typeface="宋体" panose="02010600030101010101" pitchFamily="2" charset="-122"/>
                        <a:ea typeface="宋体" panose="02010600030101010101" pitchFamily="2" charset="-122"/>
                      </a:endParaRPr>
                    </a:p>
                  </a:txBody>
                  <a:tcPr marL="5106" marR="5106" marT="5106" marB="0" anchor="ctr"/>
                </a:tc>
                <a:tc>
                  <a:txBody>
                    <a:bodyPr/>
                    <a:lstStyle/>
                    <a:p>
                      <a:pPr algn="l" fontAlgn="ctr"/>
                      <a:r>
                        <a:rPr lang="zh-CN" altLang="en-US" sz="1400" u="none" strike="noStrike">
                          <a:effectLst/>
                        </a:rPr>
                        <a:t>房屋建筑区</a:t>
                      </a:r>
                      <a:endParaRPr lang="zh-CN" altLang="en-US" sz="1400" b="0" i="0" u="none" strike="noStrike">
                        <a:solidFill>
                          <a:srgbClr val="000000"/>
                        </a:solidFill>
                        <a:effectLst/>
                        <a:latin typeface="宋体" panose="02010600030101010101" pitchFamily="2" charset="-122"/>
                        <a:ea typeface="宋体" panose="02010600030101010101" pitchFamily="2" charset="-122"/>
                      </a:endParaRPr>
                    </a:p>
                  </a:txBody>
                  <a:tcPr marL="5106" marR="5106" marT="5106" marB="0" anchor="ctr"/>
                </a:tc>
              </a:tr>
              <a:tr h="159539">
                <a:tc>
                  <a:txBody>
                    <a:bodyPr/>
                    <a:lstStyle/>
                    <a:p>
                      <a:pPr algn="ctr" fontAlgn="ctr"/>
                      <a:r>
                        <a:rPr lang="en-US" altLang="zh-CN" sz="1400" u="none" strike="noStrike">
                          <a:effectLst/>
                        </a:rPr>
                        <a:t>23</a:t>
                      </a:r>
                      <a:endParaRPr lang="en-US" altLang="zh-CN" sz="1400" b="0" i="0" u="none" strike="noStrike">
                        <a:solidFill>
                          <a:srgbClr val="000000"/>
                        </a:solidFill>
                        <a:effectLst/>
                        <a:latin typeface="宋体" panose="02010600030101010101" pitchFamily="2" charset="-122"/>
                        <a:ea typeface="宋体" panose="02010600030101010101" pitchFamily="2" charset="-122"/>
                      </a:endParaRPr>
                    </a:p>
                  </a:txBody>
                  <a:tcPr marL="5106" marR="5106" marT="5106" marB="0" anchor="ctr"/>
                </a:tc>
                <a:tc>
                  <a:txBody>
                    <a:bodyPr/>
                    <a:lstStyle/>
                    <a:p>
                      <a:pPr algn="ctr" fontAlgn="ctr"/>
                      <a:r>
                        <a:rPr lang="zh-CN" altLang="en-US" sz="1400" u="none" strike="noStrike">
                          <a:effectLst/>
                        </a:rPr>
                        <a:t>地基</a:t>
                      </a:r>
                      <a:r>
                        <a:rPr lang="en-US" altLang="zh-CN" sz="1400" u="none" strike="noStrike">
                          <a:effectLst/>
                        </a:rPr>
                        <a:t>6-2</a:t>
                      </a:r>
                      <a:r>
                        <a:rPr lang="zh-CN" altLang="en-US" sz="1400" u="none" strike="noStrike">
                          <a:effectLst/>
                        </a:rPr>
                        <a:t>表</a:t>
                      </a:r>
                      <a:endParaRPr lang="zh-CN" altLang="en-US" sz="1400" b="0" i="0" u="none" strike="noStrike">
                        <a:solidFill>
                          <a:srgbClr val="000000"/>
                        </a:solidFill>
                        <a:effectLst/>
                        <a:latin typeface="宋体" panose="02010600030101010101" pitchFamily="2" charset="-122"/>
                        <a:ea typeface="宋体" panose="02010600030101010101" pitchFamily="2" charset="-122"/>
                      </a:endParaRPr>
                    </a:p>
                  </a:txBody>
                  <a:tcPr marL="5106" marR="5106" marT="5106" marB="0" anchor="ctr"/>
                </a:tc>
                <a:tc>
                  <a:txBody>
                    <a:bodyPr/>
                    <a:lstStyle/>
                    <a:p>
                      <a:pPr algn="l" fontAlgn="ctr"/>
                      <a:r>
                        <a:rPr lang="zh-CN" altLang="en-US" sz="1400" u="none" strike="noStrike">
                          <a:effectLst/>
                        </a:rPr>
                        <a:t>城镇综合功能单元基础表</a:t>
                      </a:r>
                      <a:endParaRPr lang="zh-CN" altLang="en-US" sz="1400" b="0" i="0" u="none" strike="noStrike">
                        <a:solidFill>
                          <a:srgbClr val="000000"/>
                        </a:solidFill>
                        <a:effectLst/>
                        <a:latin typeface="宋体" panose="02010600030101010101" pitchFamily="2" charset="-122"/>
                        <a:ea typeface="宋体" panose="02010600030101010101" pitchFamily="2" charset="-122"/>
                      </a:endParaRPr>
                    </a:p>
                  </a:txBody>
                  <a:tcPr marL="5106" marR="5106" marT="5106" marB="0" anchor="ctr"/>
                </a:tc>
                <a:tc>
                  <a:txBody>
                    <a:bodyPr/>
                    <a:lstStyle/>
                    <a:p>
                      <a:pPr algn="l" fontAlgn="ctr"/>
                      <a:r>
                        <a:rPr lang="en-US" sz="1400" u="none" strike="noStrike">
                          <a:effectLst/>
                        </a:rPr>
                        <a:t>BUCA</a:t>
                      </a:r>
                      <a:endParaRPr lang="en-US" sz="1400" b="0" i="0" u="none" strike="noStrike">
                        <a:solidFill>
                          <a:srgbClr val="000000"/>
                        </a:solidFill>
                        <a:effectLst/>
                        <a:latin typeface="宋体" panose="02010600030101010101" pitchFamily="2" charset="-122"/>
                        <a:ea typeface="宋体" panose="02010600030101010101" pitchFamily="2" charset="-122"/>
                      </a:endParaRPr>
                    </a:p>
                  </a:txBody>
                  <a:tcPr marL="5106" marR="5106" marT="5106" marB="0" anchor="ctr"/>
                </a:tc>
                <a:tc>
                  <a:txBody>
                    <a:bodyPr/>
                    <a:lstStyle/>
                    <a:p>
                      <a:pPr algn="l" fontAlgn="ctr"/>
                      <a:r>
                        <a:rPr lang="zh-CN" altLang="en-US" sz="1400" u="none" strike="noStrike">
                          <a:effectLst/>
                        </a:rPr>
                        <a:t>行政区划单元统计</a:t>
                      </a:r>
                      <a:endParaRPr lang="zh-CN" altLang="en-US" sz="1400" b="0" i="0" u="none" strike="noStrike">
                        <a:solidFill>
                          <a:srgbClr val="000000"/>
                        </a:solidFill>
                        <a:effectLst/>
                        <a:latin typeface="宋体" panose="02010600030101010101" pitchFamily="2" charset="-122"/>
                        <a:ea typeface="宋体" panose="02010600030101010101" pitchFamily="2" charset="-122"/>
                      </a:endParaRPr>
                    </a:p>
                  </a:txBody>
                  <a:tcPr marL="5106" marR="5106" marT="5106" marB="0" anchor="ctr"/>
                </a:tc>
                <a:tc>
                  <a:txBody>
                    <a:bodyPr/>
                    <a:lstStyle/>
                    <a:p>
                      <a:pPr algn="l" fontAlgn="ctr"/>
                      <a:r>
                        <a:rPr lang="zh-CN" altLang="en-US" sz="1400" u="none" strike="noStrike">
                          <a:effectLst/>
                        </a:rPr>
                        <a:t>城镇综合功能单元</a:t>
                      </a:r>
                      <a:endParaRPr lang="zh-CN" altLang="en-US" sz="1400" b="0" i="0" u="none" strike="noStrike">
                        <a:solidFill>
                          <a:srgbClr val="000000"/>
                        </a:solidFill>
                        <a:effectLst/>
                        <a:latin typeface="宋体" panose="02010600030101010101" pitchFamily="2" charset="-122"/>
                        <a:ea typeface="宋体" panose="02010600030101010101" pitchFamily="2" charset="-122"/>
                      </a:endParaRPr>
                    </a:p>
                  </a:txBody>
                  <a:tcPr marL="5106" marR="5106" marT="5106" marB="0" anchor="ctr"/>
                </a:tc>
              </a:tr>
              <a:tr h="159539">
                <a:tc>
                  <a:txBody>
                    <a:bodyPr/>
                    <a:lstStyle/>
                    <a:p>
                      <a:pPr algn="ctr" fontAlgn="ctr"/>
                      <a:r>
                        <a:rPr lang="en-US" altLang="zh-CN" sz="1400" u="none" strike="noStrike">
                          <a:effectLst/>
                        </a:rPr>
                        <a:t>24</a:t>
                      </a:r>
                      <a:endParaRPr lang="en-US" altLang="zh-CN" sz="1400" b="0" i="0" u="none" strike="noStrike">
                        <a:solidFill>
                          <a:srgbClr val="000000"/>
                        </a:solidFill>
                        <a:effectLst/>
                        <a:latin typeface="宋体" panose="02010600030101010101" pitchFamily="2" charset="-122"/>
                        <a:ea typeface="宋体" panose="02010600030101010101" pitchFamily="2" charset="-122"/>
                      </a:endParaRPr>
                    </a:p>
                  </a:txBody>
                  <a:tcPr marL="5106" marR="5106" marT="5106" marB="0" anchor="ctr"/>
                </a:tc>
                <a:tc>
                  <a:txBody>
                    <a:bodyPr/>
                    <a:lstStyle/>
                    <a:p>
                      <a:pPr algn="ctr" fontAlgn="ctr"/>
                      <a:r>
                        <a:rPr lang="zh-CN" altLang="en-US" sz="1400" u="none" strike="noStrike">
                          <a:effectLst/>
                        </a:rPr>
                        <a:t>地基</a:t>
                      </a:r>
                      <a:r>
                        <a:rPr lang="en-US" altLang="zh-CN" sz="1400" u="none" strike="noStrike">
                          <a:effectLst/>
                        </a:rPr>
                        <a:t>6-3</a:t>
                      </a:r>
                      <a:r>
                        <a:rPr lang="zh-CN" altLang="en-US" sz="1400" u="none" strike="noStrike">
                          <a:effectLst/>
                        </a:rPr>
                        <a:t>表</a:t>
                      </a:r>
                      <a:endParaRPr lang="zh-CN" altLang="en-US" sz="1400" b="0" i="0" u="none" strike="noStrike">
                        <a:solidFill>
                          <a:srgbClr val="000000"/>
                        </a:solidFill>
                        <a:effectLst/>
                        <a:latin typeface="宋体" panose="02010600030101010101" pitchFamily="2" charset="-122"/>
                        <a:ea typeface="宋体" panose="02010600030101010101" pitchFamily="2" charset="-122"/>
                      </a:endParaRPr>
                    </a:p>
                  </a:txBody>
                  <a:tcPr marL="5106" marR="5106" marT="5106" marB="0" anchor="ctr"/>
                </a:tc>
                <a:tc>
                  <a:txBody>
                    <a:bodyPr/>
                    <a:lstStyle/>
                    <a:p>
                      <a:pPr algn="l" fontAlgn="ctr"/>
                      <a:r>
                        <a:rPr lang="zh-CN" altLang="en-US" sz="1400" u="none" strike="noStrike">
                          <a:effectLst/>
                        </a:rPr>
                        <a:t>工矿企业分类基础表</a:t>
                      </a:r>
                      <a:endParaRPr lang="zh-CN" altLang="en-US" sz="1400" b="0" i="0" u="none" strike="noStrike">
                        <a:solidFill>
                          <a:srgbClr val="000000"/>
                        </a:solidFill>
                        <a:effectLst/>
                        <a:latin typeface="宋体" panose="02010600030101010101" pitchFamily="2" charset="-122"/>
                        <a:ea typeface="宋体" panose="02010600030101010101" pitchFamily="2" charset="-122"/>
                      </a:endParaRPr>
                    </a:p>
                  </a:txBody>
                  <a:tcPr marL="5106" marR="5106" marT="5106" marB="0" anchor="ctr"/>
                </a:tc>
                <a:tc>
                  <a:txBody>
                    <a:bodyPr/>
                    <a:lstStyle/>
                    <a:p>
                      <a:pPr algn="l" fontAlgn="ctr"/>
                      <a:r>
                        <a:rPr lang="en-US" sz="1400" u="none" strike="noStrike">
                          <a:effectLst/>
                        </a:rPr>
                        <a:t>BUCA</a:t>
                      </a:r>
                      <a:endParaRPr lang="en-US" sz="1400" b="0" i="0" u="none" strike="noStrike">
                        <a:solidFill>
                          <a:srgbClr val="000000"/>
                        </a:solidFill>
                        <a:effectLst/>
                        <a:latin typeface="宋体" panose="02010600030101010101" pitchFamily="2" charset="-122"/>
                        <a:ea typeface="宋体" panose="02010600030101010101" pitchFamily="2" charset="-122"/>
                      </a:endParaRPr>
                    </a:p>
                  </a:txBody>
                  <a:tcPr marL="5106" marR="5106" marT="5106" marB="0" anchor="ctr"/>
                </a:tc>
                <a:tc>
                  <a:txBody>
                    <a:bodyPr/>
                    <a:lstStyle/>
                    <a:p>
                      <a:pPr algn="l" fontAlgn="ctr"/>
                      <a:r>
                        <a:rPr lang="zh-CN" altLang="en-US" sz="1400" u="none" strike="noStrike">
                          <a:effectLst/>
                        </a:rPr>
                        <a:t>行政区划单元属性项统计</a:t>
                      </a:r>
                      <a:endParaRPr lang="zh-CN" altLang="en-US" sz="1400" b="0" i="0" u="none" strike="noStrike">
                        <a:solidFill>
                          <a:srgbClr val="000000"/>
                        </a:solidFill>
                        <a:effectLst/>
                        <a:latin typeface="宋体" panose="02010600030101010101" pitchFamily="2" charset="-122"/>
                        <a:ea typeface="宋体" panose="02010600030101010101" pitchFamily="2" charset="-122"/>
                      </a:endParaRPr>
                    </a:p>
                  </a:txBody>
                  <a:tcPr marL="5106" marR="5106" marT="5106" marB="0" anchor="ctr"/>
                </a:tc>
                <a:tc>
                  <a:txBody>
                    <a:bodyPr/>
                    <a:lstStyle/>
                    <a:p>
                      <a:pPr algn="l" fontAlgn="ctr"/>
                      <a:r>
                        <a:rPr lang="zh-CN" altLang="en-US" sz="1400" u="none" strike="noStrike">
                          <a:effectLst/>
                        </a:rPr>
                        <a:t>工矿企业</a:t>
                      </a:r>
                      <a:endParaRPr lang="zh-CN" altLang="en-US" sz="1400" b="0" i="0" u="none" strike="noStrike">
                        <a:solidFill>
                          <a:srgbClr val="000000"/>
                        </a:solidFill>
                        <a:effectLst/>
                        <a:latin typeface="宋体" panose="02010600030101010101" pitchFamily="2" charset="-122"/>
                        <a:ea typeface="宋体" panose="02010600030101010101" pitchFamily="2" charset="-122"/>
                      </a:endParaRPr>
                    </a:p>
                  </a:txBody>
                  <a:tcPr marL="5106" marR="5106" marT="5106" marB="0" anchor="ctr"/>
                </a:tc>
              </a:tr>
              <a:tr h="159539">
                <a:tc>
                  <a:txBody>
                    <a:bodyPr/>
                    <a:lstStyle/>
                    <a:p>
                      <a:pPr algn="ctr" fontAlgn="ctr"/>
                      <a:r>
                        <a:rPr lang="en-US" altLang="zh-CN" sz="1400" u="none" strike="noStrike">
                          <a:effectLst/>
                        </a:rPr>
                        <a:t>25</a:t>
                      </a:r>
                      <a:endParaRPr lang="en-US" altLang="zh-CN" sz="1400" b="0" i="0" u="none" strike="noStrike">
                        <a:solidFill>
                          <a:srgbClr val="000000"/>
                        </a:solidFill>
                        <a:effectLst/>
                        <a:latin typeface="宋体" panose="02010600030101010101" pitchFamily="2" charset="-122"/>
                        <a:ea typeface="宋体" panose="02010600030101010101" pitchFamily="2" charset="-122"/>
                      </a:endParaRPr>
                    </a:p>
                  </a:txBody>
                  <a:tcPr marL="5106" marR="5106" marT="5106" marB="0" anchor="ctr"/>
                </a:tc>
                <a:tc>
                  <a:txBody>
                    <a:bodyPr/>
                    <a:lstStyle/>
                    <a:p>
                      <a:pPr algn="ctr" fontAlgn="ctr"/>
                      <a:r>
                        <a:rPr lang="zh-CN" altLang="en-US" sz="1400" u="none" strike="noStrike">
                          <a:effectLst/>
                        </a:rPr>
                        <a:t>地基</a:t>
                      </a:r>
                      <a:r>
                        <a:rPr lang="en-US" altLang="zh-CN" sz="1400" u="none" strike="noStrike">
                          <a:effectLst/>
                        </a:rPr>
                        <a:t>6-4</a:t>
                      </a:r>
                      <a:r>
                        <a:rPr lang="zh-CN" altLang="en-US" sz="1400" u="none" strike="noStrike">
                          <a:effectLst/>
                        </a:rPr>
                        <a:t>表</a:t>
                      </a:r>
                      <a:endParaRPr lang="zh-CN" altLang="en-US" sz="1400" b="0" i="0" u="none" strike="noStrike">
                        <a:solidFill>
                          <a:srgbClr val="000000"/>
                        </a:solidFill>
                        <a:effectLst/>
                        <a:latin typeface="宋体" panose="02010600030101010101" pitchFamily="2" charset="-122"/>
                        <a:ea typeface="宋体" panose="02010600030101010101" pitchFamily="2" charset="-122"/>
                      </a:endParaRPr>
                    </a:p>
                  </a:txBody>
                  <a:tcPr marL="5106" marR="5106" marT="5106" marB="0" anchor="ctr"/>
                </a:tc>
                <a:tc>
                  <a:txBody>
                    <a:bodyPr/>
                    <a:lstStyle/>
                    <a:p>
                      <a:pPr algn="l" fontAlgn="ctr"/>
                      <a:r>
                        <a:rPr lang="zh-CN" altLang="en-US" sz="1400" u="none" strike="noStrike">
                          <a:effectLst/>
                        </a:rPr>
                        <a:t>单位院落分类基础表</a:t>
                      </a:r>
                      <a:endParaRPr lang="zh-CN" altLang="en-US" sz="1400" b="0" i="0" u="none" strike="noStrike">
                        <a:solidFill>
                          <a:srgbClr val="000000"/>
                        </a:solidFill>
                        <a:effectLst/>
                        <a:latin typeface="宋体" panose="02010600030101010101" pitchFamily="2" charset="-122"/>
                        <a:ea typeface="宋体" panose="02010600030101010101" pitchFamily="2" charset="-122"/>
                      </a:endParaRPr>
                    </a:p>
                  </a:txBody>
                  <a:tcPr marL="5106" marR="5106" marT="5106" marB="0" anchor="ctr"/>
                </a:tc>
                <a:tc>
                  <a:txBody>
                    <a:bodyPr/>
                    <a:lstStyle/>
                    <a:p>
                      <a:pPr algn="l" fontAlgn="ctr"/>
                      <a:r>
                        <a:rPr lang="en-US" sz="1400" u="none" strike="noStrike" dirty="0">
                          <a:effectLst/>
                        </a:rPr>
                        <a:t>BUCA</a:t>
                      </a:r>
                      <a:endParaRPr lang="en-US" sz="1400" b="0" i="0" u="none" strike="noStrike" dirty="0">
                        <a:solidFill>
                          <a:srgbClr val="000000"/>
                        </a:solidFill>
                        <a:effectLst/>
                        <a:latin typeface="宋体" panose="02010600030101010101" pitchFamily="2" charset="-122"/>
                        <a:ea typeface="宋体" panose="02010600030101010101" pitchFamily="2" charset="-122"/>
                      </a:endParaRPr>
                    </a:p>
                  </a:txBody>
                  <a:tcPr marL="5106" marR="5106" marT="5106" marB="0" anchor="ctr"/>
                </a:tc>
                <a:tc>
                  <a:txBody>
                    <a:bodyPr/>
                    <a:lstStyle/>
                    <a:p>
                      <a:pPr algn="l" fontAlgn="ctr"/>
                      <a:r>
                        <a:rPr lang="zh-CN" altLang="en-US" sz="1400" u="none" strike="noStrike">
                          <a:effectLst/>
                        </a:rPr>
                        <a:t>行政区划单元属性项统计</a:t>
                      </a:r>
                      <a:endParaRPr lang="zh-CN" altLang="en-US" sz="1400" b="0" i="0" u="none" strike="noStrike">
                        <a:solidFill>
                          <a:srgbClr val="000000"/>
                        </a:solidFill>
                        <a:effectLst/>
                        <a:latin typeface="宋体" panose="02010600030101010101" pitchFamily="2" charset="-122"/>
                        <a:ea typeface="宋体" panose="02010600030101010101" pitchFamily="2" charset="-122"/>
                      </a:endParaRPr>
                    </a:p>
                  </a:txBody>
                  <a:tcPr marL="5106" marR="5106" marT="5106" marB="0" anchor="ctr"/>
                </a:tc>
                <a:tc>
                  <a:txBody>
                    <a:bodyPr/>
                    <a:lstStyle/>
                    <a:p>
                      <a:pPr algn="l" fontAlgn="ctr"/>
                      <a:r>
                        <a:rPr lang="zh-CN" altLang="en-US" sz="1400" u="none" strike="noStrike">
                          <a:effectLst/>
                        </a:rPr>
                        <a:t>单位院落</a:t>
                      </a:r>
                      <a:endParaRPr lang="zh-CN" altLang="en-US" sz="1400" b="0" i="0" u="none" strike="noStrike">
                        <a:solidFill>
                          <a:srgbClr val="000000"/>
                        </a:solidFill>
                        <a:effectLst/>
                        <a:latin typeface="宋体" panose="02010600030101010101" pitchFamily="2" charset="-122"/>
                        <a:ea typeface="宋体" panose="02010600030101010101" pitchFamily="2" charset="-122"/>
                      </a:endParaRPr>
                    </a:p>
                  </a:txBody>
                  <a:tcPr marL="5106" marR="5106" marT="5106" marB="0" anchor="ctr"/>
                </a:tc>
              </a:tr>
              <a:tr h="159539">
                <a:tc>
                  <a:txBody>
                    <a:bodyPr/>
                    <a:lstStyle/>
                    <a:p>
                      <a:pPr algn="ctr" fontAlgn="ctr"/>
                      <a:r>
                        <a:rPr lang="en-US" altLang="zh-CN" sz="1400" u="none" strike="noStrike">
                          <a:effectLst/>
                        </a:rPr>
                        <a:t>26</a:t>
                      </a:r>
                      <a:endParaRPr lang="en-US" altLang="zh-CN" sz="1400" b="0" i="0" u="none" strike="noStrike">
                        <a:solidFill>
                          <a:srgbClr val="000000"/>
                        </a:solidFill>
                        <a:effectLst/>
                        <a:latin typeface="宋体" panose="02010600030101010101" pitchFamily="2" charset="-122"/>
                        <a:ea typeface="宋体" panose="02010600030101010101" pitchFamily="2" charset="-122"/>
                      </a:endParaRPr>
                    </a:p>
                  </a:txBody>
                  <a:tcPr marL="5106" marR="5106" marT="5106" marB="0" anchor="ctr"/>
                </a:tc>
                <a:tc>
                  <a:txBody>
                    <a:bodyPr/>
                    <a:lstStyle/>
                    <a:p>
                      <a:pPr algn="ctr" fontAlgn="ctr"/>
                      <a:r>
                        <a:rPr lang="zh-CN" altLang="en-US" sz="1400" u="none" strike="noStrike">
                          <a:effectLst/>
                        </a:rPr>
                        <a:t>地基</a:t>
                      </a:r>
                      <a:r>
                        <a:rPr lang="en-US" altLang="zh-CN" sz="1400" u="none" strike="noStrike">
                          <a:effectLst/>
                        </a:rPr>
                        <a:t>6-5</a:t>
                      </a:r>
                      <a:r>
                        <a:rPr lang="zh-CN" altLang="en-US" sz="1400" u="none" strike="noStrike">
                          <a:effectLst/>
                        </a:rPr>
                        <a:t>表</a:t>
                      </a:r>
                      <a:endParaRPr lang="zh-CN" altLang="en-US" sz="1400" b="0" i="0" u="none" strike="noStrike">
                        <a:solidFill>
                          <a:srgbClr val="000000"/>
                        </a:solidFill>
                        <a:effectLst/>
                        <a:latin typeface="宋体" panose="02010600030101010101" pitchFamily="2" charset="-122"/>
                        <a:ea typeface="宋体" panose="02010600030101010101" pitchFamily="2" charset="-122"/>
                      </a:endParaRPr>
                    </a:p>
                  </a:txBody>
                  <a:tcPr marL="5106" marR="5106" marT="5106" marB="0" anchor="ctr"/>
                </a:tc>
                <a:tc>
                  <a:txBody>
                    <a:bodyPr/>
                    <a:lstStyle/>
                    <a:p>
                      <a:pPr algn="l" fontAlgn="ctr"/>
                      <a:r>
                        <a:rPr lang="zh-CN" altLang="en-US" sz="1400" u="none" strike="noStrike">
                          <a:effectLst/>
                        </a:rPr>
                        <a:t>行政村基础表</a:t>
                      </a:r>
                      <a:endParaRPr lang="zh-CN" altLang="en-US" sz="1400" b="0" i="0" u="none" strike="noStrike">
                        <a:solidFill>
                          <a:srgbClr val="000000"/>
                        </a:solidFill>
                        <a:effectLst/>
                        <a:latin typeface="宋体" panose="02010600030101010101" pitchFamily="2" charset="-122"/>
                        <a:ea typeface="宋体" panose="02010600030101010101" pitchFamily="2" charset="-122"/>
                      </a:endParaRPr>
                    </a:p>
                  </a:txBody>
                  <a:tcPr marL="5106" marR="5106" marT="5106" marB="0" anchor="ctr"/>
                </a:tc>
                <a:tc>
                  <a:txBody>
                    <a:bodyPr/>
                    <a:lstStyle/>
                    <a:p>
                      <a:pPr algn="l" fontAlgn="ctr"/>
                      <a:r>
                        <a:rPr lang="en-US" sz="1400" u="none" strike="noStrike" dirty="0">
                          <a:effectLst/>
                        </a:rPr>
                        <a:t>BOUP7</a:t>
                      </a:r>
                      <a:endParaRPr lang="en-US" sz="1400" b="0" i="0" u="none" strike="noStrike" dirty="0">
                        <a:solidFill>
                          <a:srgbClr val="000000"/>
                        </a:solidFill>
                        <a:effectLst/>
                        <a:latin typeface="宋体" panose="02010600030101010101" pitchFamily="2" charset="-122"/>
                        <a:ea typeface="宋体" panose="02010600030101010101" pitchFamily="2" charset="-122"/>
                      </a:endParaRPr>
                    </a:p>
                  </a:txBody>
                  <a:tcPr marL="5106" marR="5106" marT="5106" marB="0" anchor="ctr"/>
                </a:tc>
                <a:tc>
                  <a:txBody>
                    <a:bodyPr/>
                    <a:lstStyle/>
                    <a:p>
                      <a:pPr algn="l" fontAlgn="ctr"/>
                      <a:r>
                        <a:rPr lang="zh-CN" altLang="en-US" sz="1400" u="none" strike="noStrike">
                          <a:effectLst/>
                        </a:rPr>
                        <a:t>行政区划单元统计</a:t>
                      </a:r>
                      <a:endParaRPr lang="zh-CN" altLang="en-US" sz="1400" b="0" i="0" u="none" strike="noStrike">
                        <a:solidFill>
                          <a:srgbClr val="000000"/>
                        </a:solidFill>
                        <a:effectLst/>
                        <a:latin typeface="宋体" panose="02010600030101010101" pitchFamily="2" charset="-122"/>
                        <a:ea typeface="宋体" panose="02010600030101010101" pitchFamily="2" charset="-122"/>
                      </a:endParaRPr>
                    </a:p>
                  </a:txBody>
                  <a:tcPr marL="5106" marR="5106" marT="5106" marB="0" anchor="ctr"/>
                </a:tc>
                <a:tc>
                  <a:txBody>
                    <a:bodyPr/>
                    <a:lstStyle/>
                    <a:p>
                      <a:pPr algn="l" fontAlgn="ctr"/>
                      <a:r>
                        <a:rPr lang="zh-CN" altLang="en-US" sz="1400" u="none" strike="noStrike" dirty="0">
                          <a:effectLst/>
                        </a:rPr>
                        <a:t>行政村</a:t>
                      </a:r>
                      <a:endParaRPr lang="zh-CN" altLang="en-US" sz="1400" b="0" i="0" u="none" strike="noStrike" dirty="0">
                        <a:solidFill>
                          <a:srgbClr val="000000"/>
                        </a:solidFill>
                        <a:effectLst/>
                        <a:latin typeface="宋体" panose="02010600030101010101" pitchFamily="2" charset="-122"/>
                        <a:ea typeface="宋体" panose="02010600030101010101" pitchFamily="2" charset="-122"/>
                      </a:endParaRPr>
                    </a:p>
                  </a:txBody>
                  <a:tcPr marL="5106" marR="5106" marT="5106" marB="0" anchor="ctr"/>
                </a:tc>
              </a:tr>
              <a:tr h="159539">
                <a:tc>
                  <a:txBody>
                    <a:bodyPr/>
                    <a:lstStyle/>
                    <a:p>
                      <a:pPr algn="ctr" fontAlgn="ctr"/>
                      <a:r>
                        <a:rPr lang="en-US" altLang="zh-CN" sz="1400" u="none" strike="noStrike">
                          <a:effectLst/>
                        </a:rPr>
                        <a:t>27</a:t>
                      </a:r>
                      <a:endParaRPr lang="en-US" altLang="zh-CN" sz="1400" b="0" i="0" u="none" strike="noStrike">
                        <a:solidFill>
                          <a:srgbClr val="000000"/>
                        </a:solidFill>
                        <a:effectLst/>
                        <a:latin typeface="宋体" panose="02010600030101010101" pitchFamily="2" charset="-122"/>
                        <a:ea typeface="宋体" panose="02010600030101010101" pitchFamily="2" charset="-122"/>
                      </a:endParaRPr>
                    </a:p>
                  </a:txBody>
                  <a:tcPr marL="5106" marR="5106" marT="5106" marB="0" anchor="ctr"/>
                </a:tc>
                <a:tc>
                  <a:txBody>
                    <a:bodyPr/>
                    <a:lstStyle/>
                    <a:p>
                      <a:pPr algn="ctr" fontAlgn="ctr"/>
                      <a:r>
                        <a:rPr lang="zh-CN" altLang="en-US" sz="1400" u="none" strike="noStrike">
                          <a:effectLst/>
                        </a:rPr>
                        <a:t>地基</a:t>
                      </a:r>
                      <a:r>
                        <a:rPr lang="en-US" altLang="zh-CN" sz="1400" u="none" strike="noStrike">
                          <a:effectLst/>
                        </a:rPr>
                        <a:t>6-6</a:t>
                      </a:r>
                      <a:r>
                        <a:rPr lang="zh-CN" altLang="en-US" sz="1400" u="none" strike="noStrike">
                          <a:effectLst/>
                        </a:rPr>
                        <a:t>表</a:t>
                      </a:r>
                      <a:endParaRPr lang="zh-CN" altLang="en-US" sz="1400" b="0" i="0" u="none" strike="noStrike">
                        <a:solidFill>
                          <a:srgbClr val="000000"/>
                        </a:solidFill>
                        <a:effectLst/>
                        <a:latin typeface="宋体" panose="02010600030101010101" pitchFamily="2" charset="-122"/>
                        <a:ea typeface="宋体" panose="02010600030101010101" pitchFamily="2" charset="-122"/>
                      </a:endParaRPr>
                    </a:p>
                  </a:txBody>
                  <a:tcPr marL="5106" marR="5106" marT="5106" marB="0" anchor="ctr"/>
                </a:tc>
                <a:tc>
                  <a:txBody>
                    <a:bodyPr/>
                    <a:lstStyle/>
                    <a:p>
                      <a:pPr algn="l" fontAlgn="ctr"/>
                      <a:r>
                        <a:rPr lang="zh-CN" altLang="en-US" sz="1400" u="none" strike="noStrike">
                          <a:effectLst/>
                        </a:rPr>
                        <a:t>行政村分类基础表</a:t>
                      </a:r>
                      <a:endParaRPr lang="zh-CN" altLang="en-US" sz="1400" b="0" i="0" u="none" strike="noStrike">
                        <a:solidFill>
                          <a:srgbClr val="000000"/>
                        </a:solidFill>
                        <a:effectLst/>
                        <a:latin typeface="宋体" panose="02010600030101010101" pitchFamily="2" charset="-122"/>
                        <a:ea typeface="宋体" panose="02010600030101010101" pitchFamily="2" charset="-122"/>
                      </a:endParaRPr>
                    </a:p>
                  </a:txBody>
                  <a:tcPr marL="5106" marR="5106" marT="5106" marB="0" anchor="ctr"/>
                </a:tc>
                <a:tc>
                  <a:txBody>
                    <a:bodyPr/>
                    <a:lstStyle/>
                    <a:p>
                      <a:pPr algn="l" fontAlgn="ctr"/>
                      <a:r>
                        <a:rPr lang="en-US" sz="1400" u="none" strike="noStrike" dirty="0">
                          <a:effectLst/>
                        </a:rPr>
                        <a:t>BOUP7</a:t>
                      </a:r>
                      <a:endParaRPr lang="en-US" sz="1400" b="0" i="0" u="none" strike="noStrike" dirty="0">
                        <a:solidFill>
                          <a:srgbClr val="000000"/>
                        </a:solidFill>
                        <a:effectLst/>
                        <a:latin typeface="宋体" panose="02010600030101010101" pitchFamily="2" charset="-122"/>
                        <a:ea typeface="宋体" panose="02010600030101010101" pitchFamily="2" charset="-122"/>
                      </a:endParaRPr>
                    </a:p>
                  </a:txBody>
                  <a:tcPr marL="5106" marR="5106" marT="5106" marB="0" anchor="ctr"/>
                </a:tc>
                <a:tc>
                  <a:txBody>
                    <a:bodyPr/>
                    <a:lstStyle/>
                    <a:p>
                      <a:pPr algn="l" fontAlgn="ctr"/>
                      <a:r>
                        <a:rPr lang="zh-CN" altLang="en-US" sz="1400" u="none" strike="noStrike">
                          <a:effectLst/>
                        </a:rPr>
                        <a:t>行政区划单元属性项统计</a:t>
                      </a:r>
                      <a:endParaRPr lang="zh-CN" altLang="en-US" sz="1400" b="0" i="0" u="none" strike="noStrike">
                        <a:solidFill>
                          <a:srgbClr val="000000"/>
                        </a:solidFill>
                        <a:effectLst/>
                        <a:latin typeface="宋体" panose="02010600030101010101" pitchFamily="2" charset="-122"/>
                        <a:ea typeface="宋体" panose="02010600030101010101" pitchFamily="2" charset="-122"/>
                      </a:endParaRPr>
                    </a:p>
                  </a:txBody>
                  <a:tcPr marL="5106" marR="5106" marT="5106" marB="0" anchor="ctr"/>
                </a:tc>
                <a:tc>
                  <a:txBody>
                    <a:bodyPr/>
                    <a:lstStyle/>
                    <a:p>
                      <a:pPr algn="l" fontAlgn="ctr"/>
                      <a:r>
                        <a:rPr lang="zh-CN" altLang="en-US" sz="1400" u="none" strike="noStrike">
                          <a:effectLst/>
                        </a:rPr>
                        <a:t>行政村</a:t>
                      </a:r>
                      <a:endParaRPr lang="zh-CN" altLang="en-US" sz="1400" b="0" i="0" u="none" strike="noStrike">
                        <a:solidFill>
                          <a:srgbClr val="000000"/>
                        </a:solidFill>
                        <a:effectLst/>
                        <a:latin typeface="宋体" panose="02010600030101010101" pitchFamily="2" charset="-122"/>
                        <a:ea typeface="宋体" panose="02010600030101010101" pitchFamily="2" charset="-122"/>
                      </a:endParaRPr>
                    </a:p>
                  </a:txBody>
                  <a:tcPr marL="5106" marR="5106" marT="5106" marB="0" anchor="ctr"/>
                </a:tc>
              </a:tr>
              <a:tr h="159539">
                <a:tc>
                  <a:txBody>
                    <a:bodyPr/>
                    <a:lstStyle/>
                    <a:p>
                      <a:pPr algn="ctr" fontAlgn="ctr"/>
                      <a:r>
                        <a:rPr lang="en-US" altLang="zh-CN" sz="1400" u="none" strike="noStrike">
                          <a:effectLst/>
                        </a:rPr>
                        <a:t>28</a:t>
                      </a:r>
                      <a:endParaRPr lang="en-US" altLang="zh-CN" sz="1400" b="0" i="0" u="none" strike="noStrike">
                        <a:solidFill>
                          <a:srgbClr val="000000"/>
                        </a:solidFill>
                        <a:effectLst/>
                        <a:latin typeface="宋体" panose="02010600030101010101" pitchFamily="2" charset="-122"/>
                        <a:ea typeface="宋体" panose="02010600030101010101" pitchFamily="2" charset="-122"/>
                      </a:endParaRPr>
                    </a:p>
                  </a:txBody>
                  <a:tcPr marL="5106" marR="5106" marT="5106" marB="0" anchor="ctr"/>
                </a:tc>
                <a:tc>
                  <a:txBody>
                    <a:bodyPr/>
                    <a:lstStyle/>
                    <a:p>
                      <a:pPr algn="ctr" fontAlgn="ctr"/>
                      <a:r>
                        <a:rPr lang="zh-CN" altLang="en-US" sz="1400" u="none" strike="noStrike">
                          <a:effectLst/>
                        </a:rPr>
                        <a:t>地基</a:t>
                      </a:r>
                      <a:r>
                        <a:rPr lang="en-US" altLang="zh-CN" sz="1400" u="none" strike="noStrike">
                          <a:effectLst/>
                        </a:rPr>
                        <a:t>6-7</a:t>
                      </a:r>
                      <a:r>
                        <a:rPr lang="zh-CN" altLang="en-US" sz="1400" u="none" strike="noStrike">
                          <a:effectLst/>
                        </a:rPr>
                        <a:t>表</a:t>
                      </a:r>
                      <a:endParaRPr lang="zh-CN" altLang="en-US" sz="1400" b="0" i="0" u="none" strike="noStrike">
                        <a:solidFill>
                          <a:srgbClr val="000000"/>
                        </a:solidFill>
                        <a:effectLst/>
                        <a:latin typeface="宋体" panose="02010600030101010101" pitchFamily="2" charset="-122"/>
                        <a:ea typeface="宋体" panose="02010600030101010101" pitchFamily="2" charset="-122"/>
                      </a:endParaRPr>
                    </a:p>
                  </a:txBody>
                  <a:tcPr marL="5106" marR="5106" marT="5106" marB="0" anchor="ctr"/>
                </a:tc>
                <a:tc>
                  <a:txBody>
                    <a:bodyPr/>
                    <a:lstStyle/>
                    <a:p>
                      <a:pPr algn="l" fontAlgn="ctr"/>
                      <a:r>
                        <a:rPr lang="zh-CN" altLang="en-US" sz="1400" u="none" strike="noStrike" dirty="0">
                          <a:effectLst/>
                        </a:rPr>
                        <a:t>高速公路出入口不同距离内行政村基础表</a:t>
                      </a:r>
                      <a:endParaRPr lang="zh-CN" altLang="en-US" sz="1400" b="0" i="0" u="none" strike="noStrike" dirty="0">
                        <a:solidFill>
                          <a:srgbClr val="000000"/>
                        </a:solidFill>
                        <a:effectLst/>
                        <a:latin typeface="宋体" panose="02010600030101010101" pitchFamily="2" charset="-122"/>
                        <a:ea typeface="宋体" panose="02010600030101010101" pitchFamily="2" charset="-122"/>
                      </a:endParaRPr>
                    </a:p>
                  </a:txBody>
                  <a:tcPr marL="5106" marR="5106" marT="5106" marB="0" anchor="ctr"/>
                </a:tc>
                <a:tc>
                  <a:txBody>
                    <a:bodyPr/>
                    <a:lstStyle/>
                    <a:p>
                      <a:pPr algn="l" fontAlgn="ctr"/>
                      <a:r>
                        <a:rPr lang="en-US" sz="1400" u="none" strike="noStrike">
                          <a:effectLst/>
                        </a:rPr>
                        <a:t>SFCP、BOUP7、LRDL、LCTL、LVLL</a:t>
                      </a:r>
                      <a:endParaRPr lang="en-US" sz="1400" b="0" i="0" u="none" strike="noStrike">
                        <a:solidFill>
                          <a:srgbClr val="000000"/>
                        </a:solidFill>
                        <a:effectLst/>
                        <a:latin typeface="宋体" panose="02010600030101010101" pitchFamily="2" charset="-122"/>
                        <a:ea typeface="宋体" panose="02010600030101010101" pitchFamily="2" charset="-122"/>
                      </a:endParaRPr>
                    </a:p>
                  </a:txBody>
                  <a:tcPr marL="5106" marR="5106" marT="5106" marB="0" anchor="ctr"/>
                </a:tc>
                <a:tc>
                  <a:txBody>
                    <a:bodyPr/>
                    <a:lstStyle/>
                    <a:p>
                      <a:pPr algn="l" fontAlgn="ctr"/>
                      <a:r>
                        <a:rPr lang="zh-CN" altLang="en-US" sz="1400" u="none" strike="noStrike">
                          <a:effectLst/>
                        </a:rPr>
                        <a:t>行政区划单元统计</a:t>
                      </a:r>
                      <a:endParaRPr lang="zh-CN" altLang="en-US" sz="1400" b="0" i="0" u="none" strike="noStrike">
                        <a:solidFill>
                          <a:srgbClr val="000000"/>
                        </a:solidFill>
                        <a:effectLst/>
                        <a:latin typeface="宋体" panose="02010600030101010101" pitchFamily="2" charset="-122"/>
                        <a:ea typeface="宋体" panose="02010600030101010101" pitchFamily="2" charset="-122"/>
                      </a:endParaRPr>
                    </a:p>
                  </a:txBody>
                  <a:tcPr marL="5106" marR="5106" marT="5106" marB="0" anchor="ctr"/>
                </a:tc>
                <a:tc>
                  <a:txBody>
                    <a:bodyPr/>
                    <a:lstStyle/>
                    <a:p>
                      <a:pPr algn="l" fontAlgn="ctr"/>
                      <a:r>
                        <a:rPr lang="zh-CN" altLang="en-US" sz="1400" u="none" strike="noStrike">
                          <a:effectLst/>
                        </a:rPr>
                        <a:t>高速公路出入口、行政村</a:t>
                      </a:r>
                      <a:endParaRPr lang="zh-CN" altLang="en-US" sz="1400" b="0" i="0" u="none" strike="noStrike">
                        <a:solidFill>
                          <a:srgbClr val="000000"/>
                        </a:solidFill>
                        <a:effectLst/>
                        <a:latin typeface="宋体" panose="02010600030101010101" pitchFamily="2" charset="-122"/>
                        <a:ea typeface="宋体" panose="02010600030101010101" pitchFamily="2" charset="-122"/>
                      </a:endParaRPr>
                    </a:p>
                  </a:txBody>
                  <a:tcPr marL="5106" marR="5106" marT="5106" marB="0" anchor="ctr"/>
                </a:tc>
              </a:tr>
              <a:tr h="159539">
                <a:tc>
                  <a:txBody>
                    <a:bodyPr/>
                    <a:lstStyle/>
                    <a:p>
                      <a:pPr algn="ctr" fontAlgn="ctr"/>
                      <a:r>
                        <a:rPr lang="en-US" altLang="zh-CN" sz="1400" u="none" strike="noStrike">
                          <a:effectLst/>
                        </a:rPr>
                        <a:t>29</a:t>
                      </a:r>
                      <a:endParaRPr lang="en-US" altLang="zh-CN" sz="1400" b="0" i="0" u="none" strike="noStrike">
                        <a:solidFill>
                          <a:srgbClr val="000000"/>
                        </a:solidFill>
                        <a:effectLst/>
                        <a:latin typeface="宋体" panose="02010600030101010101" pitchFamily="2" charset="-122"/>
                        <a:ea typeface="宋体" panose="02010600030101010101" pitchFamily="2" charset="-122"/>
                      </a:endParaRPr>
                    </a:p>
                  </a:txBody>
                  <a:tcPr marL="5106" marR="5106" marT="5106" marB="0" anchor="ctr"/>
                </a:tc>
                <a:tc>
                  <a:txBody>
                    <a:bodyPr/>
                    <a:lstStyle/>
                    <a:p>
                      <a:pPr algn="ctr" fontAlgn="ctr"/>
                      <a:r>
                        <a:rPr lang="zh-CN" altLang="en-US" sz="1400" u="none" strike="noStrike">
                          <a:effectLst/>
                        </a:rPr>
                        <a:t>地基</a:t>
                      </a:r>
                      <a:r>
                        <a:rPr lang="en-US" altLang="zh-CN" sz="1400" u="none" strike="noStrike">
                          <a:effectLst/>
                        </a:rPr>
                        <a:t>6-8</a:t>
                      </a:r>
                      <a:r>
                        <a:rPr lang="zh-CN" altLang="en-US" sz="1400" u="none" strike="noStrike">
                          <a:effectLst/>
                        </a:rPr>
                        <a:t>表</a:t>
                      </a:r>
                      <a:endParaRPr lang="zh-CN" altLang="en-US" sz="1400" b="0" i="0" u="none" strike="noStrike">
                        <a:solidFill>
                          <a:srgbClr val="000000"/>
                        </a:solidFill>
                        <a:effectLst/>
                        <a:latin typeface="宋体" panose="02010600030101010101" pitchFamily="2" charset="-122"/>
                        <a:ea typeface="宋体" panose="02010600030101010101" pitchFamily="2" charset="-122"/>
                      </a:endParaRPr>
                    </a:p>
                  </a:txBody>
                  <a:tcPr marL="5106" marR="5106" marT="5106" marB="0" anchor="ctr"/>
                </a:tc>
                <a:tc>
                  <a:txBody>
                    <a:bodyPr/>
                    <a:lstStyle/>
                    <a:p>
                      <a:pPr algn="l" fontAlgn="ctr"/>
                      <a:r>
                        <a:rPr lang="zh-CN" altLang="en-US" sz="1400" u="none" strike="noStrike">
                          <a:effectLst/>
                        </a:rPr>
                        <a:t>居民地与最近公共服务设施距离基础表</a:t>
                      </a:r>
                      <a:endParaRPr lang="zh-CN" altLang="en-US" sz="1400" b="0" i="0" u="none" strike="noStrike">
                        <a:solidFill>
                          <a:srgbClr val="000000"/>
                        </a:solidFill>
                        <a:effectLst/>
                        <a:latin typeface="宋体" panose="02010600030101010101" pitchFamily="2" charset="-122"/>
                        <a:ea typeface="宋体" panose="02010600030101010101" pitchFamily="2" charset="-122"/>
                      </a:endParaRPr>
                    </a:p>
                  </a:txBody>
                  <a:tcPr marL="5106" marR="5106" marT="5106" marB="0" anchor="ctr"/>
                </a:tc>
                <a:tc>
                  <a:txBody>
                    <a:bodyPr/>
                    <a:lstStyle/>
                    <a:p>
                      <a:pPr algn="l" fontAlgn="ctr"/>
                      <a:r>
                        <a:rPr lang="en-US" sz="1400" u="none" strike="noStrike">
                          <a:effectLst/>
                        </a:rPr>
                        <a:t>BOUP7、BUCA、LRDL、LCTL、LVLL</a:t>
                      </a:r>
                      <a:endParaRPr lang="en-US" sz="1400" b="0" i="0" u="none" strike="noStrike">
                        <a:solidFill>
                          <a:srgbClr val="000000"/>
                        </a:solidFill>
                        <a:effectLst/>
                        <a:latin typeface="宋体" panose="02010600030101010101" pitchFamily="2" charset="-122"/>
                        <a:ea typeface="宋体" panose="02010600030101010101" pitchFamily="2" charset="-122"/>
                      </a:endParaRPr>
                    </a:p>
                  </a:txBody>
                  <a:tcPr marL="5106" marR="5106" marT="5106" marB="0" anchor="ctr"/>
                </a:tc>
                <a:tc>
                  <a:txBody>
                    <a:bodyPr/>
                    <a:lstStyle/>
                    <a:p>
                      <a:pPr algn="l" fontAlgn="ctr"/>
                      <a:r>
                        <a:rPr lang="zh-CN" altLang="en-US" sz="1400" u="none" strike="noStrike">
                          <a:effectLst/>
                        </a:rPr>
                        <a:t>行政区划单元统计</a:t>
                      </a:r>
                      <a:endParaRPr lang="zh-CN" altLang="en-US" sz="1400" b="0" i="0" u="none" strike="noStrike">
                        <a:solidFill>
                          <a:srgbClr val="000000"/>
                        </a:solidFill>
                        <a:effectLst/>
                        <a:latin typeface="宋体" panose="02010600030101010101" pitchFamily="2" charset="-122"/>
                        <a:ea typeface="宋体" panose="02010600030101010101" pitchFamily="2" charset="-122"/>
                      </a:endParaRPr>
                    </a:p>
                  </a:txBody>
                  <a:tcPr marL="5106" marR="5106" marT="5106" marB="0" anchor="ctr"/>
                </a:tc>
                <a:tc>
                  <a:txBody>
                    <a:bodyPr/>
                    <a:lstStyle/>
                    <a:p>
                      <a:pPr algn="l" fontAlgn="ctr"/>
                      <a:r>
                        <a:rPr lang="zh-CN" altLang="en-US" sz="1400" u="none" strike="noStrike" dirty="0">
                          <a:effectLst/>
                        </a:rPr>
                        <a:t>行政村、居民小区、学校、医院、社会福利机构</a:t>
                      </a:r>
                      <a:endParaRPr lang="zh-CN" altLang="en-US" sz="1400" b="0" i="0" u="none" strike="noStrike" dirty="0">
                        <a:solidFill>
                          <a:srgbClr val="000000"/>
                        </a:solidFill>
                        <a:effectLst/>
                        <a:latin typeface="宋体" panose="02010600030101010101" pitchFamily="2" charset="-122"/>
                        <a:ea typeface="宋体" panose="02010600030101010101" pitchFamily="2" charset="-122"/>
                      </a:endParaRPr>
                    </a:p>
                  </a:txBody>
                  <a:tcPr marL="5106" marR="5106" marT="5106" marB="0" anchor="ctr"/>
                </a:tc>
              </a:tr>
              <a:tr h="159539">
                <a:tc>
                  <a:txBody>
                    <a:bodyPr/>
                    <a:lstStyle/>
                    <a:p>
                      <a:pPr algn="ctr" fontAlgn="ctr"/>
                      <a:endParaRPr lang="en-US" altLang="zh-CN" sz="1400" b="0" i="0" u="none" strike="noStrike">
                        <a:solidFill>
                          <a:srgbClr val="000000"/>
                        </a:solidFill>
                        <a:effectLst/>
                        <a:latin typeface="宋体" panose="02010600030101010101" pitchFamily="2" charset="-122"/>
                        <a:ea typeface="宋体" panose="02010600030101010101" pitchFamily="2" charset="-122"/>
                      </a:endParaRPr>
                    </a:p>
                  </a:txBody>
                  <a:tcPr marL="5106" marR="5106" marT="5106" marB="0" anchor="ctr"/>
                </a:tc>
                <a:tc>
                  <a:txBody>
                    <a:bodyPr/>
                    <a:lstStyle/>
                    <a:p>
                      <a:pPr algn="ctr" fontAlgn="ctr"/>
                      <a:endParaRPr lang="zh-CN" altLang="en-US" sz="1400" b="0" i="0" u="none" strike="noStrike" dirty="0">
                        <a:solidFill>
                          <a:srgbClr val="000000"/>
                        </a:solidFill>
                        <a:effectLst/>
                        <a:latin typeface="宋体" panose="02010600030101010101" pitchFamily="2" charset="-122"/>
                        <a:ea typeface="宋体" panose="02010600030101010101" pitchFamily="2" charset="-122"/>
                      </a:endParaRPr>
                    </a:p>
                  </a:txBody>
                  <a:tcPr marL="5106" marR="5106" marT="5106" marB="0" anchor="ctr"/>
                </a:tc>
                <a:tc>
                  <a:txBody>
                    <a:bodyPr/>
                    <a:lstStyle/>
                    <a:p>
                      <a:pPr algn="l" fontAlgn="ctr"/>
                      <a:r>
                        <a:rPr lang="en-US" altLang="zh-CN" sz="1400" b="0" i="0" u="none" strike="noStrike" dirty="0" smtClean="0">
                          <a:solidFill>
                            <a:srgbClr val="000000"/>
                          </a:solidFill>
                          <a:effectLst/>
                          <a:latin typeface="宋体" panose="02010600030101010101" pitchFamily="2" charset="-122"/>
                          <a:ea typeface="宋体" panose="02010600030101010101" pitchFamily="2" charset="-122"/>
                        </a:rPr>
                        <a:t>……</a:t>
                      </a:r>
                      <a:endParaRPr lang="zh-CN" altLang="en-US" sz="1400" b="0" i="0" u="none" strike="noStrike" dirty="0">
                        <a:solidFill>
                          <a:srgbClr val="000000"/>
                        </a:solidFill>
                        <a:effectLst/>
                        <a:latin typeface="宋体" panose="02010600030101010101" pitchFamily="2" charset="-122"/>
                        <a:ea typeface="宋体" panose="02010600030101010101" pitchFamily="2" charset="-122"/>
                      </a:endParaRPr>
                    </a:p>
                  </a:txBody>
                  <a:tcPr marL="5106" marR="5106" marT="5106" marB="0" anchor="ctr"/>
                </a:tc>
                <a:tc>
                  <a:txBody>
                    <a:bodyPr/>
                    <a:lstStyle/>
                    <a:p>
                      <a:pPr algn="l" fontAlgn="ctr"/>
                      <a:endParaRPr lang="en-US" sz="1400" b="0" i="0" u="none" strike="noStrike">
                        <a:solidFill>
                          <a:srgbClr val="000000"/>
                        </a:solidFill>
                        <a:effectLst/>
                        <a:latin typeface="宋体" panose="02010600030101010101" pitchFamily="2" charset="-122"/>
                        <a:ea typeface="宋体" panose="02010600030101010101" pitchFamily="2" charset="-122"/>
                      </a:endParaRPr>
                    </a:p>
                  </a:txBody>
                  <a:tcPr marL="5106" marR="5106" marT="5106" marB="0" anchor="ctr"/>
                </a:tc>
                <a:tc>
                  <a:txBody>
                    <a:bodyPr/>
                    <a:lstStyle/>
                    <a:p>
                      <a:pPr algn="l" fontAlgn="ctr"/>
                      <a:r>
                        <a:rPr lang="en-US" altLang="zh-CN" sz="1400" b="0" i="0" u="none" strike="noStrike" dirty="0" smtClean="0">
                          <a:solidFill>
                            <a:srgbClr val="000000"/>
                          </a:solidFill>
                          <a:effectLst/>
                          <a:latin typeface="宋体" panose="02010600030101010101" pitchFamily="2" charset="-122"/>
                          <a:ea typeface="宋体" panose="02010600030101010101" pitchFamily="2" charset="-122"/>
                        </a:rPr>
                        <a:t>……</a:t>
                      </a:r>
                      <a:endParaRPr lang="zh-CN" altLang="en-US" sz="1400" b="0" i="0" u="none" strike="noStrike" dirty="0">
                        <a:solidFill>
                          <a:srgbClr val="000000"/>
                        </a:solidFill>
                        <a:effectLst/>
                        <a:latin typeface="宋体" panose="02010600030101010101" pitchFamily="2" charset="-122"/>
                        <a:ea typeface="宋体" panose="02010600030101010101" pitchFamily="2" charset="-122"/>
                      </a:endParaRPr>
                    </a:p>
                  </a:txBody>
                  <a:tcPr marL="5106" marR="5106" marT="5106" marB="0" anchor="ctr"/>
                </a:tc>
                <a:tc>
                  <a:txBody>
                    <a:bodyPr/>
                    <a:lstStyle/>
                    <a:p>
                      <a:pPr algn="l" fontAlgn="ctr"/>
                      <a:endParaRPr lang="zh-CN" altLang="en-US" sz="1400" b="0" i="0" u="none" strike="noStrike" dirty="0">
                        <a:solidFill>
                          <a:srgbClr val="000000"/>
                        </a:solidFill>
                        <a:effectLst/>
                        <a:latin typeface="宋体" panose="02010600030101010101" pitchFamily="2" charset="-122"/>
                        <a:ea typeface="宋体" panose="02010600030101010101" pitchFamily="2" charset="-122"/>
                      </a:endParaRPr>
                    </a:p>
                  </a:txBody>
                  <a:tcPr marL="5106" marR="5106" marT="5106" marB="0" anchor="ctr"/>
                </a:tc>
              </a:tr>
              <a:tr h="159539">
                <a:tc>
                  <a:txBody>
                    <a:bodyPr/>
                    <a:lstStyle/>
                    <a:p>
                      <a:pPr algn="ctr" fontAlgn="ctr"/>
                      <a:r>
                        <a:rPr lang="en-US" altLang="zh-CN" sz="1400" u="none" strike="noStrike" dirty="0" smtClean="0">
                          <a:effectLst/>
                        </a:rPr>
                        <a:t>34</a:t>
                      </a:r>
                      <a:endParaRPr lang="en-US" altLang="zh-CN" sz="1400" b="0" i="0" u="none" strike="noStrike" dirty="0">
                        <a:solidFill>
                          <a:srgbClr val="000000"/>
                        </a:solidFill>
                        <a:effectLst/>
                        <a:latin typeface="宋体" panose="02010600030101010101" pitchFamily="2" charset="-122"/>
                        <a:ea typeface="宋体" panose="02010600030101010101" pitchFamily="2" charset="-122"/>
                      </a:endParaRPr>
                    </a:p>
                  </a:txBody>
                  <a:tcPr marL="5106" marR="5106" marT="5106" marB="0" anchor="ctr"/>
                </a:tc>
                <a:tc>
                  <a:txBody>
                    <a:bodyPr/>
                    <a:lstStyle/>
                    <a:p>
                      <a:pPr algn="ctr" fontAlgn="ctr"/>
                      <a:r>
                        <a:rPr lang="zh-CN" altLang="en-US" sz="1400" u="none" strike="noStrike">
                          <a:effectLst/>
                        </a:rPr>
                        <a:t>地基</a:t>
                      </a:r>
                      <a:r>
                        <a:rPr lang="en-US" altLang="zh-CN" sz="1400" u="none" strike="noStrike">
                          <a:effectLst/>
                        </a:rPr>
                        <a:t>7-1</a:t>
                      </a:r>
                      <a:r>
                        <a:rPr lang="zh-CN" altLang="en-US" sz="1400" u="none" strike="noStrike">
                          <a:effectLst/>
                        </a:rPr>
                        <a:t>表</a:t>
                      </a:r>
                      <a:endParaRPr lang="zh-CN" altLang="en-US" sz="1400" b="0" i="0" u="none" strike="noStrike">
                        <a:solidFill>
                          <a:srgbClr val="000000"/>
                        </a:solidFill>
                        <a:effectLst/>
                        <a:latin typeface="宋体" panose="02010600030101010101" pitchFamily="2" charset="-122"/>
                        <a:ea typeface="宋体" panose="02010600030101010101" pitchFamily="2" charset="-122"/>
                      </a:endParaRPr>
                    </a:p>
                  </a:txBody>
                  <a:tcPr marL="5106" marR="5106" marT="5106" marB="0" anchor="ctr"/>
                </a:tc>
                <a:tc>
                  <a:txBody>
                    <a:bodyPr/>
                    <a:lstStyle/>
                    <a:p>
                      <a:pPr algn="l" fontAlgn="ctr"/>
                      <a:r>
                        <a:rPr lang="zh-CN" altLang="en-US" sz="1400" u="none" strike="noStrike">
                          <a:effectLst/>
                        </a:rPr>
                        <a:t>行政区划与管理单元基础表</a:t>
                      </a:r>
                      <a:endParaRPr lang="zh-CN" altLang="en-US" sz="1400" b="0" i="0" u="none" strike="noStrike">
                        <a:solidFill>
                          <a:srgbClr val="000000"/>
                        </a:solidFill>
                        <a:effectLst/>
                        <a:latin typeface="宋体" panose="02010600030101010101" pitchFamily="2" charset="-122"/>
                        <a:ea typeface="宋体" panose="02010600030101010101" pitchFamily="2" charset="-122"/>
                      </a:endParaRPr>
                    </a:p>
                  </a:txBody>
                  <a:tcPr marL="5106" marR="5106" marT="5106" marB="0" anchor="ctr"/>
                </a:tc>
                <a:tc>
                  <a:txBody>
                    <a:bodyPr/>
                    <a:lstStyle/>
                    <a:p>
                      <a:pPr algn="l" fontAlgn="ctr"/>
                      <a:r>
                        <a:rPr lang="en-US" sz="1400" u="none" strike="noStrike">
                          <a:effectLst/>
                        </a:rPr>
                        <a:t>BOUA5、BOUA6</a:t>
                      </a:r>
                      <a:endParaRPr lang="en-US" sz="1400" b="0" i="0" u="none" strike="noStrike">
                        <a:solidFill>
                          <a:srgbClr val="000000"/>
                        </a:solidFill>
                        <a:effectLst/>
                        <a:latin typeface="宋体" panose="02010600030101010101" pitchFamily="2" charset="-122"/>
                        <a:ea typeface="宋体" panose="02010600030101010101" pitchFamily="2" charset="-122"/>
                      </a:endParaRPr>
                    </a:p>
                  </a:txBody>
                  <a:tcPr marL="5106" marR="5106" marT="5106" marB="0" anchor="ctr"/>
                </a:tc>
                <a:tc>
                  <a:txBody>
                    <a:bodyPr/>
                    <a:lstStyle/>
                    <a:p>
                      <a:pPr algn="l" fontAlgn="ctr"/>
                      <a:r>
                        <a:rPr lang="zh-CN" altLang="en-US" sz="1400" u="none" strike="noStrike">
                          <a:effectLst/>
                        </a:rPr>
                        <a:t>　</a:t>
                      </a:r>
                      <a:endParaRPr lang="zh-CN" altLang="en-US" sz="1400" b="0" i="0" u="none" strike="noStrike">
                        <a:solidFill>
                          <a:srgbClr val="000000"/>
                        </a:solidFill>
                        <a:effectLst/>
                        <a:latin typeface="宋体" panose="02010600030101010101" pitchFamily="2" charset="-122"/>
                        <a:ea typeface="宋体" panose="02010600030101010101" pitchFamily="2" charset="-122"/>
                      </a:endParaRPr>
                    </a:p>
                  </a:txBody>
                  <a:tcPr marL="5106" marR="5106" marT="5106" marB="0" anchor="ctr"/>
                </a:tc>
                <a:tc>
                  <a:txBody>
                    <a:bodyPr/>
                    <a:lstStyle/>
                    <a:p>
                      <a:pPr algn="l" fontAlgn="ctr"/>
                      <a:r>
                        <a:rPr lang="zh-CN" altLang="en-US" sz="1400" u="none" strike="noStrike">
                          <a:effectLst/>
                        </a:rPr>
                        <a:t>县和乡镇行政区划单元</a:t>
                      </a:r>
                      <a:endParaRPr lang="zh-CN" altLang="en-US" sz="1400" b="0" i="0" u="none" strike="noStrike">
                        <a:solidFill>
                          <a:srgbClr val="000000"/>
                        </a:solidFill>
                        <a:effectLst/>
                        <a:latin typeface="宋体" panose="02010600030101010101" pitchFamily="2" charset="-122"/>
                        <a:ea typeface="宋体" panose="02010600030101010101" pitchFamily="2" charset="-122"/>
                      </a:endParaRPr>
                    </a:p>
                  </a:txBody>
                  <a:tcPr marL="5106" marR="5106" marT="5106" marB="0" anchor="ctr"/>
                </a:tc>
              </a:tr>
              <a:tr h="159539">
                <a:tc>
                  <a:txBody>
                    <a:bodyPr/>
                    <a:lstStyle/>
                    <a:p>
                      <a:pPr algn="ctr" fontAlgn="ctr"/>
                      <a:r>
                        <a:rPr lang="en-US" altLang="zh-CN" sz="1400" u="none" strike="noStrike" dirty="0" smtClean="0">
                          <a:effectLst/>
                        </a:rPr>
                        <a:t>35</a:t>
                      </a:r>
                      <a:endParaRPr lang="en-US" altLang="zh-CN" sz="1400" b="0" i="0" u="none" strike="noStrike" dirty="0">
                        <a:solidFill>
                          <a:srgbClr val="000000"/>
                        </a:solidFill>
                        <a:effectLst/>
                        <a:latin typeface="宋体" panose="02010600030101010101" pitchFamily="2" charset="-122"/>
                        <a:ea typeface="宋体" panose="02010600030101010101" pitchFamily="2" charset="-122"/>
                      </a:endParaRPr>
                    </a:p>
                  </a:txBody>
                  <a:tcPr marL="5106" marR="5106" marT="5106" marB="0" anchor="ctr"/>
                </a:tc>
                <a:tc>
                  <a:txBody>
                    <a:bodyPr/>
                    <a:lstStyle/>
                    <a:p>
                      <a:pPr algn="ctr" fontAlgn="ctr"/>
                      <a:r>
                        <a:rPr lang="zh-CN" altLang="en-US" sz="1400" u="none" strike="noStrike">
                          <a:effectLst/>
                        </a:rPr>
                        <a:t>地基</a:t>
                      </a:r>
                      <a:r>
                        <a:rPr lang="en-US" altLang="zh-CN" sz="1400" u="none" strike="noStrike">
                          <a:effectLst/>
                        </a:rPr>
                        <a:t>7-2</a:t>
                      </a:r>
                      <a:r>
                        <a:rPr lang="zh-CN" altLang="en-US" sz="1400" u="none" strike="noStrike">
                          <a:effectLst/>
                        </a:rPr>
                        <a:t>表</a:t>
                      </a:r>
                      <a:endParaRPr lang="zh-CN" altLang="en-US" sz="1400" b="0" i="0" u="none" strike="noStrike">
                        <a:solidFill>
                          <a:srgbClr val="000000"/>
                        </a:solidFill>
                        <a:effectLst/>
                        <a:latin typeface="宋体" panose="02010600030101010101" pitchFamily="2" charset="-122"/>
                        <a:ea typeface="宋体" panose="02010600030101010101" pitchFamily="2" charset="-122"/>
                      </a:endParaRPr>
                    </a:p>
                  </a:txBody>
                  <a:tcPr marL="5106" marR="5106" marT="5106" marB="0" anchor="ctr"/>
                </a:tc>
                <a:tc>
                  <a:txBody>
                    <a:bodyPr/>
                    <a:lstStyle/>
                    <a:p>
                      <a:pPr algn="l" fontAlgn="ctr"/>
                      <a:r>
                        <a:rPr lang="zh-CN" altLang="en-US" sz="1400" u="none" strike="noStrike">
                          <a:effectLst/>
                        </a:rPr>
                        <a:t>社会经济区域单元基础表</a:t>
                      </a:r>
                      <a:endParaRPr lang="zh-CN" altLang="en-US" sz="1400" b="0" i="0" u="none" strike="noStrike">
                        <a:solidFill>
                          <a:srgbClr val="000000"/>
                        </a:solidFill>
                        <a:effectLst/>
                        <a:latin typeface="宋体" panose="02010600030101010101" pitchFamily="2" charset="-122"/>
                        <a:ea typeface="宋体" panose="02010600030101010101" pitchFamily="2" charset="-122"/>
                      </a:endParaRPr>
                    </a:p>
                  </a:txBody>
                  <a:tcPr marL="5106" marR="5106" marT="5106" marB="0" anchor="ctr"/>
                </a:tc>
                <a:tc>
                  <a:txBody>
                    <a:bodyPr/>
                    <a:lstStyle/>
                    <a:p>
                      <a:pPr algn="l" fontAlgn="ctr"/>
                      <a:r>
                        <a:rPr lang="en-US" sz="1400" u="none" strike="noStrike">
                          <a:effectLst/>
                        </a:rPr>
                        <a:t>BERA1(2,4-9)、BERP3</a:t>
                      </a:r>
                      <a:endParaRPr lang="en-US" sz="1400" b="0" i="0" u="none" strike="noStrike">
                        <a:solidFill>
                          <a:srgbClr val="000000"/>
                        </a:solidFill>
                        <a:effectLst/>
                        <a:latin typeface="宋体" panose="02010600030101010101" pitchFamily="2" charset="-122"/>
                        <a:ea typeface="宋体" panose="02010600030101010101" pitchFamily="2" charset="-122"/>
                      </a:endParaRPr>
                    </a:p>
                  </a:txBody>
                  <a:tcPr marL="5106" marR="5106" marT="5106" marB="0" anchor="ctr"/>
                </a:tc>
                <a:tc>
                  <a:txBody>
                    <a:bodyPr/>
                    <a:lstStyle/>
                    <a:p>
                      <a:pPr algn="l" fontAlgn="ctr"/>
                      <a:r>
                        <a:rPr lang="zh-CN" altLang="en-US" sz="1400" u="none" strike="noStrike">
                          <a:effectLst/>
                        </a:rPr>
                        <a:t>行政区划单元统计</a:t>
                      </a:r>
                      <a:endParaRPr lang="zh-CN" altLang="en-US" sz="1400" b="0" i="0" u="none" strike="noStrike">
                        <a:solidFill>
                          <a:srgbClr val="000000"/>
                        </a:solidFill>
                        <a:effectLst/>
                        <a:latin typeface="宋体" panose="02010600030101010101" pitchFamily="2" charset="-122"/>
                        <a:ea typeface="宋体" panose="02010600030101010101" pitchFamily="2" charset="-122"/>
                      </a:endParaRPr>
                    </a:p>
                  </a:txBody>
                  <a:tcPr marL="5106" marR="5106" marT="5106" marB="0" anchor="ctr"/>
                </a:tc>
                <a:tc>
                  <a:txBody>
                    <a:bodyPr/>
                    <a:lstStyle/>
                    <a:p>
                      <a:pPr algn="l" fontAlgn="ctr"/>
                      <a:r>
                        <a:rPr lang="zh-CN" altLang="en-US" sz="1400" u="none" strike="noStrike">
                          <a:effectLst/>
                        </a:rPr>
                        <a:t>社会经济区域单元</a:t>
                      </a:r>
                      <a:endParaRPr lang="zh-CN" altLang="en-US" sz="1400" b="0" i="0" u="none" strike="noStrike">
                        <a:solidFill>
                          <a:srgbClr val="000000"/>
                        </a:solidFill>
                        <a:effectLst/>
                        <a:latin typeface="宋体" panose="02010600030101010101" pitchFamily="2" charset="-122"/>
                        <a:ea typeface="宋体" panose="02010600030101010101" pitchFamily="2" charset="-122"/>
                      </a:endParaRPr>
                    </a:p>
                  </a:txBody>
                  <a:tcPr marL="5106" marR="5106" marT="5106" marB="0" anchor="ctr"/>
                </a:tc>
              </a:tr>
              <a:tr h="159539">
                <a:tc>
                  <a:txBody>
                    <a:bodyPr/>
                    <a:lstStyle/>
                    <a:p>
                      <a:pPr algn="ctr" fontAlgn="ctr"/>
                      <a:r>
                        <a:rPr lang="en-US" altLang="zh-CN" sz="1400" u="none" strike="noStrike" dirty="0" smtClean="0">
                          <a:effectLst/>
                        </a:rPr>
                        <a:t>36</a:t>
                      </a:r>
                      <a:endParaRPr lang="en-US" altLang="zh-CN" sz="1400" b="0" i="0" u="none" strike="noStrike" dirty="0">
                        <a:solidFill>
                          <a:srgbClr val="000000"/>
                        </a:solidFill>
                        <a:effectLst/>
                        <a:latin typeface="宋体" panose="02010600030101010101" pitchFamily="2" charset="-122"/>
                        <a:ea typeface="宋体" panose="02010600030101010101" pitchFamily="2" charset="-122"/>
                      </a:endParaRPr>
                    </a:p>
                  </a:txBody>
                  <a:tcPr marL="5106" marR="5106" marT="5106" marB="0" anchor="ctr"/>
                </a:tc>
                <a:tc>
                  <a:txBody>
                    <a:bodyPr/>
                    <a:lstStyle/>
                    <a:p>
                      <a:pPr algn="ctr" fontAlgn="ctr"/>
                      <a:r>
                        <a:rPr lang="zh-CN" altLang="en-US" sz="1400" u="none" strike="noStrike">
                          <a:effectLst/>
                        </a:rPr>
                        <a:t>地基</a:t>
                      </a:r>
                      <a:r>
                        <a:rPr lang="en-US" altLang="zh-CN" sz="1400" u="none" strike="noStrike">
                          <a:effectLst/>
                        </a:rPr>
                        <a:t>7-3</a:t>
                      </a:r>
                      <a:r>
                        <a:rPr lang="zh-CN" altLang="en-US" sz="1400" u="none" strike="noStrike">
                          <a:effectLst/>
                        </a:rPr>
                        <a:t>表</a:t>
                      </a:r>
                      <a:endParaRPr lang="zh-CN" altLang="en-US" sz="1400" b="0" i="0" u="none" strike="noStrike">
                        <a:solidFill>
                          <a:srgbClr val="000000"/>
                        </a:solidFill>
                        <a:effectLst/>
                        <a:latin typeface="宋体" panose="02010600030101010101" pitchFamily="2" charset="-122"/>
                        <a:ea typeface="宋体" panose="02010600030101010101" pitchFamily="2" charset="-122"/>
                      </a:endParaRPr>
                    </a:p>
                  </a:txBody>
                  <a:tcPr marL="5106" marR="5106" marT="5106" marB="0" anchor="ctr"/>
                </a:tc>
                <a:tc>
                  <a:txBody>
                    <a:bodyPr/>
                    <a:lstStyle/>
                    <a:p>
                      <a:pPr algn="l" fontAlgn="ctr"/>
                      <a:r>
                        <a:rPr lang="zh-CN" altLang="en-US" sz="1400" u="none" strike="noStrike">
                          <a:effectLst/>
                        </a:rPr>
                        <a:t>自然地理单元基础表</a:t>
                      </a:r>
                      <a:endParaRPr lang="zh-CN" altLang="en-US" sz="1400" b="0" i="0" u="none" strike="noStrike">
                        <a:solidFill>
                          <a:srgbClr val="000000"/>
                        </a:solidFill>
                        <a:effectLst/>
                        <a:latin typeface="宋体" panose="02010600030101010101" pitchFamily="2" charset="-122"/>
                        <a:ea typeface="宋体" panose="02010600030101010101" pitchFamily="2" charset="-122"/>
                      </a:endParaRPr>
                    </a:p>
                  </a:txBody>
                  <a:tcPr marL="5106" marR="5106" marT="5106" marB="0" anchor="ctr"/>
                </a:tc>
                <a:tc>
                  <a:txBody>
                    <a:bodyPr/>
                    <a:lstStyle/>
                    <a:p>
                      <a:pPr algn="l" fontAlgn="ctr"/>
                      <a:r>
                        <a:rPr lang="en-US" sz="1400" u="none" strike="noStrike">
                          <a:effectLst/>
                        </a:rPr>
                        <a:t>BGBA、BGTA、BGWA、BGMA</a:t>
                      </a:r>
                      <a:endParaRPr lang="en-US" sz="1400" b="0" i="0" u="none" strike="noStrike">
                        <a:solidFill>
                          <a:srgbClr val="000000"/>
                        </a:solidFill>
                        <a:effectLst/>
                        <a:latin typeface="宋体" panose="02010600030101010101" pitchFamily="2" charset="-122"/>
                        <a:ea typeface="宋体" panose="02010600030101010101" pitchFamily="2" charset="-122"/>
                      </a:endParaRPr>
                    </a:p>
                  </a:txBody>
                  <a:tcPr marL="5106" marR="5106" marT="5106" marB="0" anchor="ctr"/>
                </a:tc>
                <a:tc>
                  <a:txBody>
                    <a:bodyPr/>
                    <a:lstStyle/>
                    <a:p>
                      <a:pPr algn="l" fontAlgn="ctr"/>
                      <a:r>
                        <a:rPr lang="zh-CN" altLang="en-US" sz="1400" u="none" strike="noStrike">
                          <a:effectLst/>
                        </a:rPr>
                        <a:t>行政区划单元统计</a:t>
                      </a:r>
                      <a:endParaRPr lang="zh-CN" altLang="en-US" sz="1400" b="0" i="0" u="none" strike="noStrike">
                        <a:solidFill>
                          <a:srgbClr val="000000"/>
                        </a:solidFill>
                        <a:effectLst/>
                        <a:latin typeface="宋体" panose="02010600030101010101" pitchFamily="2" charset="-122"/>
                        <a:ea typeface="宋体" panose="02010600030101010101" pitchFamily="2" charset="-122"/>
                      </a:endParaRPr>
                    </a:p>
                  </a:txBody>
                  <a:tcPr marL="5106" marR="5106" marT="5106" marB="0" anchor="ctr"/>
                </a:tc>
                <a:tc>
                  <a:txBody>
                    <a:bodyPr/>
                    <a:lstStyle/>
                    <a:p>
                      <a:pPr algn="l" fontAlgn="ctr"/>
                      <a:r>
                        <a:rPr lang="zh-CN" altLang="en-US" sz="1400" u="none" strike="noStrike" dirty="0">
                          <a:effectLst/>
                        </a:rPr>
                        <a:t>自然地理单元</a:t>
                      </a:r>
                      <a:endParaRPr lang="zh-CN" altLang="en-US" sz="1400" b="0" i="0" u="none" strike="noStrike" dirty="0">
                        <a:solidFill>
                          <a:srgbClr val="000000"/>
                        </a:solidFill>
                        <a:effectLst/>
                        <a:latin typeface="宋体" panose="02010600030101010101" pitchFamily="2" charset="-122"/>
                        <a:ea typeface="宋体" panose="02010600030101010101" pitchFamily="2" charset="-122"/>
                      </a:endParaRPr>
                    </a:p>
                  </a:txBody>
                  <a:tcPr marL="5106" marR="5106" marT="5106" marB="0" anchor="ctr"/>
                </a:tc>
              </a:tr>
            </a:tbl>
          </a:graphicData>
        </a:graphic>
      </p:graphicFrame>
      <p:sp>
        <p:nvSpPr>
          <p:cNvPr id="5" name="灯片编号占位符 4"/>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141</a:t>
            </a:fld>
            <a:endParaRPr lang="zh-CN" altLang="en-US">
              <a:solidFill>
                <a:prstClr val="black">
                  <a:tint val="75000"/>
                </a:prstClr>
              </a:solidFill>
            </a:endParaRPr>
          </a:p>
        </p:txBody>
      </p:sp>
    </p:spTree>
    <p:extLst>
      <p:ext uri="{BB962C8B-B14F-4D97-AF65-F5344CB8AC3E}">
        <p14:creationId xmlns:p14="http://schemas.microsoft.com/office/powerpoint/2010/main" xmlns="" val="3858023728"/>
      </p:ext>
    </p:extLst>
  </p:cSld>
  <p:clrMapOvr>
    <a:masterClrMapping/>
  </p:clrMapOvr>
  <p:transition>
    <p:fade/>
  </p:transition>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24"/>
          <p:cNvPicPr>
            <a:picLocks noChangeAspect="1"/>
          </p:cNvPicPr>
          <p:nvPr/>
        </p:nvPicPr>
        <p:blipFill>
          <a:blip r:embed="rId3"/>
          <a:stretch>
            <a:fillRect/>
          </a:stretch>
        </p:blipFill>
        <p:spPr>
          <a:xfrm>
            <a:off x="2673706" y="1236061"/>
            <a:ext cx="6041668" cy="5468751"/>
          </a:xfrm>
          <a:prstGeom prst="rect">
            <a:avLst/>
          </a:prstGeom>
        </p:spPr>
      </p:pic>
      <p:grpSp>
        <p:nvGrpSpPr>
          <p:cNvPr id="2" name="组合 24"/>
          <p:cNvGrpSpPr>
            <a:grpSpLocks/>
          </p:cNvGrpSpPr>
          <p:nvPr/>
        </p:nvGrpSpPr>
        <p:grpSpPr bwMode="auto">
          <a:xfrm>
            <a:off x="0" y="-71437"/>
            <a:ext cx="9144000" cy="1309688"/>
            <a:chOff x="0" y="-71462"/>
            <a:chExt cx="9144000" cy="1309218"/>
          </a:xfrm>
        </p:grpSpPr>
        <p:grpSp>
          <p:nvGrpSpPr>
            <p:cNvPr id="3" name="组合 21"/>
            <p:cNvGrpSpPr>
              <a:grpSpLocks/>
            </p:cNvGrpSpPr>
            <p:nvPr/>
          </p:nvGrpSpPr>
          <p:grpSpPr bwMode="auto">
            <a:xfrm>
              <a:off x="0" y="857232"/>
              <a:ext cx="9144000" cy="173037"/>
              <a:chOff x="0" y="827071"/>
              <a:chExt cx="9144000" cy="173037"/>
            </a:xfrm>
          </p:grpSpPr>
          <p:sp>
            <p:nvSpPr>
              <p:cNvPr id="21" name="矩形 20"/>
              <p:cNvSpPr/>
              <p:nvPr/>
            </p:nvSpPr>
            <p:spPr>
              <a:xfrm>
                <a:off x="0" y="920664"/>
                <a:ext cx="9144000" cy="45719"/>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3"/>
              </a:lnRef>
              <a:fillRef idx="2">
                <a:schemeClr val="accent3"/>
              </a:fillRef>
              <a:effectRef idx="1">
                <a:schemeClr val="accent3"/>
              </a:effectRef>
              <a:fontRef idx="minor">
                <a:schemeClr val="dk1"/>
              </a:fontRef>
            </p:style>
            <p:txBody>
              <a:bodyPr anchor="ctr"/>
              <a:lstStyle/>
              <a:p>
                <a:pPr algn="ctr" fontAlgn="auto">
                  <a:spcBef>
                    <a:spcPts val="0"/>
                  </a:spcBef>
                  <a:spcAft>
                    <a:spcPts val="0"/>
                  </a:spcAft>
                  <a:defRPr/>
                </a:pPr>
                <a:endParaRPr lang="zh-CN" altLang="en-US" kern="0">
                  <a:solidFill>
                    <a:sysClr val="window" lastClr="FFFFFF"/>
                  </a:solidFill>
                  <a:latin typeface="Constantia"/>
                  <a:ea typeface="微软雅黑"/>
                </a:endParaRPr>
              </a:p>
            </p:txBody>
          </p:sp>
          <p:grpSp>
            <p:nvGrpSpPr>
              <p:cNvPr id="4" name="组合 12"/>
              <p:cNvGrpSpPr>
                <a:grpSpLocks/>
              </p:cNvGrpSpPr>
              <p:nvPr/>
            </p:nvGrpSpPr>
            <p:grpSpPr bwMode="auto">
              <a:xfrm>
                <a:off x="8715404" y="827071"/>
                <a:ext cx="287337" cy="173037"/>
                <a:chOff x="8461697" y="933460"/>
                <a:chExt cx="358775" cy="244475"/>
              </a:xfrm>
            </p:grpSpPr>
            <p:sp>
              <p:nvSpPr>
                <p:cNvPr id="23" name="燕尾形 22"/>
                <p:cNvSpPr/>
                <p:nvPr/>
              </p:nvSpPr>
              <p:spPr>
                <a:xfrm>
                  <a:off x="8461661" y="932981"/>
                  <a:ext cx="180380" cy="244389"/>
                </a:xfrm>
                <a:prstGeom prst="chevron">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fontAlgn="auto">
                    <a:spcBef>
                      <a:spcPts val="0"/>
                    </a:spcBef>
                    <a:spcAft>
                      <a:spcPts val="0"/>
                    </a:spcAft>
                    <a:defRPr/>
                  </a:pPr>
                  <a:endParaRPr lang="zh-CN" altLang="en-US">
                    <a:solidFill>
                      <a:schemeClr val="tx1"/>
                    </a:solidFill>
                  </a:endParaRPr>
                </a:p>
              </p:txBody>
            </p:sp>
            <p:sp>
              <p:nvSpPr>
                <p:cNvPr id="24" name="燕尾形 23"/>
                <p:cNvSpPr/>
                <p:nvPr/>
              </p:nvSpPr>
              <p:spPr>
                <a:xfrm>
                  <a:off x="8642040" y="932981"/>
                  <a:ext cx="178397" cy="244389"/>
                </a:xfrm>
                <a:prstGeom prst="chevron">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fontAlgn="auto">
                    <a:spcBef>
                      <a:spcPts val="0"/>
                    </a:spcBef>
                    <a:spcAft>
                      <a:spcPts val="0"/>
                    </a:spcAft>
                    <a:defRPr/>
                  </a:pPr>
                  <a:endParaRPr lang="zh-CN" altLang="en-US">
                    <a:solidFill>
                      <a:schemeClr val="tx1"/>
                    </a:solidFill>
                  </a:endParaRPr>
                </a:p>
              </p:txBody>
            </p:sp>
          </p:grpSp>
        </p:grpSp>
        <p:pic>
          <p:nvPicPr>
            <p:cNvPr id="20" name="图片 19" descr="14-2.png"/>
            <p:cNvPicPr>
              <a:picLocks noChangeAspect="1"/>
            </p:cNvPicPr>
            <p:nvPr/>
          </p:nvPicPr>
          <p:blipFill>
            <a:blip r:embed="rId4" cstate="print">
              <a:lum bright="100000" contrast="12000"/>
              <a:extLst/>
            </a:blip>
            <a:srcRect l="38138" b="39864"/>
            <a:stretch>
              <a:fillRect/>
            </a:stretch>
          </p:blipFill>
          <p:spPr bwMode="auto">
            <a:xfrm>
              <a:off x="5786446" y="-71462"/>
              <a:ext cx="3044754" cy="1309218"/>
            </a:xfrm>
            <a:prstGeom prst="rect">
              <a:avLst/>
            </a:prstGeom>
            <a:noFill/>
            <a:ln>
              <a:noFill/>
            </a:ln>
            <a:effectLst>
              <a:outerShdw blurRad="190500" dist="228600" dir="2700000" algn="ctr">
                <a:srgbClr val="000000">
                  <a:alpha val="30000"/>
                </a:srgbClr>
              </a:outerShdw>
            </a:effectLst>
            <a:scene3d>
              <a:camera prst="perspectiveRelaxed"/>
              <a:lightRig rig="threePt" dir="t"/>
            </a:scene3d>
            <a:extLst/>
          </p:spPr>
        </p:pic>
      </p:grpSp>
      <p:sp>
        <p:nvSpPr>
          <p:cNvPr id="39" name="标题 1"/>
          <p:cNvSpPr txBox="1">
            <a:spLocks/>
          </p:cNvSpPr>
          <p:nvPr/>
        </p:nvSpPr>
        <p:spPr>
          <a:xfrm>
            <a:off x="71438" y="-27383"/>
            <a:ext cx="9072562" cy="884634"/>
          </a:xfrm>
          <a:prstGeom prst="rect">
            <a:avLst/>
          </a:prstGeom>
        </p:spPr>
        <p:txBody>
          <a:bodyPr vert="horz" lIns="91440" tIns="45720" rIns="91440" bIns="45720" rtlCol="0" anchor="b">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pPr fontAlgn="auto">
              <a:spcAft>
                <a:spcPts val="0"/>
              </a:spcAft>
            </a:pPr>
            <a:r>
              <a:rPr lang="zh-CN" altLang="en-US" sz="4400" b="1" spc="50" dirty="0" smtClean="0">
                <a:ln w="11430"/>
                <a:solidFill>
                  <a:srgbClr val="7030A0"/>
                </a:solidFill>
                <a:effectLst>
                  <a:outerShdw blurRad="76200" dist="50800" dir="5400000" algn="tl" rotWithShape="0">
                    <a:srgbClr val="000000">
                      <a:alpha val="65000"/>
                    </a:srgbClr>
                  </a:outerShdw>
                </a:effectLst>
                <a:latin typeface="微软雅黑" pitchFamily="34" charset="-122"/>
                <a:ea typeface="微软雅黑" pitchFamily="34" charset="-122"/>
              </a:rPr>
              <a:t>五、基本统计软件功能</a:t>
            </a:r>
            <a:r>
              <a:rPr lang="en-US" altLang="zh-CN" sz="4400" b="1" spc="50" dirty="0" smtClean="0">
                <a:ln w="11430"/>
                <a:solidFill>
                  <a:srgbClr val="7030A0"/>
                </a:solidFill>
                <a:effectLst>
                  <a:outerShdw blurRad="76200" dist="50800" dir="5400000" algn="tl" rotWithShape="0">
                    <a:srgbClr val="000000">
                      <a:alpha val="65000"/>
                    </a:srgbClr>
                  </a:outerShdw>
                </a:effectLst>
                <a:latin typeface="微软雅黑" pitchFamily="34" charset="-122"/>
                <a:ea typeface="微软雅黑" pitchFamily="34" charset="-122"/>
              </a:rPr>
              <a:t>—</a:t>
            </a:r>
            <a:r>
              <a:rPr lang="zh-CN" altLang="en-US" sz="3600" b="1" spc="50" dirty="0" smtClean="0">
                <a:ln w="11430"/>
                <a:solidFill>
                  <a:srgbClr val="7030A0"/>
                </a:solidFill>
                <a:effectLst>
                  <a:outerShdw blurRad="76200" dist="50800" dir="5400000" algn="tl" rotWithShape="0">
                    <a:srgbClr val="000000">
                      <a:alpha val="65000"/>
                    </a:srgbClr>
                  </a:outerShdw>
                </a:effectLst>
                <a:latin typeface="微软雅黑" pitchFamily="34" charset="-122"/>
                <a:ea typeface="微软雅黑" pitchFamily="34" charset="-122"/>
              </a:rPr>
              <a:t>成果输出</a:t>
            </a:r>
            <a:endParaRPr lang="zh-CN" altLang="en-US" sz="3600" b="1" spc="50" dirty="0">
              <a:ln w="11430"/>
              <a:solidFill>
                <a:srgbClr val="7030A0"/>
              </a:solidFill>
              <a:effectLst>
                <a:outerShdw blurRad="76200" dist="50800" dir="5400000" algn="tl" rotWithShape="0">
                  <a:srgbClr val="000000">
                    <a:alpha val="65000"/>
                  </a:srgbClr>
                </a:outerShdw>
              </a:effectLst>
              <a:latin typeface="微软雅黑" pitchFamily="34" charset="-122"/>
              <a:ea typeface="微软雅黑" pitchFamily="34" charset="-122"/>
            </a:endParaRPr>
          </a:p>
        </p:txBody>
      </p:sp>
      <p:grpSp>
        <p:nvGrpSpPr>
          <p:cNvPr id="12" name="组合 25"/>
          <p:cNvGrpSpPr/>
          <p:nvPr/>
        </p:nvGrpSpPr>
        <p:grpSpPr>
          <a:xfrm>
            <a:off x="-27424" y="1071546"/>
            <a:ext cx="3519304" cy="512567"/>
            <a:chOff x="686924" y="1071546"/>
            <a:chExt cx="3519304" cy="512567"/>
          </a:xfrm>
        </p:grpSpPr>
        <p:sp>
          <p:nvSpPr>
            <p:cNvPr id="13" name="矩形 12"/>
            <p:cNvSpPr/>
            <p:nvPr/>
          </p:nvSpPr>
          <p:spPr>
            <a:xfrm>
              <a:off x="714348" y="1071546"/>
              <a:ext cx="500066" cy="500066"/>
            </a:xfrm>
            <a:prstGeom prst="rect">
              <a:avLst/>
            </a:prstGeom>
            <a:solidFill>
              <a:srgbClr val="C0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2"/>
            </a:lnRef>
            <a:fillRef idx="3">
              <a:schemeClr val="accent2"/>
            </a:fillRef>
            <a:effectRef idx="2">
              <a:schemeClr val="accent2"/>
            </a:effectRef>
            <a:fontRef idx="minor">
              <a:schemeClr val="lt1"/>
            </a:fontRef>
          </p:style>
          <p:txBody>
            <a:bodyPr rtlCol="0" anchor="ctr"/>
            <a:lstStyle/>
            <a:p>
              <a:pPr algn="ctr"/>
              <a:endParaRPr lang="zh-CN" altLang="en-US"/>
            </a:p>
          </p:txBody>
        </p:sp>
        <p:sp>
          <p:nvSpPr>
            <p:cNvPr id="14" name="矩形 13"/>
            <p:cNvSpPr/>
            <p:nvPr/>
          </p:nvSpPr>
          <p:spPr>
            <a:xfrm>
              <a:off x="1214414" y="1071546"/>
              <a:ext cx="2847798" cy="500066"/>
            </a:xfrm>
            <a:prstGeom prst="rect">
              <a:avLst/>
            </a:prstGeom>
            <a:solidFill>
              <a:schemeClr val="bg1">
                <a:lumMod val="8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dk1"/>
            </a:lnRef>
            <a:fillRef idx="3">
              <a:schemeClr val="dk1"/>
            </a:fillRef>
            <a:effectRef idx="2">
              <a:schemeClr val="dk1"/>
            </a:effectRef>
            <a:fontRef idx="minor">
              <a:schemeClr val="lt1"/>
            </a:fontRef>
          </p:style>
          <p:txBody>
            <a:bodyPr rtlCol="0" anchor="ctr"/>
            <a:lstStyle/>
            <a:p>
              <a:pPr algn="ctr"/>
              <a:endParaRPr lang="zh-CN" altLang="en-US"/>
            </a:p>
          </p:txBody>
        </p:sp>
        <p:sp>
          <p:nvSpPr>
            <p:cNvPr id="15" name="矩形 14"/>
            <p:cNvSpPr/>
            <p:nvPr/>
          </p:nvSpPr>
          <p:spPr>
            <a:xfrm>
              <a:off x="686924" y="1107059"/>
              <a:ext cx="3519304" cy="477054"/>
            </a:xfrm>
            <a:prstGeom prst="rect">
              <a:avLst/>
            </a:prstGeom>
          </p:spPr>
          <p:txBody>
            <a:bodyPr wrap="square">
              <a:spAutoFit/>
            </a:bodyPr>
            <a:lstStyle/>
            <a:p>
              <a:pPr>
                <a:lnSpc>
                  <a:spcPts val="3000"/>
                </a:lnSpc>
                <a:buClr>
                  <a:srgbClr val="FFC000"/>
                </a:buClr>
              </a:pPr>
              <a:r>
                <a:rPr lang="en-US" altLang="zh-CN" sz="2400" b="1" dirty="0" smtClean="0">
                  <a:solidFill>
                    <a:schemeClr val="bg1"/>
                  </a:solidFill>
                  <a:latin typeface="微软雅黑" pitchFamily="34" charset="-122"/>
                  <a:ea typeface="微软雅黑" pitchFamily="34" charset="-122"/>
                </a:rPr>
                <a:t>2</a:t>
              </a:r>
              <a:r>
                <a:rPr lang="zh-CN" altLang="en-US" sz="2400" b="1" dirty="0" smtClean="0">
                  <a:solidFill>
                    <a:schemeClr val="bg1"/>
                  </a:solidFill>
                  <a:latin typeface="微软雅黑" pitchFamily="34" charset="-122"/>
                  <a:ea typeface="微软雅黑" pitchFamily="34" charset="-122"/>
                </a:rPr>
                <a:t>、基本统计报表生成</a:t>
              </a:r>
              <a:endParaRPr lang="zh-CN" altLang="en-US" sz="2400" b="1" dirty="0" smtClean="0">
                <a:solidFill>
                  <a:schemeClr val="tx1">
                    <a:lumMod val="65000"/>
                    <a:lumOff val="35000"/>
                  </a:schemeClr>
                </a:solidFill>
                <a:latin typeface="微软雅黑" pitchFamily="34" charset="-122"/>
                <a:ea typeface="微软雅黑" pitchFamily="34" charset="-122"/>
              </a:endParaRPr>
            </a:p>
          </p:txBody>
        </p:sp>
      </p:grpSp>
      <p:sp>
        <p:nvSpPr>
          <p:cNvPr id="22" name="Rectangle 48"/>
          <p:cNvSpPr/>
          <p:nvPr/>
        </p:nvSpPr>
        <p:spPr bwMode="auto">
          <a:xfrm>
            <a:off x="135550" y="2420888"/>
            <a:ext cx="2375183" cy="2808311"/>
          </a:xfrm>
          <a:prstGeom prst="roundRect">
            <a:avLst>
              <a:gd name="adj" fmla="val 4477"/>
            </a:avLst>
          </a:prstGeom>
          <a:gradFill>
            <a:gsLst>
              <a:gs pos="95000">
                <a:srgbClr val="FFFFFF"/>
              </a:gs>
              <a:gs pos="100000">
                <a:srgbClr val="FFDD71"/>
              </a:gs>
            </a:gsLst>
            <a:lin ang="5400000" scaled="0"/>
          </a:gradFill>
          <a:ln w="38100">
            <a:gradFill>
              <a:gsLst>
                <a:gs pos="50000">
                  <a:srgbClr val="BC6200"/>
                </a:gs>
                <a:gs pos="100000">
                  <a:srgbClr val="DA5D00"/>
                </a:gs>
              </a:gsLst>
              <a:lin ang="5400000" scaled="0"/>
            </a:gradFill>
          </a:ln>
          <a:effectLst/>
          <a:scene3d>
            <a:camera prst="orthographicFront"/>
            <a:lightRig rig="flat" dir="t"/>
          </a:scene3d>
          <a:sp3d contourW="19050">
            <a:bevelT w="101600" prst="divot"/>
            <a:bevelB w="0" h="0"/>
            <a:contourClr>
              <a:schemeClr val="bg1"/>
            </a:contourClr>
          </a:sp3d>
        </p:spPr>
        <p:style>
          <a:lnRef idx="1">
            <a:schemeClr val="accent2"/>
          </a:lnRef>
          <a:fillRef idx="3">
            <a:schemeClr val="accent2"/>
          </a:fillRef>
          <a:effectRef idx="2">
            <a:schemeClr val="accent2"/>
          </a:effectRef>
          <a:fontRef idx="minor">
            <a:schemeClr val="lt1"/>
          </a:fontRef>
        </p:style>
        <p:txBody>
          <a:bodyPr anchor="ctr">
            <a:sp3d/>
          </a:bodyPr>
          <a:lstStyle/>
          <a:p>
            <a:pPr defTabSz="685666">
              <a:lnSpc>
                <a:spcPts val="3000"/>
              </a:lnSpc>
              <a:spcBef>
                <a:spcPts val="1000"/>
              </a:spcBef>
              <a:buFont typeface="Wingdings" pitchFamily="2" charset="2"/>
              <a:buChar char="u"/>
            </a:pPr>
            <a:r>
              <a:rPr lang="zh-CN" altLang="en-US" b="1" dirty="0" smtClean="0">
                <a:solidFill>
                  <a:srgbClr val="3C2924"/>
                </a:solidFill>
                <a:latin typeface="微软雅黑" pitchFamily="34" charset="-122"/>
                <a:ea typeface="微软雅黑" pitchFamily="34" charset="-122"/>
              </a:rPr>
              <a:t>报表数据提取：根据基本统计计算生成的统计结果，按照</a:t>
            </a:r>
            <a:r>
              <a:rPr lang="en-US" altLang="zh-CN" b="1" dirty="0" smtClean="0">
                <a:solidFill>
                  <a:srgbClr val="3C2924"/>
                </a:solidFill>
                <a:latin typeface="微软雅黑" pitchFamily="34" charset="-122"/>
                <a:ea typeface="微软雅黑" pitchFamily="34" charset="-122"/>
              </a:rPr>
              <a:t>《</a:t>
            </a:r>
            <a:r>
              <a:rPr lang="zh-CN" altLang="en-US" b="1" dirty="0" smtClean="0">
                <a:solidFill>
                  <a:srgbClr val="3C2924"/>
                </a:solidFill>
                <a:latin typeface="微软雅黑" pitchFamily="34" charset="-122"/>
                <a:ea typeface="微软雅黑" pitchFamily="34" charset="-122"/>
              </a:rPr>
              <a:t>地理国情普查基本计技术规定</a:t>
            </a:r>
            <a:r>
              <a:rPr lang="en-US" altLang="zh-CN" b="1" dirty="0" smtClean="0">
                <a:solidFill>
                  <a:srgbClr val="3C2924"/>
                </a:solidFill>
                <a:latin typeface="微软雅黑" pitchFamily="34" charset="-122"/>
                <a:ea typeface="微软雅黑" pitchFamily="34" charset="-122"/>
              </a:rPr>
              <a:t>》</a:t>
            </a:r>
            <a:r>
              <a:rPr lang="zh-CN" altLang="en-US" b="1" dirty="0" smtClean="0">
                <a:solidFill>
                  <a:srgbClr val="3C2924"/>
                </a:solidFill>
                <a:latin typeface="微软雅黑" pitchFamily="34" charset="-122"/>
                <a:ea typeface="微软雅黑" pitchFamily="34" charset="-122"/>
              </a:rPr>
              <a:t>对生成报表的要求，提取并组织生成报表数据。</a:t>
            </a:r>
            <a:endParaRPr lang="en-US" altLang="en-US" b="1" dirty="0">
              <a:solidFill>
                <a:srgbClr val="3C2924"/>
              </a:solidFill>
              <a:latin typeface="微软雅黑" pitchFamily="34" charset="-122"/>
              <a:ea typeface="微软雅黑" pitchFamily="34" charset="-122"/>
            </a:endParaRPr>
          </a:p>
        </p:txBody>
      </p:sp>
      <p:sp>
        <p:nvSpPr>
          <p:cNvPr id="5" name="灯片编号占位符 4"/>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142</a:t>
            </a:fld>
            <a:endParaRPr lang="zh-CN" altLang="en-US">
              <a:solidFill>
                <a:prstClr val="black">
                  <a:tint val="75000"/>
                </a:prstClr>
              </a:solidFill>
            </a:endParaRPr>
          </a:p>
        </p:txBody>
      </p:sp>
    </p:spTree>
    <p:extLst>
      <p:ext uri="{BB962C8B-B14F-4D97-AF65-F5344CB8AC3E}">
        <p14:creationId xmlns:p14="http://schemas.microsoft.com/office/powerpoint/2010/main" xmlns="" val="397892528"/>
      </p:ext>
    </p:extLst>
  </p:cSld>
  <p:clrMapOvr>
    <a:masterClrMapping/>
  </p:clrMapOvr>
  <p:transition>
    <p:fade/>
  </p:transition>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0" y="1042940"/>
            <a:ext cx="9144000" cy="4762324"/>
          </a:xfrm>
          <a:prstGeom prst="rect">
            <a:avLst/>
          </a:prstGeom>
        </p:spPr>
      </p:pic>
      <p:grpSp>
        <p:nvGrpSpPr>
          <p:cNvPr id="2" name="组合 24"/>
          <p:cNvGrpSpPr>
            <a:grpSpLocks/>
          </p:cNvGrpSpPr>
          <p:nvPr/>
        </p:nvGrpSpPr>
        <p:grpSpPr bwMode="auto">
          <a:xfrm>
            <a:off x="0" y="-71437"/>
            <a:ext cx="9144000" cy="1309688"/>
            <a:chOff x="0" y="-71462"/>
            <a:chExt cx="9144000" cy="1309218"/>
          </a:xfrm>
        </p:grpSpPr>
        <p:grpSp>
          <p:nvGrpSpPr>
            <p:cNvPr id="3" name="组合 21"/>
            <p:cNvGrpSpPr>
              <a:grpSpLocks/>
            </p:cNvGrpSpPr>
            <p:nvPr/>
          </p:nvGrpSpPr>
          <p:grpSpPr bwMode="auto">
            <a:xfrm>
              <a:off x="0" y="857232"/>
              <a:ext cx="9144000" cy="173037"/>
              <a:chOff x="0" y="827071"/>
              <a:chExt cx="9144000" cy="173037"/>
            </a:xfrm>
          </p:grpSpPr>
          <p:sp>
            <p:nvSpPr>
              <p:cNvPr id="21" name="矩形 20"/>
              <p:cNvSpPr/>
              <p:nvPr/>
            </p:nvSpPr>
            <p:spPr>
              <a:xfrm>
                <a:off x="0" y="920664"/>
                <a:ext cx="9144000" cy="45719"/>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3"/>
              </a:lnRef>
              <a:fillRef idx="2">
                <a:schemeClr val="accent3"/>
              </a:fillRef>
              <a:effectRef idx="1">
                <a:schemeClr val="accent3"/>
              </a:effectRef>
              <a:fontRef idx="minor">
                <a:schemeClr val="dk1"/>
              </a:fontRef>
            </p:style>
            <p:txBody>
              <a:bodyPr anchor="ctr"/>
              <a:lstStyle/>
              <a:p>
                <a:pPr algn="ctr" fontAlgn="auto">
                  <a:spcBef>
                    <a:spcPts val="0"/>
                  </a:spcBef>
                  <a:spcAft>
                    <a:spcPts val="0"/>
                  </a:spcAft>
                  <a:defRPr/>
                </a:pPr>
                <a:endParaRPr lang="zh-CN" altLang="en-US" kern="0">
                  <a:solidFill>
                    <a:sysClr val="window" lastClr="FFFFFF"/>
                  </a:solidFill>
                  <a:latin typeface="Constantia"/>
                  <a:ea typeface="微软雅黑"/>
                </a:endParaRPr>
              </a:p>
            </p:txBody>
          </p:sp>
          <p:grpSp>
            <p:nvGrpSpPr>
              <p:cNvPr id="4" name="组合 12"/>
              <p:cNvGrpSpPr>
                <a:grpSpLocks/>
              </p:cNvGrpSpPr>
              <p:nvPr/>
            </p:nvGrpSpPr>
            <p:grpSpPr bwMode="auto">
              <a:xfrm>
                <a:off x="8715404" y="827071"/>
                <a:ext cx="287337" cy="173037"/>
                <a:chOff x="8461697" y="933460"/>
                <a:chExt cx="358775" cy="244475"/>
              </a:xfrm>
            </p:grpSpPr>
            <p:sp>
              <p:nvSpPr>
                <p:cNvPr id="23" name="燕尾形 22"/>
                <p:cNvSpPr/>
                <p:nvPr/>
              </p:nvSpPr>
              <p:spPr>
                <a:xfrm>
                  <a:off x="8461661" y="932981"/>
                  <a:ext cx="180380" cy="244389"/>
                </a:xfrm>
                <a:prstGeom prst="chevron">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fontAlgn="auto">
                    <a:spcBef>
                      <a:spcPts val="0"/>
                    </a:spcBef>
                    <a:spcAft>
                      <a:spcPts val="0"/>
                    </a:spcAft>
                    <a:defRPr/>
                  </a:pPr>
                  <a:endParaRPr lang="zh-CN" altLang="en-US">
                    <a:solidFill>
                      <a:schemeClr val="tx1"/>
                    </a:solidFill>
                  </a:endParaRPr>
                </a:p>
              </p:txBody>
            </p:sp>
            <p:sp>
              <p:nvSpPr>
                <p:cNvPr id="24" name="燕尾形 23"/>
                <p:cNvSpPr/>
                <p:nvPr/>
              </p:nvSpPr>
              <p:spPr>
                <a:xfrm>
                  <a:off x="8642040" y="932981"/>
                  <a:ext cx="178397" cy="244389"/>
                </a:xfrm>
                <a:prstGeom prst="chevron">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fontAlgn="auto">
                    <a:spcBef>
                      <a:spcPts val="0"/>
                    </a:spcBef>
                    <a:spcAft>
                      <a:spcPts val="0"/>
                    </a:spcAft>
                    <a:defRPr/>
                  </a:pPr>
                  <a:endParaRPr lang="zh-CN" altLang="en-US">
                    <a:solidFill>
                      <a:schemeClr val="tx1"/>
                    </a:solidFill>
                  </a:endParaRPr>
                </a:p>
              </p:txBody>
            </p:sp>
          </p:grpSp>
        </p:grpSp>
        <p:pic>
          <p:nvPicPr>
            <p:cNvPr id="20" name="图片 19" descr="14-2.png"/>
            <p:cNvPicPr>
              <a:picLocks noChangeAspect="1"/>
            </p:cNvPicPr>
            <p:nvPr/>
          </p:nvPicPr>
          <p:blipFill>
            <a:blip r:embed="rId4" cstate="print">
              <a:lum bright="100000" contrast="12000"/>
              <a:extLst/>
            </a:blip>
            <a:srcRect l="38138" b="39864"/>
            <a:stretch>
              <a:fillRect/>
            </a:stretch>
          </p:blipFill>
          <p:spPr bwMode="auto">
            <a:xfrm>
              <a:off x="5786446" y="-71462"/>
              <a:ext cx="3044754" cy="1309218"/>
            </a:xfrm>
            <a:prstGeom prst="rect">
              <a:avLst/>
            </a:prstGeom>
            <a:noFill/>
            <a:ln>
              <a:noFill/>
            </a:ln>
            <a:effectLst>
              <a:outerShdw blurRad="190500" dist="228600" dir="2700000" algn="ctr">
                <a:srgbClr val="000000">
                  <a:alpha val="30000"/>
                </a:srgbClr>
              </a:outerShdw>
            </a:effectLst>
            <a:scene3d>
              <a:camera prst="perspectiveRelaxed"/>
              <a:lightRig rig="threePt" dir="t"/>
            </a:scene3d>
            <a:extLst/>
          </p:spPr>
        </p:pic>
      </p:grpSp>
      <p:sp>
        <p:nvSpPr>
          <p:cNvPr id="39" name="标题 1"/>
          <p:cNvSpPr txBox="1">
            <a:spLocks/>
          </p:cNvSpPr>
          <p:nvPr/>
        </p:nvSpPr>
        <p:spPr>
          <a:xfrm>
            <a:off x="71438" y="-27383"/>
            <a:ext cx="9072562" cy="884634"/>
          </a:xfrm>
          <a:prstGeom prst="rect">
            <a:avLst/>
          </a:prstGeom>
        </p:spPr>
        <p:txBody>
          <a:bodyPr vert="horz" lIns="91440" tIns="45720" rIns="91440" bIns="45720" rtlCol="0" anchor="b">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pPr fontAlgn="auto">
              <a:spcAft>
                <a:spcPts val="0"/>
              </a:spcAft>
            </a:pPr>
            <a:r>
              <a:rPr lang="zh-CN" altLang="en-US" sz="4400" b="1" spc="50" dirty="0" smtClean="0">
                <a:ln w="11430"/>
                <a:solidFill>
                  <a:srgbClr val="7030A0"/>
                </a:solidFill>
                <a:effectLst>
                  <a:outerShdw blurRad="76200" dist="50800" dir="5400000" algn="tl" rotWithShape="0">
                    <a:srgbClr val="000000">
                      <a:alpha val="65000"/>
                    </a:srgbClr>
                  </a:outerShdw>
                </a:effectLst>
                <a:latin typeface="微软雅黑" pitchFamily="34" charset="-122"/>
                <a:ea typeface="微软雅黑" pitchFamily="34" charset="-122"/>
              </a:rPr>
              <a:t>五、基本统计软件功能</a:t>
            </a:r>
            <a:r>
              <a:rPr lang="en-US" altLang="zh-CN" sz="4400" b="1" spc="50" dirty="0" smtClean="0">
                <a:ln w="11430"/>
                <a:solidFill>
                  <a:srgbClr val="7030A0"/>
                </a:solidFill>
                <a:effectLst>
                  <a:outerShdw blurRad="76200" dist="50800" dir="5400000" algn="tl" rotWithShape="0">
                    <a:srgbClr val="000000">
                      <a:alpha val="65000"/>
                    </a:srgbClr>
                  </a:outerShdw>
                </a:effectLst>
                <a:latin typeface="微软雅黑" pitchFamily="34" charset="-122"/>
                <a:ea typeface="微软雅黑" pitchFamily="34" charset="-122"/>
              </a:rPr>
              <a:t>—</a:t>
            </a:r>
            <a:r>
              <a:rPr lang="zh-CN" altLang="en-US" sz="3600" b="1" spc="50" dirty="0" smtClean="0">
                <a:ln w="11430"/>
                <a:solidFill>
                  <a:srgbClr val="7030A0"/>
                </a:solidFill>
                <a:effectLst>
                  <a:outerShdw blurRad="76200" dist="50800" dir="5400000" algn="tl" rotWithShape="0">
                    <a:srgbClr val="000000">
                      <a:alpha val="65000"/>
                    </a:srgbClr>
                  </a:outerShdw>
                </a:effectLst>
                <a:latin typeface="微软雅黑" pitchFamily="34" charset="-122"/>
                <a:ea typeface="微软雅黑" pitchFamily="34" charset="-122"/>
              </a:rPr>
              <a:t>成果输出</a:t>
            </a:r>
            <a:endParaRPr lang="zh-CN" altLang="en-US" sz="3600" b="1" spc="50" dirty="0">
              <a:ln w="11430"/>
              <a:solidFill>
                <a:srgbClr val="7030A0"/>
              </a:solidFill>
              <a:effectLst>
                <a:outerShdw blurRad="76200" dist="50800" dir="5400000" algn="tl" rotWithShape="0">
                  <a:srgbClr val="000000">
                    <a:alpha val="65000"/>
                  </a:srgbClr>
                </a:outerShdw>
              </a:effectLst>
              <a:latin typeface="微软雅黑" pitchFamily="34" charset="-122"/>
              <a:ea typeface="微软雅黑" pitchFamily="34" charset="-122"/>
            </a:endParaRPr>
          </a:p>
        </p:txBody>
      </p:sp>
      <p:grpSp>
        <p:nvGrpSpPr>
          <p:cNvPr id="12" name="组合 25"/>
          <p:cNvGrpSpPr/>
          <p:nvPr/>
        </p:nvGrpSpPr>
        <p:grpSpPr>
          <a:xfrm>
            <a:off x="-27424" y="1071546"/>
            <a:ext cx="3519304" cy="512567"/>
            <a:chOff x="686924" y="1071546"/>
            <a:chExt cx="3519304" cy="512567"/>
          </a:xfrm>
        </p:grpSpPr>
        <p:sp>
          <p:nvSpPr>
            <p:cNvPr id="13" name="矩形 12"/>
            <p:cNvSpPr/>
            <p:nvPr/>
          </p:nvSpPr>
          <p:spPr>
            <a:xfrm>
              <a:off x="714348" y="1071546"/>
              <a:ext cx="500066" cy="500066"/>
            </a:xfrm>
            <a:prstGeom prst="rect">
              <a:avLst/>
            </a:prstGeom>
            <a:solidFill>
              <a:srgbClr val="C0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2"/>
            </a:lnRef>
            <a:fillRef idx="3">
              <a:schemeClr val="accent2"/>
            </a:fillRef>
            <a:effectRef idx="2">
              <a:schemeClr val="accent2"/>
            </a:effectRef>
            <a:fontRef idx="minor">
              <a:schemeClr val="lt1"/>
            </a:fontRef>
          </p:style>
          <p:txBody>
            <a:bodyPr rtlCol="0" anchor="ctr"/>
            <a:lstStyle/>
            <a:p>
              <a:pPr algn="ctr"/>
              <a:endParaRPr lang="zh-CN" altLang="en-US"/>
            </a:p>
          </p:txBody>
        </p:sp>
        <p:sp>
          <p:nvSpPr>
            <p:cNvPr id="14" name="矩形 13"/>
            <p:cNvSpPr/>
            <p:nvPr/>
          </p:nvSpPr>
          <p:spPr>
            <a:xfrm>
              <a:off x="1214414" y="1071546"/>
              <a:ext cx="2847798" cy="500066"/>
            </a:xfrm>
            <a:prstGeom prst="rect">
              <a:avLst/>
            </a:prstGeom>
            <a:solidFill>
              <a:schemeClr val="bg1">
                <a:lumMod val="8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dk1"/>
            </a:lnRef>
            <a:fillRef idx="3">
              <a:schemeClr val="dk1"/>
            </a:fillRef>
            <a:effectRef idx="2">
              <a:schemeClr val="dk1"/>
            </a:effectRef>
            <a:fontRef idx="minor">
              <a:schemeClr val="lt1"/>
            </a:fontRef>
          </p:style>
          <p:txBody>
            <a:bodyPr rtlCol="0" anchor="ctr"/>
            <a:lstStyle/>
            <a:p>
              <a:pPr algn="ctr"/>
              <a:endParaRPr lang="zh-CN" altLang="en-US"/>
            </a:p>
          </p:txBody>
        </p:sp>
        <p:sp>
          <p:nvSpPr>
            <p:cNvPr id="15" name="矩形 14"/>
            <p:cNvSpPr/>
            <p:nvPr/>
          </p:nvSpPr>
          <p:spPr>
            <a:xfrm>
              <a:off x="686924" y="1107059"/>
              <a:ext cx="3519304" cy="477054"/>
            </a:xfrm>
            <a:prstGeom prst="rect">
              <a:avLst/>
            </a:prstGeom>
          </p:spPr>
          <p:txBody>
            <a:bodyPr wrap="square">
              <a:spAutoFit/>
            </a:bodyPr>
            <a:lstStyle/>
            <a:p>
              <a:pPr>
                <a:lnSpc>
                  <a:spcPts val="3000"/>
                </a:lnSpc>
                <a:buClr>
                  <a:srgbClr val="FFC000"/>
                </a:buClr>
              </a:pPr>
              <a:r>
                <a:rPr lang="en-US" altLang="zh-CN" sz="2400" b="1" dirty="0" smtClean="0">
                  <a:solidFill>
                    <a:schemeClr val="bg1"/>
                  </a:solidFill>
                  <a:latin typeface="微软雅黑" pitchFamily="34" charset="-122"/>
                  <a:ea typeface="微软雅黑" pitchFamily="34" charset="-122"/>
                </a:rPr>
                <a:t>2</a:t>
              </a:r>
              <a:r>
                <a:rPr lang="zh-CN" altLang="en-US" sz="2400" b="1" dirty="0" smtClean="0">
                  <a:solidFill>
                    <a:schemeClr val="bg1"/>
                  </a:solidFill>
                  <a:latin typeface="微软雅黑" pitchFamily="34" charset="-122"/>
                  <a:ea typeface="微软雅黑" pitchFamily="34" charset="-122"/>
                </a:rPr>
                <a:t>、基本统计报表生成</a:t>
              </a:r>
              <a:endParaRPr lang="zh-CN" altLang="en-US" sz="2400" b="1" dirty="0" smtClean="0">
                <a:solidFill>
                  <a:schemeClr val="tx1">
                    <a:lumMod val="65000"/>
                    <a:lumOff val="35000"/>
                  </a:schemeClr>
                </a:solidFill>
                <a:latin typeface="微软雅黑" pitchFamily="34" charset="-122"/>
                <a:ea typeface="微软雅黑" pitchFamily="34" charset="-122"/>
              </a:endParaRPr>
            </a:p>
          </p:txBody>
        </p:sp>
      </p:grpSp>
      <p:sp>
        <p:nvSpPr>
          <p:cNvPr id="16" name="Rectangle 48"/>
          <p:cNvSpPr/>
          <p:nvPr/>
        </p:nvSpPr>
        <p:spPr bwMode="auto">
          <a:xfrm>
            <a:off x="71438" y="5893290"/>
            <a:ext cx="8966136" cy="964710"/>
          </a:xfrm>
          <a:prstGeom prst="roundRect">
            <a:avLst>
              <a:gd name="adj" fmla="val 4477"/>
            </a:avLst>
          </a:prstGeom>
          <a:gradFill>
            <a:gsLst>
              <a:gs pos="95000">
                <a:srgbClr val="FFFFFF"/>
              </a:gs>
              <a:gs pos="100000">
                <a:srgbClr val="FFDD71"/>
              </a:gs>
            </a:gsLst>
            <a:lin ang="5400000" scaled="0"/>
          </a:gradFill>
          <a:ln w="38100">
            <a:gradFill>
              <a:gsLst>
                <a:gs pos="50000">
                  <a:srgbClr val="BC6200"/>
                </a:gs>
                <a:gs pos="100000">
                  <a:srgbClr val="DA5D00"/>
                </a:gs>
              </a:gsLst>
              <a:lin ang="5400000" scaled="0"/>
            </a:gradFill>
          </a:ln>
          <a:effectLst/>
          <a:scene3d>
            <a:camera prst="orthographicFront"/>
            <a:lightRig rig="flat" dir="t"/>
          </a:scene3d>
          <a:sp3d contourW="19050">
            <a:bevelT w="101600" prst="divot"/>
            <a:bevelB w="0" h="0"/>
            <a:contourClr>
              <a:schemeClr val="bg1"/>
            </a:contourClr>
          </a:sp3d>
        </p:spPr>
        <p:style>
          <a:lnRef idx="1">
            <a:schemeClr val="accent2"/>
          </a:lnRef>
          <a:fillRef idx="3">
            <a:schemeClr val="accent2"/>
          </a:fillRef>
          <a:effectRef idx="2">
            <a:schemeClr val="accent2"/>
          </a:effectRef>
          <a:fontRef idx="minor">
            <a:schemeClr val="lt1"/>
          </a:fontRef>
        </p:style>
        <p:txBody>
          <a:bodyPr anchor="ctr">
            <a:sp3d/>
          </a:bodyPr>
          <a:lstStyle/>
          <a:p>
            <a:pPr marL="285750" indent="-285750" defTabSz="685666">
              <a:lnSpc>
                <a:spcPts val="3000"/>
              </a:lnSpc>
              <a:spcBef>
                <a:spcPts val="1000"/>
              </a:spcBef>
              <a:buFont typeface="Wingdings" pitchFamily="2" charset="2"/>
              <a:buChar char="u"/>
            </a:pPr>
            <a:r>
              <a:rPr lang="zh-CN" altLang="en-US" b="1" dirty="0">
                <a:solidFill>
                  <a:srgbClr val="3C2924"/>
                </a:solidFill>
                <a:latin typeface="微软雅黑" pitchFamily="34" charset="-122"/>
                <a:ea typeface="微软雅黑" pitchFamily="34" charset="-122"/>
              </a:rPr>
              <a:t>基于基本统计结果，根据七大类统计对象，按照定制的报表模板，实现报表的标准化输出，能够实现报表的直接打印及电子表格导出</a:t>
            </a:r>
            <a:r>
              <a:rPr lang="zh-CN" altLang="en-US" b="1" dirty="0" smtClean="0">
                <a:solidFill>
                  <a:srgbClr val="3C2924"/>
                </a:solidFill>
                <a:latin typeface="微软雅黑" pitchFamily="34" charset="-122"/>
                <a:ea typeface="微软雅黑" pitchFamily="34" charset="-122"/>
              </a:rPr>
              <a:t>。</a:t>
            </a:r>
            <a:endParaRPr lang="en-US" altLang="zh-CN" b="1" dirty="0" smtClean="0">
              <a:solidFill>
                <a:srgbClr val="3C2924"/>
              </a:solidFill>
              <a:latin typeface="微软雅黑" pitchFamily="34" charset="-122"/>
              <a:ea typeface="微软雅黑" pitchFamily="34" charset="-122"/>
            </a:endParaRPr>
          </a:p>
        </p:txBody>
      </p:sp>
      <p:sp>
        <p:nvSpPr>
          <p:cNvPr id="6" name="灯片编号占位符 5"/>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143</a:t>
            </a:fld>
            <a:endParaRPr lang="zh-CN" altLang="en-US">
              <a:solidFill>
                <a:prstClr val="black">
                  <a:tint val="75000"/>
                </a:prstClr>
              </a:solidFill>
            </a:endParaRPr>
          </a:p>
        </p:txBody>
      </p:sp>
    </p:spTree>
    <p:extLst>
      <p:ext uri="{BB962C8B-B14F-4D97-AF65-F5344CB8AC3E}">
        <p14:creationId xmlns:p14="http://schemas.microsoft.com/office/powerpoint/2010/main" xmlns="" val="1042428922"/>
      </p:ext>
    </p:extLst>
  </p:cSld>
  <p:clrMapOvr>
    <a:masterClrMapping/>
  </p:clrMapOvr>
  <p:transition>
    <p:fade/>
  </p:transition>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内容占位符 2"/>
          <p:cNvSpPr>
            <a:spLocks noGrp="1"/>
          </p:cNvSpPr>
          <p:nvPr>
            <p:ph idx="4294967295"/>
          </p:nvPr>
        </p:nvSpPr>
        <p:spPr>
          <a:xfrm>
            <a:off x="500034" y="2428868"/>
            <a:ext cx="8229600" cy="1328734"/>
          </a:xfrm>
          <a:prstGeom prst="rect">
            <a:avLst/>
          </a:prstGeom>
        </p:spPr>
        <p:txBody>
          <a:bodyP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buNone/>
            </a:pPr>
            <a:r>
              <a:rPr lang="zh-CN" altLang="en-US" sz="8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微软雅黑" pitchFamily="34" charset="-122"/>
                <a:ea typeface="微软雅黑" pitchFamily="34" charset="-122"/>
              </a:rPr>
              <a:t>谢 谢！</a:t>
            </a:r>
            <a:endParaRPr lang="zh-CN" altLang="en-US" sz="8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微软雅黑" pitchFamily="34" charset="-122"/>
              <a:ea typeface="微软雅黑" pitchFamily="34" charset="-122"/>
            </a:endParaRPr>
          </a:p>
        </p:txBody>
      </p:sp>
    </p:spTree>
  </p:cSld>
  <p:clrMapOvr>
    <a:masterClrMapping/>
  </p:clrMapOvr>
  <p:transition>
    <p:fade/>
  </p:transition>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79512" y="44624"/>
            <a:ext cx="8784976" cy="1061829"/>
          </a:xfrm>
          <a:prstGeom prst="rect">
            <a:avLst/>
          </a:prstGeom>
        </p:spPr>
        <p:txBody>
          <a:bodyPr wrap="square">
            <a:spAutoFit/>
          </a:bodyPr>
          <a:lstStyle/>
          <a:p>
            <a:pPr>
              <a:lnSpc>
                <a:spcPct val="150000"/>
              </a:lnSpc>
            </a:pPr>
            <a:endParaRPr lang="zh-CN" altLang="zh-CN" sz="2400" b="1" dirty="0">
              <a:solidFill>
                <a:srgbClr val="002060"/>
              </a:solidFill>
              <a:latin typeface="微软雅黑" pitchFamily="34" charset="-122"/>
              <a:ea typeface="微软雅黑" pitchFamily="34" charset="-122"/>
            </a:endParaRPr>
          </a:p>
          <a:p>
            <a:pPr>
              <a:lnSpc>
                <a:spcPct val="150000"/>
              </a:lnSpc>
            </a:pPr>
            <a:endParaRPr lang="zh-CN" altLang="zh-CN" b="1" dirty="0">
              <a:solidFill>
                <a:srgbClr val="002060"/>
              </a:solidFill>
              <a:latin typeface="微软雅黑" pitchFamily="34" charset="-122"/>
              <a:ea typeface="微软雅黑" pitchFamily="34" charset="-122"/>
            </a:endParaRPr>
          </a:p>
        </p:txBody>
      </p:sp>
      <p:grpSp>
        <p:nvGrpSpPr>
          <p:cNvPr id="5" name="组合 23"/>
          <p:cNvGrpSpPr>
            <a:grpSpLocks/>
          </p:cNvGrpSpPr>
          <p:nvPr/>
        </p:nvGrpSpPr>
        <p:grpSpPr bwMode="auto">
          <a:xfrm>
            <a:off x="0" y="-71438"/>
            <a:ext cx="9144000" cy="1309688"/>
            <a:chOff x="0" y="-71462"/>
            <a:chExt cx="9144000" cy="1309218"/>
          </a:xfrm>
        </p:grpSpPr>
        <p:grpSp>
          <p:nvGrpSpPr>
            <p:cNvPr id="6" name="组合 21"/>
            <p:cNvGrpSpPr>
              <a:grpSpLocks/>
            </p:cNvGrpSpPr>
            <p:nvPr/>
          </p:nvGrpSpPr>
          <p:grpSpPr bwMode="auto">
            <a:xfrm>
              <a:off x="0" y="857232"/>
              <a:ext cx="9144000" cy="173037"/>
              <a:chOff x="0" y="827071"/>
              <a:chExt cx="9144000" cy="173037"/>
            </a:xfrm>
          </p:grpSpPr>
          <p:sp>
            <p:nvSpPr>
              <p:cNvPr id="8" name="矩形 7"/>
              <p:cNvSpPr/>
              <p:nvPr/>
            </p:nvSpPr>
            <p:spPr>
              <a:xfrm>
                <a:off x="0" y="920664"/>
                <a:ext cx="9144000" cy="45719"/>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3"/>
              </a:lnRef>
              <a:fillRef idx="2">
                <a:schemeClr val="accent3"/>
              </a:fillRef>
              <a:effectRef idx="1">
                <a:schemeClr val="accent3"/>
              </a:effectRef>
              <a:fontRef idx="minor">
                <a:schemeClr val="dk1"/>
              </a:fontRef>
            </p:style>
            <p:txBody>
              <a:bodyPr anchor="ctr"/>
              <a:lstStyle/>
              <a:p>
                <a:pPr algn="ctr" fontAlgn="auto">
                  <a:spcBef>
                    <a:spcPts val="0"/>
                  </a:spcBef>
                  <a:spcAft>
                    <a:spcPts val="0"/>
                  </a:spcAft>
                  <a:defRPr/>
                </a:pPr>
                <a:endParaRPr lang="zh-CN" altLang="en-US" kern="0">
                  <a:solidFill>
                    <a:sysClr val="window" lastClr="FFFFFF"/>
                  </a:solidFill>
                  <a:latin typeface="Constantia"/>
                  <a:ea typeface="微软雅黑"/>
                </a:endParaRPr>
              </a:p>
            </p:txBody>
          </p:sp>
          <p:grpSp>
            <p:nvGrpSpPr>
              <p:cNvPr id="9" name="组合 12"/>
              <p:cNvGrpSpPr>
                <a:grpSpLocks/>
              </p:cNvGrpSpPr>
              <p:nvPr/>
            </p:nvGrpSpPr>
            <p:grpSpPr bwMode="auto">
              <a:xfrm>
                <a:off x="8715404" y="827071"/>
                <a:ext cx="287337" cy="173037"/>
                <a:chOff x="8461697" y="933460"/>
                <a:chExt cx="358775" cy="244475"/>
              </a:xfrm>
            </p:grpSpPr>
            <p:sp>
              <p:nvSpPr>
                <p:cNvPr id="10" name="燕尾形 9"/>
                <p:cNvSpPr/>
                <p:nvPr/>
              </p:nvSpPr>
              <p:spPr>
                <a:xfrm>
                  <a:off x="8461661" y="932981"/>
                  <a:ext cx="180380" cy="244389"/>
                </a:xfrm>
                <a:prstGeom prst="chevron">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fontAlgn="auto">
                    <a:spcBef>
                      <a:spcPts val="0"/>
                    </a:spcBef>
                    <a:spcAft>
                      <a:spcPts val="0"/>
                    </a:spcAft>
                    <a:defRPr/>
                  </a:pPr>
                  <a:endParaRPr lang="zh-CN" altLang="en-US">
                    <a:solidFill>
                      <a:schemeClr val="tx1"/>
                    </a:solidFill>
                  </a:endParaRPr>
                </a:p>
              </p:txBody>
            </p:sp>
            <p:sp>
              <p:nvSpPr>
                <p:cNvPr id="11" name="燕尾形 10"/>
                <p:cNvSpPr/>
                <p:nvPr/>
              </p:nvSpPr>
              <p:spPr>
                <a:xfrm>
                  <a:off x="8642040" y="932981"/>
                  <a:ext cx="178397" cy="244389"/>
                </a:xfrm>
                <a:prstGeom prst="chevron">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fontAlgn="auto">
                    <a:spcBef>
                      <a:spcPts val="0"/>
                    </a:spcBef>
                    <a:spcAft>
                      <a:spcPts val="0"/>
                    </a:spcAft>
                    <a:defRPr/>
                  </a:pPr>
                  <a:endParaRPr lang="zh-CN" altLang="en-US">
                    <a:solidFill>
                      <a:schemeClr val="tx1"/>
                    </a:solidFill>
                  </a:endParaRPr>
                </a:p>
              </p:txBody>
            </p:sp>
          </p:grpSp>
        </p:grpSp>
        <p:pic>
          <p:nvPicPr>
            <p:cNvPr id="7" name="图片 6" descr="14-2.png"/>
            <p:cNvPicPr>
              <a:picLocks noChangeAspect="1"/>
            </p:cNvPicPr>
            <p:nvPr/>
          </p:nvPicPr>
          <p:blipFill>
            <a:blip r:embed="rId2" cstate="print">
              <a:extLst/>
            </a:blip>
            <a:srcRect l="38138" b="39864"/>
            <a:stretch>
              <a:fillRect/>
            </a:stretch>
          </p:blipFill>
          <p:spPr bwMode="auto">
            <a:xfrm>
              <a:off x="5786446" y="-71462"/>
              <a:ext cx="3044754" cy="1309218"/>
            </a:xfrm>
            <a:prstGeom prst="rect">
              <a:avLst/>
            </a:prstGeom>
            <a:noFill/>
            <a:ln>
              <a:noFill/>
            </a:ln>
            <a:effectLst>
              <a:outerShdw blurRad="190500" dist="228600" dir="2700000" algn="ctr">
                <a:srgbClr val="000000">
                  <a:alpha val="30000"/>
                </a:srgbClr>
              </a:outerShdw>
            </a:effectLst>
            <a:scene3d>
              <a:camera prst="perspectiveRelaxed"/>
              <a:lightRig rig="threePt" dir="t"/>
            </a:scene3d>
            <a:extLst/>
          </p:spPr>
        </p:pic>
      </p:grpSp>
      <p:sp>
        <p:nvSpPr>
          <p:cNvPr id="3" name="矩形 2"/>
          <p:cNvSpPr/>
          <p:nvPr/>
        </p:nvSpPr>
        <p:spPr>
          <a:xfrm>
            <a:off x="0" y="996951"/>
            <a:ext cx="9144000" cy="5647700"/>
          </a:xfrm>
          <a:prstGeom prst="rect">
            <a:avLst/>
          </a:prstGeom>
        </p:spPr>
        <p:txBody>
          <a:bodyPr wrap="square">
            <a:spAutoFit/>
          </a:bodyPr>
          <a:lstStyle/>
          <a:p>
            <a:pPr marL="342900" lvl="0" indent="-342900">
              <a:spcAft>
                <a:spcPts val="600"/>
              </a:spcAft>
              <a:buFont typeface="Wingdings" panose="05000000000000000000" pitchFamily="2" charset="2"/>
              <a:buChar char=""/>
              <a:tabLst>
                <a:tab pos="457200" algn="l"/>
              </a:tabLst>
            </a:pPr>
            <a:r>
              <a:rPr lang="en-US" altLang="zh-CN" b="1" dirty="0" err="1" smtClean="0">
                <a:latin typeface="宋体" panose="02010600030101010101" pitchFamily="2" charset="-122"/>
                <a:ea typeface="宋体" panose="02010600030101010101" pitchFamily="2" charset="-122"/>
                <a:cs typeface="Times New Roman" panose="02020603050405020304" pitchFamily="18" charset="0"/>
              </a:rPr>
              <a:t>Arcengine</a:t>
            </a:r>
            <a:r>
              <a:rPr lang="zh-CN" altLang="zh-CN" b="1" dirty="0">
                <a:latin typeface="宋体" panose="02010600030101010101" pitchFamily="2" charset="-122"/>
                <a:ea typeface="宋体" panose="02010600030101010101" pitchFamily="2" charset="-122"/>
                <a:cs typeface="Times New Roman" panose="02020603050405020304" pitchFamily="18" charset="0"/>
              </a:rPr>
              <a:t>许可不完整</a:t>
            </a:r>
            <a:endParaRPr lang="zh-CN" altLang="zh-CN" dirty="0">
              <a:latin typeface="宋体" panose="02010600030101010101" pitchFamily="2" charset="-122"/>
              <a:ea typeface="宋体" panose="02010600030101010101" pitchFamily="2" charset="-122"/>
              <a:cs typeface="Times New Roman" panose="02020603050405020304" pitchFamily="18" charset="0"/>
            </a:endParaRPr>
          </a:p>
          <a:p>
            <a:pPr indent="269875">
              <a:spcAft>
                <a:spcPts val="600"/>
              </a:spcAft>
              <a:tabLst>
                <a:tab pos="457200" algn="l"/>
              </a:tabLst>
            </a:pPr>
            <a:r>
              <a:rPr lang="zh-CN" altLang="zh-CN" dirty="0">
                <a:latin typeface="宋体" panose="02010600030101010101" pitchFamily="2" charset="-122"/>
                <a:ea typeface="宋体" panose="02010600030101010101" pitchFamily="2" charset="-122"/>
                <a:cs typeface="Times New Roman" panose="02020603050405020304" pitchFamily="18" charset="0"/>
              </a:rPr>
              <a:t>数据连接验证不通过，后续工作无法开展。</a:t>
            </a:r>
          </a:p>
          <a:p>
            <a:pPr marL="342900" lvl="0" indent="-342900">
              <a:spcAft>
                <a:spcPts val="600"/>
              </a:spcAft>
              <a:buFont typeface="Wingdings" panose="05000000000000000000" pitchFamily="2" charset="2"/>
              <a:buChar char=""/>
              <a:tabLst>
                <a:tab pos="457200" algn="l"/>
              </a:tabLst>
            </a:pPr>
            <a:r>
              <a:rPr lang="zh-CN" altLang="zh-CN" b="1" dirty="0">
                <a:latin typeface="宋体" panose="02010600030101010101" pitchFamily="2" charset="-122"/>
                <a:ea typeface="宋体" panose="02010600030101010101" pitchFamily="2" charset="-122"/>
                <a:cs typeface="Times New Roman" panose="02020603050405020304" pitchFamily="18" charset="0"/>
              </a:rPr>
              <a:t>统计单元未进行对应层、代码和名称的配置。</a:t>
            </a:r>
            <a:endParaRPr lang="zh-CN" altLang="zh-CN" dirty="0">
              <a:latin typeface="宋体" panose="02010600030101010101" pitchFamily="2" charset="-122"/>
              <a:ea typeface="宋体" panose="02010600030101010101" pitchFamily="2" charset="-122"/>
              <a:cs typeface="Times New Roman" panose="02020603050405020304" pitchFamily="18" charset="0"/>
            </a:endParaRPr>
          </a:p>
          <a:p>
            <a:pPr indent="269875">
              <a:spcAft>
                <a:spcPts val="600"/>
              </a:spcAft>
              <a:tabLst>
                <a:tab pos="457200" algn="l"/>
              </a:tabLst>
            </a:pPr>
            <a:r>
              <a:rPr lang="zh-CN" altLang="zh-CN" dirty="0">
                <a:latin typeface="宋体" panose="02010600030101010101" pitchFamily="2" charset="-122"/>
                <a:ea typeface="宋体" panose="02010600030101010101" pitchFamily="2" charset="-122"/>
                <a:cs typeface="Times New Roman" panose="02020603050405020304" pitchFamily="18" charset="0"/>
              </a:rPr>
              <a:t>可检测到单元层存在，但无法进行统计。软件对每个单元和实体都默认设置了对应层、代码和名称，如果与默认值有不同的情况，请重新设置。</a:t>
            </a:r>
          </a:p>
          <a:p>
            <a:pPr marL="342900" lvl="0" indent="-342900">
              <a:spcAft>
                <a:spcPts val="600"/>
              </a:spcAft>
              <a:buFont typeface="Wingdings" panose="05000000000000000000" pitchFamily="2" charset="2"/>
              <a:buChar char=""/>
              <a:tabLst>
                <a:tab pos="457200" algn="l"/>
              </a:tabLst>
            </a:pPr>
            <a:r>
              <a:rPr lang="zh-CN" altLang="zh-CN" b="1" dirty="0">
                <a:latin typeface="宋体" panose="02010600030101010101" pitchFamily="2" charset="-122"/>
                <a:ea typeface="宋体" panose="02010600030101010101" pitchFamily="2" charset="-122"/>
                <a:cs typeface="Times New Roman" panose="02020603050405020304" pitchFamily="18" charset="0"/>
              </a:rPr>
              <a:t>单元代码不唯一</a:t>
            </a:r>
            <a:endParaRPr lang="zh-CN" altLang="zh-CN" dirty="0">
              <a:latin typeface="宋体" panose="02010600030101010101" pitchFamily="2" charset="-122"/>
              <a:ea typeface="宋体" panose="02010600030101010101" pitchFamily="2" charset="-122"/>
              <a:cs typeface="Times New Roman" panose="02020603050405020304" pitchFamily="18" charset="0"/>
            </a:endParaRPr>
          </a:p>
          <a:p>
            <a:pPr indent="269875">
              <a:spcAft>
                <a:spcPts val="600"/>
              </a:spcAft>
              <a:tabLst>
                <a:tab pos="457200" algn="l"/>
              </a:tabLst>
            </a:pPr>
            <a:r>
              <a:rPr lang="zh-CN" altLang="zh-CN" dirty="0">
                <a:latin typeface="宋体" panose="02010600030101010101" pitchFamily="2" charset="-122"/>
                <a:ea typeface="宋体" panose="02010600030101010101" pitchFamily="2" charset="-122"/>
                <a:cs typeface="Times New Roman" panose="02020603050405020304" pitchFamily="18" charset="0"/>
              </a:rPr>
              <a:t>在生成综合报表时，对同一要素会产生多条记录。在进行统计前，需将具有多个多边形的同一单元（包括飞地</a:t>
            </a:r>
            <a:r>
              <a:rPr lang="zh-CN" altLang="zh-CN" dirty="0" smtClean="0">
                <a:latin typeface="宋体" panose="02010600030101010101" pitchFamily="2" charset="-122"/>
                <a:ea typeface="宋体" panose="02010600030101010101" pitchFamily="2" charset="-122"/>
                <a:cs typeface="Times New Roman" panose="02020603050405020304" pitchFamily="18" charset="0"/>
              </a:rPr>
              <a:t>）进行</a:t>
            </a:r>
            <a:r>
              <a:rPr lang="zh-CN" altLang="zh-CN" dirty="0">
                <a:latin typeface="宋体" panose="02010600030101010101" pitchFamily="2" charset="-122"/>
                <a:ea typeface="宋体" panose="02010600030101010101" pitchFamily="2" charset="-122"/>
                <a:cs typeface="Times New Roman" panose="02020603050405020304" pitchFamily="18" charset="0"/>
              </a:rPr>
              <a:t>合并，保证每个单元具有唯一性。</a:t>
            </a:r>
          </a:p>
          <a:p>
            <a:pPr marL="342900" lvl="0" indent="-342900">
              <a:spcAft>
                <a:spcPts val="600"/>
              </a:spcAft>
              <a:buFont typeface="Wingdings" panose="05000000000000000000" pitchFamily="2" charset="2"/>
              <a:buChar char=""/>
              <a:tabLst>
                <a:tab pos="457200" algn="l"/>
              </a:tabLst>
            </a:pPr>
            <a:r>
              <a:rPr lang="zh-CN" altLang="zh-CN" b="1" dirty="0">
                <a:latin typeface="宋体" panose="02010600030101010101" pitchFamily="2" charset="-122"/>
                <a:ea typeface="宋体" panose="02010600030101010101" pitchFamily="2" charset="-122"/>
                <a:cs typeface="Times New Roman" panose="02020603050405020304" pitchFamily="18" charset="0"/>
              </a:rPr>
              <a:t>坐标系不统一</a:t>
            </a:r>
            <a:endParaRPr lang="zh-CN" altLang="zh-CN" dirty="0">
              <a:latin typeface="宋体" panose="02010600030101010101" pitchFamily="2" charset="-122"/>
              <a:ea typeface="宋体" panose="02010600030101010101" pitchFamily="2" charset="-122"/>
              <a:cs typeface="Times New Roman" panose="02020603050405020304" pitchFamily="18" charset="0"/>
            </a:endParaRPr>
          </a:p>
          <a:p>
            <a:pPr indent="269875">
              <a:spcAft>
                <a:spcPts val="600"/>
              </a:spcAft>
              <a:tabLst>
                <a:tab pos="457200" algn="l"/>
              </a:tabLst>
            </a:pPr>
            <a:r>
              <a:rPr lang="zh-CN" altLang="zh-CN" dirty="0">
                <a:latin typeface="宋体" panose="02010600030101010101" pitchFamily="2" charset="-122"/>
                <a:ea typeface="宋体" panose="02010600030101010101" pitchFamily="2" charset="-122"/>
                <a:cs typeface="Times New Roman" panose="02020603050405020304" pitchFamily="18" charset="0"/>
              </a:rPr>
              <a:t>在单元与覆盖或要素层叠加时，在任务栏中提示错误，并写入</a:t>
            </a:r>
            <a:r>
              <a:rPr lang="en-US" altLang="zh-CN" dirty="0">
                <a:latin typeface="宋体" panose="02010600030101010101" pitchFamily="2" charset="-122"/>
                <a:ea typeface="宋体" panose="02010600030101010101" pitchFamily="2" charset="-122"/>
                <a:cs typeface="Times New Roman" panose="02020603050405020304" pitchFamily="18" charset="0"/>
              </a:rPr>
              <a:t>log</a:t>
            </a:r>
            <a:r>
              <a:rPr lang="zh-CN" altLang="zh-CN" dirty="0">
                <a:latin typeface="宋体" panose="02010600030101010101" pitchFamily="2" charset="-122"/>
                <a:ea typeface="宋体" panose="02010600030101010101" pitchFamily="2" charset="-122"/>
                <a:cs typeface="Times New Roman" panose="02020603050405020304" pitchFamily="18" charset="0"/>
              </a:rPr>
              <a:t>文件。覆盖层、要素层及后续加入的</a:t>
            </a:r>
            <a:r>
              <a:rPr lang="en-US" altLang="zh-CN" dirty="0">
                <a:latin typeface="宋体" panose="02010600030101010101" pitchFamily="2" charset="-122"/>
                <a:ea typeface="宋体" panose="02010600030101010101" pitchFamily="2" charset="-122"/>
                <a:cs typeface="Times New Roman" panose="02020603050405020304" pitchFamily="18" charset="0"/>
              </a:rPr>
              <a:t>DEM</a:t>
            </a:r>
            <a:r>
              <a:rPr lang="zh-CN" altLang="zh-CN" dirty="0">
                <a:latin typeface="宋体" panose="02010600030101010101" pitchFamily="2" charset="-122"/>
                <a:ea typeface="宋体" panose="02010600030101010101" pitchFamily="2" charset="-122"/>
                <a:cs typeface="Times New Roman" panose="02020603050405020304" pitchFamily="18" charset="0"/>
              </a:rPr>
              <a:t>、高程带、坡度带、道路和水实体的坐标系必须一致，均</a:t>
            </a:r>
            <a:r>
              <a:rPr lang="zh-CN" altLang="zh-CN" dirty="0" smtClean="0">
                <a:latin typeface="宋体" panose="02010600030101010101" pitchFamily="2" charset="-122"/>
                <a:ea typeface="宋体" panose="02010600030101010101" pitchFamily="2" charset="-122"/>
                <a:cs typeface="Times New Roman" panose="02020603050405020304" pitchFamily="18" charset="0"/>
              </a:rPr>
              <a:t>为</a:t>
            </a:r>
            <a:r>
              <a:rPr lang="en-US" altLang="zh-CN" dirty="0" smtClean="0">
                <a:latin typeface="宋体" panose="02010600030101010101" pitchFamily="2" charset="-122"/>
                <a:ea typeface="宋体" panose="02010600030101010101" pitchFamily="2" charset="-122"/>
                <a:cs typeface="Times New Roman" panose="02020603050405020304" pitchFamily="18" charset="0"/>
              </a:rPr>
              <a:t>CGCS2000</a:t>
            </a:r>
            <a:r>
              <a:rPr lang="zh-CN" altLang="zh-CN" dirty="0">
                <a:latin typeface="宋体" panose="02010600030101010101" pitchFamily="2" charset="-122"/>
                <a:ea typeface="宋体" panose="02010600030101010101" pitchFamily="2" charset="-122"/>
                <a:cs typeface="Times New Roman" panose="02020603050405020304" pitchFamily="18" charset="0"/>
              </a:rPr>
              <a:t>大地坐标系。</a:t>
            </a:r>
          </a:p>
          <a:p>
            <a:pPr marL="342900" lvl="0" indent="-342900">
              <a:spcAft>
                <a:spcPts val="600"/>
              </a:spcAft>
              <a:buFont typeface="Wingdings" panose="05000000000000000000" pitchFamily="2" charset="2"/>
              <a:buChar char=""/>
              <a:tabLst>
                <a:tab pos="457200" algn="l"/>
              </a:tabLst>
            </a:pPr>
            <a:r>
              <a:rPr lang="zh-CN" altLang="zh-CN" b="1" dirty="0">
                <a:latin typeface="宋体" panose="02010600030101010101" pitchFamily="2" charset="-122"/>
                <a:ea typeface="宋体" panose="02010600030101010101" pitchFamily="2" charset="-122"/>
                <a:cs typeface="Times New Roman" panose="02020603050405020304" pitchFamily="18" charset="0"/>
              </a:rPr>
              <a:t>地表覆盖存在叠加或缝隙</a:t>
            </a:r>
            <a:endParaRPr lang="zh-CN" altLang="zh-CN" dirty="0">
              <a:latin typeface="宋体" panose="02010600030101010101" pitchFamily="2" charset="-122"/>
              <a:ea typeface="宋体" panose="02010600030101010101" pitchFamily="2" charset="-122"/>
              <a:cs typeface="Times New Roman" panose="02020603050405020304" pitchFamily="18" charset="0"/>
            </a:endParaRPr>
          </a:p>
          <a:p>
            <a:pPr indent="269875">
              <a:spcAft>
                <a:spcPts val="600"/>
              </a:spcAft>
              <a:tabLst>
                <a:tab pos="457200" algn="l"/>
              </a:tabLst>
            </a:pPr>
            <a:r>
              <a:rPr lang="zh-CN" altLang="zh-CN" dirty="0">
                <a:latin typeface="宋体" panose="02010600030101010101" pitchFamily="2" charset="-122"/>
                <a:ea typeface="宋体" panose="02010600030101010101" pitchFamily="2" charset="-122"/>
                <a:cs typeface="Times New Roman" panose="02020603050405020304" pitchFamily="18" charset="0"/>
              </a:rPr>
              <a:t>在与单元叠加计算时出错、无法计算。在进行计算前请进行拓扑</a:t>
            </a:r>
            <a:r>
              <a:rPr lang="zh-CN" altLang="zh-CN" dirty="0" smtClean="0">
                <a:latin typeface="宋体" panose="02010600030101010101" pitchFamily="2" charset="-122"/>
                <a:ea typeface="宋体" panose="02010600030101010101" pitchFamily="2" charset="-122"/>
                <a:cs typeface="Times New Roman" panose="02020603050405020304" pitchFamily="18" charset="0"/>
              </a:rPr>
              <a:t>检查</a:t>
            </a:r>
            <a:r>
              <a:rPr lang="zh-CN" altLang="en-US" dirty="0">
                <a:latin typeface="宋体" panose="02010600030101010101" pitchFamily="2" charset="-122"/>
                <a:ea typeface="宋体" panose="02010600030101010101" pitchFamily="2" charset="-122"/>
                <a:cs typeface="Times New Roman" panose="02020603050405020304" pitchFamily="18" charset="0"/>
              </a:rPr>
              <a:t>和修复</a:t>
            </a:r>
            <a:r>
              <a:rPr lang="zh-CN" altLang="zh-CN" dirty="0" smtClean="0">
                <a:latin typeface="宋体" panose="02010600030101010101" pitchFamily="2" charset="-122"/>
                <a:ea typeface="宋体" panose="02010600030101010101" pitchFamily="2" charset="-122"/>
                <a:cs typeface="Times New Roman" panose="02020603050405020304" pitchFamily="18" charset="0"/>
              </a:rPr>
              <a:t>。</a:t>
            </a:r>
            <a:endParaRPr lang="zh-CN" altLang="zh-CN" dirty="0">
              <a:latin typeface="宋体" panose="02010600030101010101" pitchFamily="2" charset="-122"/>
              <a:ea typeface="宋体" panose="02010600030101010101" pitchFamily="2" charset="-122"/>
              <a:cs typeface="Times New Roman" panose="02020603050405020304" pitchFamily="18" charset="0"/>
            </a:endParaRPr>
          </a:p>
          <a:p>
            <a:pPr marL="342900" lvl="0" indent="-342900">
              <a:spcAft>
                <a:spcPts val="600"/>
              </a:spcAft>
              <a:buFont typeface="Wingdings" panose="05000000000000000000" pitchFamily="2" charset="2"/>
              <a:buChar char=""/>
              <a:tabLst>
                <a:tab pos="457200" algn="l"/>
              </a:tabLst>
            </a:pPr>
            <a:r>
              <a:rPr lang="en-US" altLang="zh-CN" b="1" dirty="0">
                <a:latin typeface="宋体" panose="02010600030101010101" pitchFamily="2" charset="-122"/>
                <a:ea typeface="宋体" panose="02010600030101010101" pitchFamily="2" charset="-122"/>
                <a:cs typeface="Times New Roman" panose="02020603050405020304" pitchFamily="18" charset="0"/>
              </a:rPr>
              <a:t>CC</a:t>
            </a:r>
            <a:r>
              <a:rPr lang="zh-CN" altLang="zh-CN" b="1" dirty="0">
                <a:latin typeface="宋体" panose="02010600030101010101" pitchFamily="2" charset="-122"/>
                <a:ea typeface="宋体" panose="02010600030101010101" pitchFamily="2" charset="-122"/>
                <a:cs typeface="Times New Roman" panose="02020603050405020304" pitchFamily="18" charset="0"/>
              </a:rPr>
              <a:t>码不完整</a:t>
            </a:r>
            <a:endParaRPr lang="zh-CN" altLang="zh-CN" dirty="0">
              <a:latin typeface="宋体" panose="02010600030101010101" pitchFamily="2" charset="-122"/>
              <a:ea typeface="宋体" panose="02010600030101010101" pitchFamily="2" charset="-122"/>
              <a:cs typeface="Times New Roman" panose="02020603050405020304" pitchFamily="18" charset="0"/>
            </a:endParaRPr>
          </a:p>
          <a:p>
            <a:pPr indent="269875">
              <a:spcAft>
                <a:spcPts val="600"/>
              </a:spcAft>
              <a:tabLst>
                <a:tab pos="457200" algn="l"/>
              </a:tabLst>
            </a:pPr>
            <a:r>
              <a:rPr lang="zh-CN" altLang="zh-CN" dirty="0">
                <a:latin typeface="宋体" panose="02010600030101010101" pitchFamily="2" charset="-122"/>
                <a:ea typeface="宋体" panose="02010600030101010101" pitchFamily="2" charset="-122"/>
                <a:cs typeface="Times New Roman" panose="02020603050405020304" pitchFamily="18" charset="0"/>
              </a:rPr>
              <a:t>不在统计范围内。</a:t>
            </a:r>
            <a:r>
              <a:rPr lang="en-US" altLang="zh-CN" dirty="0">
                <a:latin typeface="宋体" panose="02010600030101010101" pitchFamily="2" charset="-122"/>
                <a:ea typeface="宋体" panose="02010600030101010101" pitchFamily="2" charset="-122"/>
                <a:cs typeface="Times New Roman" panose="02020603050405020304" pitchFamily="18" charset="0"/>
              </a:rPr>
              <a:t>CC</a:t>
            </a:r>
            <a:r>
              <a:rPr lang="zh-CN" altLang="zh-CN" dirty="0">
                <a:latin typeface="宋体" panose="02010600030101010101" pitchFamily="2" charset="-122"/>
                <a:ea typeface="宋体" panose="02010600030101010101" pitchFamily="2" charset="-122"/>
                <a:cs typeface="Times New Roman" panose="02020603050405020304" pitchFamily="18" charset="0"/>
              </a:rPr>
              <a:t>码需严格按照实施方案中规定的代码进行填写，如出现不一致情况，则在统计时可能会被遗漏</a:t>
            </a:r>
            <a:r>
              <a:rPr lang="zh-CN" altLang="zh-CN" dirty="0" smtClean="0">
                <a:latin typeface="宋体" panose="02010600030101010101" pitchFamily="2" charset="-122"/>
                <a:ea typeface="宋体" panose="02010600030101010101" pitchFamily="2" charset="-122"/>
                <a:cs typeface="Times New Roman" panose="02020603050405020304" pitchFamily="18" charset="0"/>
              </a:rPr>
              <a:t>。</a:t>
            </a:r>
            <a:endParaRPr lang="zh-CN" altLang="zh-CN" dirty="0">
              <a:latin typeface="宋体" panose="02010600030101010101" pitchFamily="2" charset="-122"/>
              <a:ea typeface="宋体" panose="02010600030101010101" pitchFamily="2" charset="-122"/>
              <a:cs typeface="Times New Roman" panose="02020603050405020304" pitchFamily="18" charset="0"/>
            </a:endParaRPr>
          </a:p>
        </p:txBody>
      </p:sp>
      <p:sp>
        <p:nvSpPr>
          <p:cNvPr id="13" name="标题 1"/>
          <p:cNvSpPr txBox="1">
            <a:spLocks/>
          </p:cNvSpPr>
          <p:nvPr/>
        </p:nvSpPr>
        <p:spPr>
          <a:xfrm>
            <a:off x="71438" y="-27383"/>
            <a:ext cx="9072562" cy="884634"/>
          </a:xfrm>
          <a:prstGeom prst="rect">
            <a:avLst/>
          </a:prstGeom>
        </p:spPr>
        <p:txBody>
          <a:bodyPr vert="horz" lIns="91440" tIns="45720" rIns="91440" bIns="45720" rtlCol="0" anchor="b">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pPr fontAlgn="auto">
              <a:spcAft>
                <a:spcPts val="0"/>
              </a:spcAft>
            </a:pPr>
            <a:r>
              <a:rPr lang="zh-CN" altLang="en-US" sz="4400" b="1" spc="50" dirty="0">
                <a:ln w="11430"/>
                <a:solidFill>
                  <a:srgbClr val="7030A0"/>
                </a:solidFill>
                <a:effectLst>
                  <a:outerShdw blurRad="76200" dist="50800" dir="5400000" algn="tl" rotWithShape="0">
                    <a:srgbClr val="000000">
                      <a:alpha val="65000"/>
                    </a:srgbClr>
                  </a:outerShdw>
                </a:effectLst>
                <a:latin typeface="微软雅黑" pitchFamily="34" charset="-122"/>
                <a:ea typeface="微软雅黑" pitchFamily="34" charset="-122"/>
              </a:rPr>
              <a:t>六</a:t>
            </a:r>
            <a:r>
              <a:rPr lang="zh-CN" altLang="en-US" sz="4400" b="1" spc="50" dirty="0" smtClean="0">
                <a:ln w="11430"/>
                <a:solidFill>
                  <a:srgbClr val="7030A0"/>
                </a:solidFill>
                <a:effectLst>
                  <a:outerShdw blurRad="76200" dist="50800" dir="5400000" algn="tl" rotWithShape="0">
                    <a:srgbClr val="000000">
                      <a:alpha val="65000"/>
                    </a:srgbClr>
                  </a:outerShdw>
                </a:effectLst>
                <a:latin typeface="微软雅黑" pitchFamily="34" charset="-122"/>
                <a:ea typeface="微软雅黑" pitchFamily="34" charset="-122"/>
              </a:rPr>
              <a:t>、常见问题</a:t>
            </a:r>
            <a:endParaRPr lang="zh-CN" altLang="en-US" sz="3600" b="1" spc="50" dirty="0">
              <a:ln w="11430"/>
              <a:solidFill>
                <a:srgbClr val="7030A0"/>
              </a:solidFill>
              <a:effectLst>
                <a:outerShdw blurRad="76200" dist="50800" dir="5400000" algn="tl" rotWithShape="0">
                  <a:srgbClr val="000000">
                    <a:alpha val="65000"/>
                  </a:srgbClr>
                </a:outerShdw>
              </a:effectLst>
              <a:latin typeface="微软雅黑" pitchFamily="34" charset="-122"/>
              <a:ea typeface="微软雅黑" pitchFamily="34" charset="-122"/>
            </a:endParaRPr>
          </a:p>
        </p:txBody>
      </p:sp>
      <p:sp>
        <p:nvSpPr>
          <p:cNvPr id="4" name="灯片编号占位符 3"/>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145</a:t>
            </a:fld>
            <a:endParaRPr lang="zh-CN" altLang="en-US">
              <a:solidFill>
                <a:prstClr val="black">
                  <a:tint val="75000"/>
                </a:prstClr>
              </a:solidFill>
            </a:endParaRPr>
          </a:p>
        </p:txBody>
      </p:sp>
    </p:spTree>
    <p:extLst>
      <p:ext uri="{BB962C8B-B14F-4D97-AF65-F5344CB8AC3E}">
        <p14:creationId xmlns:p14="http://schemas.microsoft.com/office/powerpoint/2010/main" xmlns="" val="2282149905"/>
      </p:ext>
    </p:extLst>
  </p:cSld>
  <p:clrMapOvr>
    <a:masterClrMapping/>
  </p:clrMapOvr>
  <p:transition>
    <p:fade/>
  </p:transition>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79512" y="44624"/>
            <a:ext cx="8784976" cy="1061829"/>
          </a:xfrm>
          <a:prstGeom prst="rect">
            <a:avLst/>
          </a:prstGeom>
        </p:spPr>
        <p:txBody>
          <a:bodyPr wrap="square">
            <a:spAutoFit/>
          </a:bodyPr>
          <a:lstStyle/>
          <a:p>
            <a:pPr>
              <a:lnSpc>
                <a:spcPct val="150000"/>
              </a:lnSpc>
            </a:pPr>
            <a:endParaRPr lang="zh-CN" altLang="zh-CN" sz="2400" b="1" dirty="0">
              <a:solidFill>
                <a:srgbClr val="002060"/>
              </a:solidFill>
              <a:latin typeface="微软雅黑" pitchFamily="34" charset="-122"/>
              <a:ea typeface="微软雅黑" pitchFamily="34" charset="-122"/>
            </a:endParaRPr>
          </a:p>
          <a:p>
            <a:pPr>
              <a:lnSpc>
                <a:spcPct val="150000"/>
              </a:lnSpc>
            </a:pPr>
            <a:endParaRPr lang="zh-CN" altLang="zh-CN" b="1" dirty="0">
              <a:solidFill>
                <a:srgbClr val="002060"/>
              </a:solidFill>
              <a:latin typeface="微软雅黑" pitchFamily="34" charset="-122"/>
              <a:ea typeface="微软雅黑" pitchFamily="34" charset="-122"/>
            </a:endParaRPr>
          </a:p>
        </p:txBody>
      </p:sp>
      <p:grpSp>
        <p:nvGrpSpPr>
          <p:cNvPr id="5" name="组合 23"/>
          <p:cNvGrpSpPr>
            <a:grpSpLocks/>
          </p:cNvGrpSpPr>
          <p:nvPr/>
        </p:nvGrpSpPr>
        <p:grpSpPr bwMode="auto">
          <a:xfrm>
            <a:off x="0" y="-71438"/>
            <a:ext cx="9144000" cy="1309688"/>
            <a:chOff x="0" y="-71462"/>
            <a:chExt cx="9144000" cy="1309218"/>
          </a:xfrm>
        </p:grpSpPr>
        <p:grpSp>
          <p:nvGrpSpPr>
            <p:cNvPr id="6" name="组合 21"/>
            <p:cNvGrpSpPr>
              <a:grpSpLocks/>
            </p:cNvGrpSpPr>
            <p:nvPr/>
          </p:nvGrpSpPr>
          <p:grpSpPr bwMode="auto">
            <a:xfrm>
              <a:off x="0" y="857232"/>
              <a:ext cx="9144000" cy="173037"/>
              <a:chOff x="0" y="827071"/>
              <a:chExt cx="9144000" cy="173037"/>
            </a:xfrm>
          </p:grpSpPr>
          <p:sp>
            <p:nvSpPr>
              <p:cNvPr id="8" name="矩形 7"/>
              <p:cNvSpPr/>
              <p:nvPr/>
            </p:nvSpPr>
            <p:spPr>
              <a:xfrm>
                <a:off x="0" y="920664"/>
                <a:ext cx="9144000" cy="45719"/>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3"/>
              </a:lnRef>
              <a:fillRef idx="2">
                <a:schemeClr val="accent3"/>
              </a:fillRef>
              <a:effectRef idx="1">
                <a:schemeClr val="accent3"/>
              </a:effectRef>
              <a:fontRef idx="minor">
                <a:schemeClr val="dk1"/>
              </a:fontRef>
            </p:style>
            <p:txBody>
              <a:bodyPr anchor="ctr"/>
              <a:lstStyle/>
              <a:p>
                <a:pPr algn="ctr" fontAlgn="auto">
                  <a:spcBef>
                    <a:spcPts val="0"/>
                  </a:spcBef>
                  <a:spcAft>
                    <a:spcPts val="0"/>
                  </a:spcAft>
                  <a:defRPr/>
                </a:pPr>
                <a:endParaRPr lang="zh-CN" altLang="en-US" kern="0">
                  <a:solidFill>
                    <a:sysClr val="window" lastClr="FFFFFF"/>
                  </a:solidFill>
                  <a:latin typeface="Constantia"/>
                  <a:ea typeface="微软雅黑"/>
                </a:endParaRPr>
              </a:p>
            </p:txBody>
          </p:sp>
          <p:grpSp>
            <p:nvGrpSpPr>
              <p:cNvPr id="9" name="组合 12"/>
              <p:cNvGrpSpPr>
                <a:grpSpLocks/>
              </p:cNvGrpSpPr>
              <p:nvPr/>
            </p:nvGrpSpPr>
            <p:grpSpPr bwMode="auto">
              <a:xfrm>
                <a:off x="8715404" y="827071"/>
                <a:ext cx="287337" cy="173037"/>
                <a:chOff x="8461697" y="933460"/>
                <a:chExt cx="358775" cy="244475"/>
              </a:xfrm>
            </p:grpSpPr>
            <p:sp>
              <p:nvSpPr>
                <p:cNvPr id="10" name="燕尾形 9"/>
                <p:cNvSpPr/>
                <p:nvPr/>
              </p:nvSpPr>
              <p:spPr>
                <a:xfrm>
                  <a:off x="8461661" y="932981"/>
                  <a:ext cx="180380" cy="244389"/>
                </a:xfrm>
                <a:prstGeom prst="chevron">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fontAlgn="auto">
                    <a:spcBef>
                      <a:spcPts val="0"/>
                    </a:spcBef>
                    <a:spcAft>
                      <a:spcPts val="0"/>
                    </a:spcAft>
                    <a:defRPr/>
                  </a:pPr>
                  <a:endParaRPr lang="zh-CN" altLang="en-US">
                    <a:solidFill>
                      <a:schemeClr val="tx1"/>
                    </a:solidFill>
                  </a:endParaRPr>
                </a:p>
              </p:txBody>
            </p:sp>
            <p:sp>
              <p:nvSpPr>
                <p:cNvPr id="11" name="燕尾形 10"/>
                <p:cNvSpPr/>
                <p:nvPr/>
              </p:nvSpPr>
              <p:spPr>
                <a:xfrm>
                  <a:off x="8642040" y="932981"/>
                  <a:ext cx="178397" cy="244389"/>
                </a:xfrm>
                <a:prstGeom prst="chevron">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fontAlgn="auto">
                    <a:spcBef>
                      <a:spcPts val="0"/>
                    </a:spcBef>
                    <a:spcAft>
                      <a:spcPts val="0"/>
                    </a:spcAft>
                    <a:defRPr/>
                  </a:pPr>
                  <a:endParaRPr lang="zh-CN" altLang="en-US">
                    <a:solidFill>
                      <a:schemeClr val="tx1"/>
                    </a:solidFill>
                  </a:endParaRPr>
                </a:p>
              </p:txBody>
            </p:sp>
          </p:grpSp>
        </p:grpSp>
        <p:pic>
          <p:nvPicPr>
            <p:cNvPr id="7" name="图片 6" descr="14-2.png"/>
            <p:cNvPicPr>
              <a:picLocks noChangeAspect="1"/>
            </p:cNvPicPr>
            <p:nvPr/>
          </p:nvPicPr>
          <p:blipFill>
            <a:blip r:embed="rId2" cstate="print">
              <a:extLst/>
            </a:blip>
            <a:srcRect l="38138" b="39864"/>
            <a:stretch>
              <a:fillRect/>
            </a:stretch>
          </p:blipFill>
          <p:spPr bwMode="auto">
            <a:xfrm>
              <a:off x="5786446" y="-71462"/>
              <a:ext cx="3044754" cy="1309218"/>
            </a:xfrm>
            <a:prstGeom prst="rect">
              <a:avLst/>
            </a:prstGeom>
            <a:noFill/>
            <a:ln>
              <a:noFill/>
            </a:ln>
            <a:effectLst>
              <a:outerShdw blurRad="190500" dist="228600" dir="2700000" algn="ctr">
                <a:srgbClr val="000000">
                  <a:alpha val="30000"/>
                </a:srgbClr>
              </a:outerShdw>
            </a:effectLst>
            <a:scene3d>
              <a:camera prst="perspectiveRelaxed"/>
              <a:lightRig rig="threePt" dir="t"/>
            </a:scene3d>
            <a:extLst/>
          </p:spPr>
        </p:pic>
      </p:grpSp>
      <p:sp>
        <p:nvSpPr>
          <p:cNvPr id="4" name="矩形 3"/>
          <p:cNvSpPr/>
          <p:nvPr/>
        </p:nvSpPr>
        <p:spPr>
          <a:xfrm>
            <a:off x="35719" y="1148066"/>
            <a:ext cx="9144000" cy="5678478"/>
          </a:xfrm>
          <a:prstGeom prst="rect">
            <a:avLst/>
          </a:prstGeom>
        </p:spPr>
        <p:txBody>
          <a:bodyPr wrap="square">
            <a:spAutoFit/>
          </a:bodyPr>
          <a:lstStyle/>
          <a:p>
            <a:pPr marL="342900" lvl="0" indent="-342900">
              <a:spcAft>
                <a:spcPts val="600"/>
              </a:spcAft>
              <a:buFont typeface="Wingdings" panose="05000000000000000000" pitchFamily="2" charset="2"/>
              <a:buChar char=""/>
              <a:tabLst>
                <a:tab pos="457200" algn="l"/>
              </a:tabLst>
            </a:pPr>
            <a:r>
              <a:rPr lang="zh-CN" altLang="zh-CN" b="1" dirty="0">
                <a:latin typeface="宋体" panose="02010600030101010101" pitchFamily="2" charset="-122"/>
                <a:ea typeface="宋体" panose="02010600030101010101" pitchFamily="2" charset="-122"/>
                <a:cs typeface="Times New Roman" panose="02020603050405020304" pitchFamily="18" charset="0"/>
              </a:rPr>
              <a:t>未构建实体</a:t>
            </a:r>
            <a:endParaRPr lang="zh-CN" altLang="zh-CN" dirty="0">
              <a:latin typeface="宋体" panose="02010600030101010101" pitchFamily="2" charset="-122"/>
              <a:ea typeface="宋体" panose="02010600030101010101" pitchFamily="2" charset="-122"/>
              <a:cs typeface="Times New Roman" panose="02020603050405020304" pitchFamily="18" charset="0"/>
            </a:endParaRPr>
          </a:p>
          <a:p>
            <a:pPr indent="269875">
              <a:spcAft>
                <a:spcPts val="600"/>
              </a:spcAft>
              <a:tabLst>
                <a:tab pos="457200" algn="l"/>
              </a:tabLst>
            </a:pPr>
            <a:r>
              <a:rPr lang="zh-CN" altLang="zh-CN" dirty="0">
                <a:latin typeface="宋体" panose="02010600030101010101" pitchFamily="2" charset="-122"/>
                <a:ea typeface="宋体" panose="02010600030101010101" pitchFamily="2" charset="-122"/>
                <a:cs typeface="Times New Roman" panose="02020603050405020304" pitchFamily="18" charset="0"/>
              </a:rPr>
              <a:t>无法生成完整的计算结果。请完整</a:t>
            </a:r>
            <a:r>
              <a:rPr lang="zh-CN" altLang="zh-CN" dirty="0" smtClean="0">
                <a:latin typeface="宋体" panose="02010600030101010101" pitchFamily="2" charset="-122"/>
                <a:ea typeface="宋体" panose="02010600030101010101" pitchFamily="2" charset="-122"/>
                <a:cs typeface="Times New Roman" panose="02020603050405020304" pitchFamily="18" charset="0"/>
              </a:rPr>
              <a:t>按照实体构建的</a:t>
            </a:r>
            <a:r>
              <a:rPr lang="zh-CN" altLang="zh-CN" dirty="0">
                <a:latin typeface="宋体" panose="02010600030101010101" pitchFamily="2" charset="-122"/>
                <a:ea typeface="宋体" panose="02010600030101010101" pitchFamily="2" charset="-122"/>
                <a:cs typeface="Times New Roman" panose="02020603050405020304" pitchFamily="18" charset="0"/>
              </a:rPr>
              <a:t>要求构建实体。</a:t>
            </a:r>
          </a:p>
          <a:p>
            <a:pPr marL="342900" lvl="0" indent="-342900">
              <a:spcAft>
                <a:spcPts val="600"/>
              </a:spcAft>
              <a:buFont typeface="Wingdings" panose="05000000000000000000" pitchFamily="2" charset="2"/>
              <a:buChar char=""/>
              <a:tabLst>
                <a:tab pos="457200" algn="l"/>
              </a:tabLst>
            </a:pPr>
            <a:r>
              <a:rPr lang="zh-CN" altLang="zh-CN" b="1" dirty="0">
                <a:latin typeface="宋体" panose="02010600030101010101" pitchFamily="2" charset="-122"/>
                <a:ea typeface="宋体" panose="02010600030101010101" pitchFamily="2" charset="-122"/>
                <a:cs typeface="Times New Roman" panose="02020603050405020304" pitchFamily="18" charset="0"/>
              </a:rPr>
              <a:t>属性项不完整：</a:t>
            </a:r>
            <a:r>
              <a:rPr lang="en-US" altLang="zh-CN" b="1" dirty="0">
                <a:latin typeface="宋体" panose="02010600030101010101" pitchFamily="2" charset="-122"/>
                <a:ea typeface="宋体" panose="02010600030101010101" pitchFamily="2" charset="-122"/>
                <a:cs typeface="Times New Roman" panose="02020603050405020304" pitchFamily="18" charset="0"/>
              </a:rPr>
              <a:t>TYPE</a:t>
            </a:r>
            <a:r>
              <a:rPr lang="zh-CN" altLang="zh-CN" b="1" dirty="0">
                <a:latin typeface="宋体" panose="02010600030101010101" pitchFamily="2" charset="-122"/>
                <a:ea typeface="宋体" panose="02010600030101010101" pitchFamily="2" charset="-122"/>
                <a:cs typeface="Times New Roman" panose="02020603050405020304" pitchFamily="18" charset="0"/>
              </a:rPr>
              <a:t>、</a:t>
            </a:r>
            <a:r>
              <a:rPr lang="en-US" altLang="zh-CN" b="1" dirty="0">
                <a:latin typeface="宋体" panose="02010600030101010101" pitchFamily="2" charset="-122"/>
                <a:ea typeface="宋体" panose="02010600030101010101" pitchFamily="2" charset="-122"/>
                <a:cs typeface="Times New Roman" panose="02020603050405020304" pitchFamily="18" charset="0"/>
              </a:rPr>
              <a:t>GB</a:t>
            </a:r>
            <a:r>
              <a:rPr lang="zh-CN" altLang="zh-CN" b="1" dirty="0">
                <a:latin typeface="宋体" panose="02010600030101010101" pitchFamily="2" charset="-122"/>
                <a:ea typeface="宋体" panose="02010600030101010101" pitchFamily="2" charset="-122"/>
                <a:cs typeface="Times New Roman" panose="02020603050405020304" pitchFamily="18" charset="0"/>
              </a:rPr>
              <a:t>码、</a:t>
            </a:r>
            <a:r>
              <a:rPr lang="en-US" altLang="zh-CN" b="1" dirty="0">
                <a:latin typeface="宋体" panose="02010600030101010101" pitchFamily="2" charset="-122"/>
                <a:ea typeface="宋体" panose="02010600030101010101" pitchFamily="2" charset="-122"/>
                <a:cs typeface="Times New Roman" panose="02020603050405020304" pitchFamily="18" charset="0"/>
              </a:rPr>
              <a:t>NAME</a:t>
            </a:r>
            <a:r>
              <a:rPr lang="zh-CN" altLang="zh-CN" b="1" dirty="0">
                <a:latin typeface="宋体" panose="02010600030101010101" pitchFamily="2" charset="-122"/>
                <a:ea typeface="宋体" panose="02010600030101010101" pitchFamily="2" charset="-122"/>
                <a:cs typeface="Times New Roman" panose="02020603050405020304" pitchFamily="18" charset="0"/>
              </a:rPr>
              <a:t>、</a:t>
            </a:r>
            <a:r>
              <a:rPr lang="en-US" altLang="zh-CN" b="1" dirty="0">
                <a:latin typeface="宋体" panose="02010600030101010101" pitchFamily="2" charset="-122"/>
                <a:ea typeface="宋体" panose="02010600030101010101" pitchFamily="2" charset="-122"/>
                <a:cs typeface="Times New Roman" panose="02020603050405020304" pitchFamily="18" charset="0"/>
              </a:rPr>
              <a:t>EC</a:t>
            </a:r>
            <a:endParaRPr lang="zh-CN" altLang="zh-CN" dirty="0">
              <a:latin typeface="宋体" panose="02010600030101010101" pitchFamily="2" charset="-122"/>
              <a:ea typeface="宋体" panose="02010600030101010101" pitchFamily="2" charset="-122"/>
              <a:cs typeface="Times New Roman" panose="02020603050405020304" pitchFamily="18" charset="0"/>
            </a:endParaRPr>
          </a:p>
          <a:p>
            <a:pPr indent="269875">
              <a:spcAft>
                <a:spcPts val="600"/>
              </a:spcAft>
              <a:tabLst>
                <a:tab pos="457200" algn="l"/>
              </a:tabLst>
            </a:pPr>
            <a:r>
              <a:rPr lang="zh-CN" altLang="zh-CN" dirty="0">
                <a:latin typeface="宋体" panose="02010600030101010101" pitchFamily="2" charset="-122"/>
                <a:ea typeface="宋体" panose="02010600030101010101" pitchFamily="2" charset="-122"/>
                <a:cs typeface="Times New Roman" panose="02020603050405020304" pitchFamily="18" charset="0"/>
              </a:rPr>
              <a:t>不能生成完整的统计结果。</a:t>
            </a:r>
          </a:p>
          <a:p>
            <a:pPr marL="342900" lvl="0" indent="-342900">
              <a:spcAft>
                <a:spcPts val="600"/>
              </a:spcAft>
              <a:buFont typeface="Wingdings" panose="05000000000000000000" pitchFamily="2" charset="2"/>
              <a:buChar char=""/>
              <a:tabLst>
                <a:tab pos="457200" algn="l"/>
              </a:tabLst>
            </a:pPr>
            <a:r>
              <a:rPr lang="zh-CN" altLang="zh-CN" b="1" dirty="0">
                <a:latin typeface="宋体" panose="02010600030101010101" pitchFamily="2" charset="-122"/>
                <a:ea typeface="宋体" panose="02010600030101010101" pitchFamily="2" charset="-122"/>
                <a:cs typeface="Times New Roman" panose="02020603050405020304" pitchFamily="18" charset="0"/>
              </a:rPr>
              <a:t>软件安装了，不能运行？</a:t>
            </a:r>
            <a:endParaRPr lang="zh-CN" altLang="zh-CN" dirty="0">
              <a:latin typeface="宋体" panose="02010600030101010101" pitchFamily="2" charset="-122"/>
              <a:ea typeface="宋体" panose="02010600030101010101" pitchFamily="2" charset="-122"/>
              <a:cs typeface="Times New Roman" panose="02020603050405020304" pitchFamily="18" charset="0"/>
            </a:endParaRPr>
          </a:p>
          <a:p>
            <a:pPr indent="269875">
              <a:spcAft>
                <a:spcPts val="600"/>
              </a:spcAft>
              <a:tabLst>
                <a:tab pos="457200" algn="l"/>
              </a:tabLst>
            </a:pPr>
            <a:r>
              <a:rPr lang="zh-CN" altLang="zh-CN" dirty="0" smtClean="0">
                <a:latin typeface="宋体" panose="02010600030101010101" pitchFamily="2" charset="-122"/>
                <a:ea typeface="宋体" panose="02010600030101010101" pitchFamily="2" charset="-122"/>
                <a:cs typeface="Times New Roman" panose="02020603050405020304" pitchFamily="18" charset="0"/>
              </a:rPr>
              <a:t>答、</a:t>
            </a:r>
            <a:r>
              <a:rPr lang="en-US" altLang="zh-CN" dirty="0" smtClean="0">
                <a:latin typeface="宋体" panose="02010600030101010101" pitchFamily="2" charset="-122"/>
                <a:ea typeface="宋体" panose="02010600030101010101" pitchFamily="2" charset="-122"/>
                <a:cs typeface="Times New Roman" panose="02020603050405020304" pitchFamily="18" charset="0"/>
              </a:rPr>
              <a:t>1</a:t>
            </a:r>
            <a:r>
              <a:rPr lang="zh-CN" altLang="zh-CN" dirty="0" smtClean="0">
                <a:latin typeface="宋体" panose="02010600030101010101" pitchFamily="2" charset="-122"/>
                <a:ea typeface="宋体" panose="02010600030101010101" pitchFamily="2" charset="-122"/>
                <a:cs typeface="Times New Roman" panose="02020603050405020304" pitchFamily="18" charset="0"/>
              </a:rPr>
              <a:t>）检查环境是否安装完整</a:t>
            </a:r>
          </a:p>
          <a:p>
            <a:pPr indent="269875">
              <a:spcAft>
                <a:spcPts val="600"/>
              </a:spcAft>
              <a:tabLst>
                <a:tab pos="457200" algn="l"/>
              </a:tabLst>
            </a:pPr>
            <a:r>
              <a:rPr lang="en-US" altLang="zh-CN" dirty="0" smtClean="0">
                <a:latin typeface="宋体" panose="02010600030101010101" pitchFamily="2" charset="-122"/>
                <a:ea typeface="宋体" panose="02010600030101010101" pitchFamily="2" charset="-122"/>
                <a:cs typeface="Times New Roman" panose="02020603050405020304" pitchFamily="18" charset="0"/>
              </a:rPr>
              <a:t>    2</a:t>
            </a:r>
            <a:r>
              <a:rPr lang="zh-CN" altLang="zh-CN" dirty="0" smtClean="0">
                <a:latin typeface="宋体" panose="02010600030101010101" pitchFamily="2" charset="-122"/>
                <a:ea typeface="宋体" panose="02010600030101010101" pitchFamily="2" charset="-122"/>
                <a:cs typeface="Times New Roman" panose="02020603050405020304" pitchFamily="18" charset="0"/>
              </a:rPr>
              <a:t>）检查许可是否完整</a:t>
            </a:r>
          </a:p>
          <a:p>
            <a:pPr indent="269875">
              <a:spcAft>
                <a:spcPts val="600"/>
              </a:spcAft>
              <a:tabLst>
                <a:tab pos="457200" algn="l"/>
              </a:tabLst>
            </a:pPr>
            <a:r>
              <a:rPr lang="en-US" altLang="zh-CN" dirty="0" smtClean="0">
                <a:latin typeface="宋体" panose="02010600030101010101" pitchFamily="2" charset="-122"/>
                <a:ea typeface="宋体" panose="02010600030101010101" pitchFamily="2" charset="-122"/>
                <a:cs typeface="Times New Roman" panose="02020603050405020304" pitchFamily="18" charset="0"/>
              </a:rPr>
              <a:t>    3</a:t>
            </a:r>
            <a:r>
              <a:rPr lang="zh-CN" altLang="zh-CN" dirty="0" smtClean="0">
                <a:latin typeface="宋体" panose="02010600030101010101" pitchFamily="2" charset="-122"/>
                <a:ea typeface="宋体" panose="02010600030101010101" pitchFamily="2" charset="-122"/>
                <a:cs typeface="Times New Roman" panose="02020603050405020304" pitchFamily="18" charset="0"/>
              </a:rPr>
              <a:t>）检查数据库与软件版本一致</a:t>
            </a:r>
          </a:p>
          <a:p>
            <a:pPr marL="342900" lvl="0" indent="-342900">
              <a:spcAft>
                <a:spcPts val="600"/>
              </a:spcAft>
              <a:buFont typeface="Wingdings" panose="05000000000000000000" pitchFamily="2" charset="2"/>
              <a:buChar char=""/>
              <a:tabLst>
                <a:tab pos="457200" algn="l"/>
              </a:tabLst>
            </a:pPr>
            <a:r>
              <a:rPr lang="zh-CN" altLang="zh-CN" b="1" dirty="0" smtClean="0">
                <a:latin typeface="宋体" panose="02010600030101010101" pitchFamily="2" charset="-122"/>
                <a:ea typeface="宋体" panose="02010600030101010101" pitchFamily="2" charset="-122"/>
                <a:cs typeface="Times New Roman" panose="02020603050405020304" pitchFamily="18" charset="0"/>
              </a:rPr>
              <a:t>统计结果超大？</a:t>
            </a:r>
            <a:endParaRPr lang="zh-CN" altLang="zh-CN" dirty="0" smtClean="0">
              <a:latin typeface="宋体" panose="02010600030101010101" pitchFamily="2" charset="-122"/>
              <a:ea typeface="宋体" panose="02010600030101010101" pitchFamily="2" charset="-122"/>
              <a:cs typeface="Times New Roman" panose="02020603050405020304" pitchFamily="18" charset="0"/>
            </a:endParaRPr>
          </a:p>
          <a:p>
            <a:pPr indent="269875">
              <a:spcAft>
                <a:spcPts val="600"/>
              </a:spcAft>
              <a:tabLst>
                <a:tab pos="457200" algn="l"/>
              </a:tabLst>
            </a:pPr>
            <a:r>
              <a:rPr lang="zh-CN" altLang="zh-CN" dirty="0" smtClean="0">
                <a:latin typeface="宋体" panose="02010600030101010101" pitchFamily="2" charset="-122"/>
                <a:ea typeface="宋体" panose="02010600030101010101" pitchFamily="2" charset="-122"/>
                <a:cs typeface="Times New Roman" panose="02020603050405020304" pitchFamily="18" charset="0"/>
              </a:rPr>
              <a:t>答</a:t>
            </a:r>
            <a:r>
              <a:rPr lang="zh-CN" altLang="zh-CN" dirty="0">
                <a:latin typeface="宋体" panose="02010600030101010101" pitchFamily="2" charset="-122"/>
                <a:ea typeface="宋体" panose="02010600030101010101" pitchFamily="2" charset="-122"/>
                <a:cs typeface="Times New Roman" panose="02020603050405020304" pitchFamily="18" charset="0"/>
              </a:rPr>
              <a:t>、坐标系问题，需统一为经纬度坐标系</a:t>
            </a:r>
            <a:r>
              <a:rPr lang="zh-CN" altLang="zh-CN" dirty="0" smtClean="0">
                <a:latin typeface="宋体" panose="02010600030101010101" pitchFamily="2" charset="-122"/>
                <a:ea typeface="宋体" panose="02010600030101010101" pitchFamily="2" charset="-122"/>
                <a:cs typeface="Times New Roman" panose="02020603050405020304" pitchFamily="18" charset="0"/>
              </a:rPr>
              <a:t>。</a:t>
            </a:r>
            <a:endParaRPr lang="en-US" altLang="zh-CN" dirty="0" smtClean="0">
              <a:latin typeface="宋体" panose="02010600030101010101" pitchFamily="2" charset="-122"/>
              <a:ea typeface="宋体" panose="02010600030101010101" pitchFamily="2" charset="-122"/>
              <a:cs typeface="Times New Roman" panose="02020603050405020304" pitchFamily="18" charset="0"/>
            </a:endParaRPr>
          </a:p>
          <a:p>
            <a:pPr marL="342900" lvl="0" indent="-342900">
              <a:spcAft>
                <a:spcPts val="600"/>
              </a:spcAft>
              <a:buFont typeface="Wingdings" panose="05000000000000000000" pitchFamily="2" charset="2"/>
              <a:buChar char=""/>
              <a:tabLst>
                <a:tab pos="457200" algn="l"/>
              </a:tabLst>
            </a:pPr>
            <a:r>
              <a:rPr lang="zh-CN" altLang="zh-CN" b="1" dirty="0">
                <a:latin typeface="宋体" panose="02010600030101010101" pitchFamily="2" charset="-122"/>
                <a:ea typeface="宋体" panose="02010600030101010101" pitchFamily="2" charset="-122"/>
                <a:cs typeface="Times New Roman" panose="02020603050405020304" pitchFamily="18" charset="0"/>
              </a:rPr>
              <a:t>生成的报表同一单元记录重复出现</a:t>
            </a:r>
            <a:endParaRPr lang="zh-CN" altLang="zh-CN" dirty="0">
              <a:latin typeface="宋体" panose="02010600030101010101" pitchFamily="2" charset="-122"/>
              <a:ea typeface="宋体" panose="02010600030101010101" pitchFamily="2" charset="-122"/>
              <a:cs typeface="Times New Roman" panose="02020603050405020304" pitchFamily="18" charset="0"/>
            </a:endParaRPr>
          </a:p>
          <a:p>
            <a:pPr indent="269875">
              <a:spcAft>
                <a:spcPts val="600"/>
              </a:spcAft>
              <a:tabLst>
                <a:tab pos="457200" algn="l"/>
              </a:tabLst>
            </a:pPr>
            <a:r>
              <a:rPr lang="zh-CN" altLang="zh-CN" dirty="0">
                <a:latin typeface="宋体" panose="02010600030101010101" pitchFamily="2" charset="-122"/>
                <a:ea typeface="宋体" panose="02010600030101010101" pitchFamily="2" charset="-122"/>
                <a:cs typeface="Times New Roman" panose="02020603050405020304" pitchFamily="18" charset="0"/>
              </a:rPr>
              <a:t>答、</a:t>
            </a:r>
            <a:r>
              <a:rPr lang="en-US" altLang="zh-CN" dirty="0">
                <a:latin typeface="宋体" panose="02010600030101010101" pitchFamily="2" charset="-122"/>
                <a:ea typeface="宋体" panose="02010600030101010101" pitchFamily="2" charset="-122"/>
                <a:cs typeface="Times New Roman" panose="02020603050405020304" pitchFamily="18" charset="0"/>
              </a:rPr>
              <a:t>1</a:t>
            </a:r>
            <a:r>
              <a:rPr lang="zh-CN" altLang="zh-CN" dirty="0">
                <a:latin typeface="宋体" panose="02010600030101010101" pitchFamily="2" charset="-122"/>
                <a:ea typeface="宋体" panose="02010600030101010101" pitchFamily="2" charset="-122"/>
                <a:cs typeface="Times New Roman" panose="02020603050405020304" pitchFamily="18" charset="0"/>
              </a:rPr>
              <a:t>）需要对地理单元的岛、飞地等进行合并</a:t>
            </a:r>
          </a:p>
          <a:p>
            <a:pPr indent="269875">
              <a:spcAft>
                <a:spcPts val="600"/>
              </a:spcAft>
              <a:tabLst>
                <a:tab pos="457200" algn="l"/>
              </a:tabLst>
            </a:pPr>
            <a:r>
              <a:rPr lang="en-US" altLang="zh-CN" dirty="0">
                <a:latin typeface="宋体" panose="02010600030101010101" pitchFamily="2" charset="-122"/>
                <a:ea typeface="宋体" panose="02010600030101010101" pitchFamily="2" charset="-122"/>
                <a:cs typeface="Times New Roman" panose="02020603050405020304" pitchFamily="18" charset="0"/>
              </a:rPr>
              <a:t>    2</a:t>
            </a:r>
            <a:r>
              <a:rPr lang="zh-CN" altLang="zh-CN" dirty="0">
                <a:latin typeface="宋体" panose="02010600030101010101" pitchFamily="2" charset="-122"/>
                <a:ea typeface="宋体" panose="02010600030101010101" pitchFamily="2" charset="-122"/>
                <a:cs typeface="Times New Roman" panose="02020603050405020304" pitchFamily="18" charset="0"/>
              </a:rPr>
              <a:t>）对地理实体进行实体化处理</a:t>
            </a:r>
          </a:p>
          <a:p>
            <a:pPr marL="342900" lvl="0" indent="-342900">
              <a:spcAft>
                <a:spcPts val="600"/>
              </a:spcAft>
              <a:buFont typeface="Wingdings" panose="05000000000000000000" pitchFamily="2" charset="2"/>
              <a:buChar char=""/>
              <a:tabLst>
                <a:tab pos="457200" algn="l"/>
              </a:tabLst>
            </a:pPr>
            <a:r>
              <a:rPr lang="zh-CN" altLang="zh-CN" b="1" dirty="0">
                <a:latin typeface="宋体" panose="02010600030101010101" pitchFamily="2" charset="-122"/>
                <a:ea typeface="宋体" panose="02010600030101010101" pitchFamily="2" charset="-122"/>
                <a:cs typeface="Times New Roman" panose="02020603050405020304" pitchFamily="18" charset="0"/>
              </a:rPr>
              <a:t>源数据改变后并重新进行了统计，但统计结果未变？</a:t>
            </a:r>
            <a:endParaRPr lang="zh-CN" altLang="zh-CN" dirty="0">
              <a:latin typeface="宋体" panose="02010600030101010101" pitchFamily="2" charset="-122"/>
              <a:ea typeface="宋体" panose="02010600030101010101" pitchFamily="2" charset="-122"/>
              <a:cs typeface="Times New Roman" panose="02020603050405020304" pitchFamily="18" charset="0"/>
            </a:endParaRPr>
          </a:p>
          <a:p>
            <a:pPr indent="269875">
              <a:spcAft>
                <a:spcPts val="600"/>
              </a:spcAft>
              <a:tabLst>
                <a:tab pos="457200" algn="l"/>
              </a:tabLst>
            </a:pPr>
            <a:r>
              <a:rPr lang="zh-CN" altLang="zh-CN" dirty="0">
                <a:latin typeface="宋体" panose="02010600030101010101" pitchFamily="2" charset="-122"/>
                <a:ea typeface="宋体" panose="02010600030101010101" pitchFamily="2" charset="-122"/>
                <a:cs typeface="Times New Roman" panose="02020603050405020304" pitchFamily="18" charset="0"/>
              </a:rPr>
              <a:t>答、</a:t>
            </a:r>
            <a:r>
              <a:rPr lang="en-US" altLang="zh-CN" dirty="0">
                <a:latin typeface="宋体" panose="02010600030101010101" pitchFamily="2" charset="-122"/>
                <a:ea typeface="宋体" panose="02010600030101010101" pitchFamily="2" charset="-122"/>
                <a:cs typeface="Times New Roman" panose="02020603050405020304" pitchFamily="18" charset="0"/>
              </a:rPr>
              <a:t>1</a:t>
            </a:r>
            <a:r>
              <a:rPr lang="zh-CN" altLang="zh-CN" dirty="0">
                <a:latin typeface="宋体" panose="02010600030101010101" pitchFamily="2" charset="-122"/>
                <a:ea typeface="宋体" panose="02010600030101010101" pitchFamily="2" charset="-122"/>
                <a:cs typeface="Times New Roman" panose="02020603050405020304" pitchFamily="18" charset="0"/>
              </a:rPr>
              <a:t>）重新统计前未清理缓存</a:t>
            </a:r>
          </a:p>
          <a:p>
            <a:pPr indent="269875">
              <a:spcAft>
                <a:spcPts val="600"/>
              </a:spcAft>
              <a:tabLst>
                <a:tab pos="457200" algn="l"/>
              </a:tabLst>
            </a:pPr>
            <a:r>
              <a:rPr lang="en-US" altLang="zh-CN" dirty="0">
                <a:latin typeface="宋体" panose="02010600030101010101" pitchFamily="2" charset="-122"/>
                <a:ea typeface="宋体" panose="02010600030101010101" pitchFamily="2" charset="-122"/>
                <a:cs typeface="Times New Roman" panose="02020603050405020304" pitchFamily="18" charset="0"/>
              </a:rPr>
              <a:t>    2</a:t>
            </a:r>
            <a:r>
              <a:rPr lang="zh-CN" altLang="zh-CN" dirty="0">
                <a:latin typeface="宋体" panose="02010600030101010101" pitchFamily="2" charset="-122"/>
                <a:ea typeface="宋体" panose="02010600030101010101" pitchFamily="2" charset="-122"/>
                <a:cs typeface="Times New Roman" panose="02020603050405020304" pitchFamily="18" charset="0"/>
              </a:rPr>
              <a:t>）统计完成后未更新</a:t>
            </a:r>
            <a:r>
              <a:rPr lang="zh-CN" altLang="zh-CN" dirty="0" smtClean="0">
                <a:latin typeface="宋体" panose="02010600030101010101" pitchFamily="2" charset="-122"/>
                <a:ea typeface="宋体" panose="02010600030101010101" pitchFamily="2" charset="-122"/>
                <a:cs typeface="Times New Roman" panose="02020603050405020304" pitchFamily="18" charset="0"/>
              </a:rPr>
              <a:t>报表</a:t>
            </a:r>
            <a:endParaRPr lang="zh-CN" altLang="zh-CN" dirty="0">
              <a:latin typeface="宋体" panose="02010600030101010101" pitchFamily="2" charset="-122"/>
              <a:ea typeface="宋体" panose="02010600030101010101" pitchFamily="2" charset="-122"/>
              <a:cs typeface="Times New Roman" panose="02020603050405020304" pitchFamily="18" charset="0"/>
            </a:endParaRPr>
          </a:p>
        </p:txBody>
      </p:sp>
      <p:sp>
        <p:nvSpPr>
          <p:cNvPr id="13" name="标题 1"/>
          <p:cNvSpPr txBox="1">
            <a:spLocks/>
          </p:cNvSpPr>
          <p:nvPr/>
        </p:nvSpPr>
        <p:spPr>
          <a:xfrm>
            <a:off x="71438" y="-27383"/>
            <a:ext cx="9072562" cy="884634"/>
          </a:xfrm>
          <a:prstGeom prst="rect">
            <a:avLst/>
          </a:prstGeom>
        </p:spPr>
        <p:txBody>
          <a:bodyPr vert="horz" lIns="91440" tIns="45720" rIns="91440" bIns="45720" rtlCol="0" anchor="b">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pPr fontAlgn="auto">
              <a:spcAft>
                <a:spcPts val="0"/>
              </a:spcAft>
            </a:pPr>
            <a:r>
              <a:rPr lang="zh-CN" altLang="en-US" sz="4400" b="1" spc="50" dirty="0">
                <a:ln w="11430"/>
                <a:solidFill>
                  <a:srgbClr val="7030A0"/>
                </a:solidFill>
                <a:effectLst>
                  <a:outerShdw blurRad="76200" dist="50800" dir="5400000" algn="tl" rotWithShape="0">
                    <a:srgbClr val="000000">
                      <a:alpha val="65000"/>
                    </a:srgbClr>
                  </a:outerShdw>
                </a:effectLst>
                <a:latin typeface="微软雅黑" pitchFamily="34" charset="-122"/>
                <a:ea typeface="微软雅黑" pitchFamily="34" charset="-122"/>
              </a:rPr>
              <a:t>六</a:t>
            </a:r>
            <a:r>
              <a:rPr lang="zh-CN" altLang="en-US" sz="4400" b="1" spc="50" dirty="0" smtClean="0">
                <a:ln w="11430"/>
                <a:solidFill>
                  <a:srgbClr val="7030A0"/>
                </a:solidFill>
                <a:effectLst>
                  <a:outerShdw blurRad="76200" dist="50800" dir="5400000" algn="tl" rotWithShape="0">
                    <a:srgbClr val="000000">
                      <a:alpha val="65000"/>
                    </a:srgbClr>
                  </a:outerShdw>
                </a:effectLst>
                <a:latin typeface="微软雅黑" pitchFamily="34" charset="-122"/>
                <a:ea typeface="微软雅黑" pitchFamily="34" charset="-122"/>
              </a:rPr>
              <a:t>、常见问题</a:t>
            </a:r>
            <a:endParaRPr lang="zh-CN" altLang="en-US" sz="3600" b="1" spc="50" dirty="0">
              <a:ln w="11430"/>
              <a:solidFill>
                <a:srgbClr val="7030A0"/>
              </a:solidFill>
              <a:effectLst>
                <a:outerShdw blurRad="76200" dist="50800" dir="5400000" algn="tl" rotWithShape="0">
                  <a:srgbClr val="000000">
                    <a:alpha val="65000"/>
                  </a:srgbClr>
                </a:outerShdw>
              </a:effectLst>
              <a:latin typeface="微软雅黑" pitchFamily="34" charset="-122"/>
              <a:ea typeface="微软雅黑" pitchFamily="34" charset="-122"/>
            </a:endParaRPr>
          </a:p>
        </p:txBody>
      </p:sp>
      <p:sp>
        <p:nvSpPr>
          <p:cNvPr id="3" name="灯片编号占位符 2"/>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146</a:t>
            </a:fld>
            <a:endParaRPr lang="zh-CN" altLang="en-US">
              <a:solidFill>
                <a:prstClr val="black">
                  <a:tint val="75000"/>
                </a:prstClr>
              </a:solidFill>
            </a:endParaRPr>
          </a:p>
        </p:txBody>
      </p:sp>
    </p:spTree>
    <p:extLst>
      <p:ext uri="{BB962C8B-B14F-4D97-AF65-F5344CB8AC3E}">
        <p14:creationId xmlns:p14="http://schemas.microsoft.com/office/powerpoint/2010/main" xmlns="" val="2143169522"/>
      </p:ext>
    </p:extLst>
  </p:cSld>
  <p:clrMapOvr>
    <a:masterClrMapping/>
  </p:clrMapOvr>
  <p:transition>
    <p:fade/>
  </p:transition>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23"/>
          <p:cNvGrpSpPr>
            <a:grpSpLocks/>
          </p:cNvGrpSpPr>
          <p:nvPr/>
        </p:nvGrpSpPr>
        <p:grpSpPr bwMode="auto">
          <a:xfrm>
            <a:off x="0" y="-71438"/>
            <a:ext cx="9144000" cy="1309688"/>
            <a:chOff x="0" y="-71462"/>
            <a:chExt cx="9144000" cy="1309218"/>
          </a:xfrm>
        </p:grpSpPr>
        <p:grpSp>
          <p:nvGrpSpPr>
            <p:cNvPr id="6" name="组合 21"/>
            <p:cNvGrpSpPr>
              <a:grpSpLocks/>
            </p:cNvGrpSpPr>
            <p:nvPr/>
          </p:nvGrpSpPr>
          <p:grpSpPr bwMode="auto">
            <a:xfrm>
              <a:off x="0" y="857232"/>
              <a:ext cx="9144000" cy="173037"/>
              <a:chOff x="0" y="827071"/>
              <a:chExt cx="9144000" cy="173037"/>
            </a:xfrm>
          </p:grpSpPr>
          <p:sp>
            <p:nvSpPr>
              <p:cNvPr id="8" name="矩形 7"/>
              <p:cNvSpPr/>
              <p:nvPr/>
            </p:nvSpPr>
            <p:spPr>
              <a:xfrm>
                <a:off x="0" y="920664"/>
                <a:ext cx="9144000" cy="45719"/>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3"/>
              </a:lnRef>
              <a:fillRef idx="2">
                <a:schemeClr val="accent3"/>
              </a:fillRef>
              <a:effectRef idx="1">
                <a:schemeClr val="accent3"/>
              </a:effectRef>
              <a:fontRef idx="minor">
                <a:schemeClr val="dk1"/>
              </a:fontRef>
            </p:style>
            <p:txBody>
              <a:bodyPr anchor="ctr"/>
              <a:lstStyle/>
              <a:p>
                <a:pPr algn="ctr" fontAlgn="auto">
                  <a:spcBef>
                    <a:spcPts val="0"/>
                  </a:spcBef>
                  <a:spcAft>
                    <a:spcPts val="0"/>
                  </a:spcAft>
                  <a:defRPr/>
                </a:pPr>
                <a:endParaRPr lang="zh-CN" altLang="en-US" kern="0">
                  <a:solidFill>
                    <a:sysClr val="window" lastClr="FFFFFF"/>
                  </a:solidFill>
                  <a:latin typeface="Constantia"/>
                  <a:ea typeface="微软雅黑"/>
                </a:endParaRPr>
              </a:p>
            </p:txBody>
          </p:sp>
          <p:grpSp>
            <p:nvGrpSpPr>
              <p:cNvPr id="9" name="组合 12"/>
              <p:cNvGrpSpPr>
                <a:grpSpLocks/>
              </p:cNvGrpSpPr>
              <p:nvPr/>
            </p:nvGrpSpPr>
            <p:grpSpPr bwMode="auto">
              <a:xfrm>
                <a:off x="8715404" y="827071"/>
                <a:ext cx="287337" cy="173037"/>
                <a:chOff x="8461697" y="933460"/>
                <a:chExt cx="358775" cy="244475"/>
              </a:xfrm>
            </p:grpSpPr>
            <p:sp>
              <p:nvSpPr>
                <p:cNvPr id="10" name="燕尾形 9"/>
                <p:cNvSpPr/>
                <p:nvPr/>
              </p:nvSpPr>
              <p:spPr>
                <a:xfrm>
                  <a:off x="8461661" y="932981"/>
                  <a:ext cx="180380" cy="244389"/>
                </a:xfrm>
                <a:prstGeom prst="chevron">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fontAlgn="auto">
                    <a:spcBef>
                      <a:spcPts val="0"/>
                    </a:spcBef>
                    <a:spcAft>
                      <a:spcPts val="0"/>
                    </a:spcAft>
                    <a:defRPr/>
                  </a:pPr>
                  <a:endParaRPr lang="zh-CN" altLang="en-US">
                    <a:solidFill>
                      <a:schemeClr val="tx1"/>
                    </a:solidFill>
                  </a:endParaRPr>
                </a:p>
              </p:txBody>
            </p:sp>
            <p:sp>
              <p:nvSpPr>
                <p:cNvPr id="11" name="燕尾形 10"/>
                <p:cNvSpPr/>
                <p:nvPr/>
              </p:nvSpPr>
              <p:spPr>
                <a:xfrm>
                  <a:off x="8642040" y="932981"/>
                  <a:ext cx="178397" cy="244389"/>
                </a:xfrm>
                <a:prstGeom prst="chevron">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fontAlgn="auto">
                    <a:spcBef>
                      <a:spcPts val="0"/>
                    </a:spcBef>
                    <a:spcAft>
                      <a:spcPts val="0"/>
                    </a:spcAft>
                    <a:defRPr/>
                  </a:pPr>
                  <a:endParaRPr lang="zh-CN" altLang="en-US">
                    <a:solidFill>
                      <a:schemeClr val="tx1"/>
                    </a:solidFill>
                  </a:endParaRPr>
                </a:p>
              </p:txBody>
            </p:sp>
          </p:grpSp>
        </p:grpSp>
        <p:pic>
          <p:nvPicPr>
            <p:cNvPr id="7" name="图片 6" descr="14-2.png"/>
            <p:cNvPicPr>
              <a:picLocks noChangeAspect="1"/>
            </p:cNvPicPr>
            <p:nvPr/>
          </p:nvPicPr>
          <p:blipFill>
            <a:blip r:embed="rId2" cstate="print">
              <a:extLst/>
            </a:blip>
            <a:srcRect l="38138" b="39864"/>
            <a:stretch>
              <a:fillRect/>
            </a:stretch>
          </p:blipFill>
          <p:spPr bwMode="auto">
            <a:xfrm>
              <a:off x="5786446" y="-71462"/>
              <a:ext cx="3044754" cy="1309218"/>
            </a:xfrm>
            <a:prstGeom prst="rect">
              <a:avLst/>
            </a:prstGeom>
            <a:noFill/>
            <a:ln>
              <a:noFill/>
            </a:ln>
            <a:effectLst>
              <a:outerShdw blurRad="190500" dist="228600" dir="2700000" algn="ctr">
                <a:srgbClr val="000000">
                  <a:alpha val="30000"/>
                </a:srgbClr>
              </a:outerShdw>
            </a:effectLst>
            <a:scene3d>
              <a:camera prst="perspectiveRelaxed"/>
              <a:lightRig rig="threePt" dir="t"/>
            </a:scene3d>
            <a:extLst/>
          </p:spPr>
        </p:pic>
      </p:grpSp>
      <p:sp>
        <p:nvSpPr>
          <p:cNvPr id="4" name="矩形 3"/>
          <p:cNvSpPr/>
          <p:nvPr/>
        </p:nvSpPr>
        <p:spPr>
          <a:xfrm>
            <a:off x="-6021" y="1090917"/>
            <a:ext cx="9144000" cy="5247590"/>
          </a:xfrm>
          <a:prstGeom prst="rect">
            <a:avLst/>
          </a:prstGeom>
        </p:spPr>
        <p:txBody>
          <a:bodyPr wrap="square">
            <a:spAutoFit/>
          </a:bodyPr>
          <a:lstStyle/>
          <a:p>
            <a:pPr marL="342900" lvl="0" indent="-342900">
              <a:spcAft>
                <a:spcPts val="600"/>
              </a:spcAft>
              <a:buFont typeface="Wingdings" panose="05000000000000000000" pitchFamily="2" charset="2"/>
              <a:buChar char=""/>
              <a:tabLst>
                <a:tab pos="457200" algn="l"/>
              </a:tabLst>
            </a:pPr>
            <a:r>
              <a:rPr lang="en-US" altLang="zh-CN" b="1" dirty="0">
                <a:latin typeface="宋体" panose="02010600030101010101" pitchFamily="2" charset="-122"/>
                <a:ea typeface="宋体" panose="02010600030101010101" pitchFamily="2" charset="-122"/>
                <a:cs typeface="Times New Roman" panose="02020603050405020304" pitchFamily="18" charset="0"/>
              </a:rPr>
              <a:t>DEM</a:t>
            </a:r>
            <a:r>
              <a:rPr lang="zh-CN" altLang="zh-CN" b="1" dirty="0">
                <a:latin typeface="宋体" panose="02010600030101010101" pitchFamily="2" charset="-122"/>
                <a:ea typeface="宋体" panose="02010600030101010101" pitchFamily="2" charset="-122"/>
                <a:cs typeface="Times New Roman" panose="02020603050405020304" pitchFamily="18" charset="0"/>
              </a:rPr>
              <a:t>数据格式？</a:t>
            </a:r>
            <a:endParaRPr lang="zh-CN" altLang="zh-CN" dirty="0">
              <a:latin typeface="宋体" panose="02010600030101010101" pitchFamily="2" charset="-122"/>
              <a:ea typeface="宋体" panose="02010600030101010101" pitchFamily="2" charset="-122"/>
              <a:cs typeface="Times New Roman" panose="02020603050405020304" pitchFamily="18" charset="0"/>
            </a:endParaRPr>
          </a:p>
          <a:p>
            <a:pPr indent="269875">
              <a:spcAft>
                <a:spcPts val="600"/>
              </a:spcAft>
              <a:tabLst>
                <a:tab pos="457200" algn="l"/>
              </a:tabLst>
            </a:pPr>
            <a:r>
              <a:rPr lang="zh-CN" altLang="zh-CN" dirty="0">
                <a:latin typeface="宋体" panose="02010600030101010101" pitchFamily="2" charset="-122"/>
                <a:ea typeface="宋体" panose="02010600030101010101" pitchFamily="2" charset="-122"/>
                <a:cs typeface="Times New Roman" panose="02020603050405020304" pitchFamily="18" charset="0"/>
              </a:rPr>
              <a:t>答、</a:t>
            </a:r>
            <a:r>
              <a:rPr lang="en-US" altLang="zh-CN" dirty="0">
                <a:latin typeface="宋体" panose="02010600030101010101" pitchFamily="2" charset="-122"/>
                <a:ea typeface="宋体" panose="02010600030101010101" pitchFamily="2" charset="-122"/>
                <a:cs typeface="Times New Roman" panose="02020603050405020304" pitchFamily="18" charset="0"/>
              </a:rPr>
              <a:t>1</a:t>
            </a:r>
            <a:r>
              <a:rPr lang="zh-CN" altLang="zh-CN" dirty="0">
                <a:latin typeface="宋体" panose="02010600030101010101" pitchFamily="2" charset="-122"/>
                <a:ea typeface="宋体" panose="02010600030101010101" pitchFamily="2" charset="-122"/>
                <a:cs typeface="Times New Roman" panose="02020603050405020304" pitchFamily="18" charset="0"/>
              </a:rPr>
              <a:t>）各种格式的栅格数据，一般</a:t>
            </a:r>
            <a:r>
              <a:rPr lang="en-US" altLang="zh-CN" dirty="0">
                <a:latin typeface="宋体" panose="02010600030101010101" pitchFamily="2" charset="-122"/>
                <a:ea typeface="宋体" panose="02010600030101010101" pitchFamily="2" charset="-122"/>
                <a:cs typeface="Times New Roman" panose="02020603050405020304" pitchFamily="18" charset="0"/>
              </a:rPr>
              <a:t>IMAGE</a:t>
            </a:r>
            <a:r>
              <a:rPr lang="zh-CN" altLang="zh-CN" dirty="0">
                <a:latin typeface="宋体" panose="02010600030101010101" pitchFamily="2" charset="-122"/>
                <a:ea typeface="宋体" panose="02010600030101010101" pitchFamily="2" charset="-122"/>
                <a:cs typeface="Times New Roman" panose="02020603050405020304" pitchFamily="18" charset="0"/>
              </a:rPr>
              <a:t>格式即可</a:t>
            </a:r>
          </a:p>
          <a:p>
            <a:pPr indent="269875">
              <a:spcAft>
                <a:spcPts val="600"/>
              </a:spcAft>
              <a:tabLst>
                <a:tab pos="457200" algn="l"/>
              </a:tabLst>
            </a:pPr>
            <a:r>
              <a:rPr lang="en-US" altLang="zh-CN" dirty="0">
                <a:latin typeface="宋体" panose="02010600030101010101" pitchFamily="2" charset="-122"/>
                <a:ea typeface="宋体" panose="02010600030101010101" pitchFamily="2" charset="-122"/>
                <a:cs typeface="Times New Roman" panose="02020603050405020304" pitchFamily="18" charset="0"/>
              </a:rPr>
              <a:t>    2</a:t>
            </a:r>
            <a:r>
              <a:rPr lang="zh-CN" altLang="zh-CN" dirty="0">
                <a:latin typeface="宋体" panose="02010600030101010101" pitchFamily="2" charset="-122"/>
                <a:ea typeface="宋体" panose="02010600030101010101" pitchFamily="2" charset="-122"/>
                <a:cs typeface="Times New Roman" panose="02020603050405020304" pitchFamily="18" charset="0"/>
              </a:rPr>
              <a:t>）数据格式</a:t>
            </a:r>
            <a:r>
              <a:rPr lang="zh-CN" altLang="zh-CN" dirty="0" smtClean="0">
                <a:latin typeface="宋体" panose="02010600030101010101" pitchFamily="2" charset="-122"/>
                <a:ea typeface="宋体" panose="02010600030101010101" pitchFamily="2" charset="-122"/>
                <a:cs typeface="Times New Roman" panose="02020603050405020304" pitchFamily="18" charset="0"/>
              </a:rPr>
              <a:t>为浮点型</a:t>
            </a:r>
            <a:endParaRPr lang="en-US" altLang="zh-CN" b="1" dirty="0" smtClean="0">
              <a:latin typeface="宋体" panose="02010600030101010101" pitchFamily="2" charset="-122"/>
              <a:ea typeface="宋体" panose="02010600030101010101" pitchFamily="2" charset="-122"/>
              <a:cs typeface="Times New Roman" panose="02020603050405020304" pitchFamily="18" charset="0"/>
            </a:endParaRPr>
          </a:p>
          <a:p>
            <a:pPr marL="342900" lvl="0" indent="-342900">
              <a:spcAft>
                <a:spcPts val="600"/>
              </a:spcAft>
              <a:buFont typeface="Wingdings" panose="05000000000000000000" pitchFamily="2" charset="2"/>
              <a:buChar char=""/>
              <a:tabLst>
                <a:tab pos="457200" algn="l"/>
              </a:tabLst>
            </a:pPr>
            <a:r>
              <a:rPr lang="zh-CN" altLang="zh-CN" b="1" dirty="0" smtClean="0">
                <a:latin typeface="宋体" panose="02010600030101010101" pitchFamily="2" charset="-122"/>
                <a:ea typeface="宋体" panose="02010600030101010101" pitchFamily="2" charset="-122"/>
                <a:cs typeface="Times New Roman" panose="02020603050405020304" pitchFamily="18" charset="0"/>
              </a:rPr>
              <a:t>实体</a:t>
            </a:r>
            <a:r>
              <a:rPr lang="zh-CN" altLang="zh-CN" b="1" dirty="0">
                <a:latin typeface="宋体" panose="02010600030101010101" pitchFamily="2" charset="-122"/>
                <a:ea typeface="宋体" panose="02010600030101010101" pitchFamily="2" charset="-122"/>
                <a:cs typeface="Times New Roman" panose="02020603050405020304" pitchFamily="18" charset="0"/>
              </a:rPr>
              <a:t>数据、</a:t>
            </a:r>
            <a:r>
              <a:rPr lang="en-US" altLang="zh-CN" b="1" dirty="0">
                <a:latin typeface="宋体" panose="02010600030101010101" pitchFamily="2" charset="-122"/>
                <a:ea typeface="宋体" panose="02010600030101010101" pitchFamily="2" charset="-122"/>
                <a:cs typeface="Times New Roman" panose="02020603050405020304" pitchFamily="18" charset="0"/>
              </a:rPr>
              <a:t>DEM</a:t>
            </a:r>
            <a:r>
              <a:rPr lang="zh-CN" altLang="zh-CN" b="1" dirty="0">
                <a:latin typeface="宋体" panose="02010600030101010101" pitchFamily="2" charset="-122"/>
                <a:ea typeface="宋体" panose="02010600030101010101" pitchFamily="2" charset="-122"/>
                <a:cs typeface="Times New Roman" panose="02020603050405020304" pitchFamily="18" charset="0"/>
              </a:rPr>
              <a:t>、坡度带、高程带处理完后放在哪里？</a:t>
            </a:r>
            <a:endParaRPr lang="zh-CN" altLang="zh-CN" dirty="0">
              <a:latin typeface="宋体" panose="02010600030101010101" pitchFamily="2" charset="-122"/>
              <a:ea typeface="宋体" panose="02010600030101010101" pitchFamily="2" charset="-122"/>
              <a:cs typeface="Times New Roman" panose="02020603050405020304" pitchFamily="18" charset="0"/>
            </a:endParaRPr>
          </a:p>
          <a:p>
            <a:pPr indent="269875">
              <a:spcAft>
                <a:spcPts val="600"/>
              </a:spcAft>
              <a:tabLst>
                <a:tab pos="457200" algn="l"/>
              </a:tabLst>
            </a:pPr>
            <a:r>
              <a:rPr lang="zh-CN" altLang="zh-CN" dirty="0">
                <a:latin typeface="宋体" panose="02010600030101010101" pitchFamily="2" charset="-122"/>
                <a:ea typeface="宋体" panose="02010600030101010101" pitchFamily="2" charset="-122"/>
                <a:cs typeface="Times New Roman" panose="02020603050405020304" pitchFamily="18" charset="0"/>
              </a:rPr>
              <a:t>答、</a:t>
            </a:r>
            <a:r>
              <a:rPr lang="en-US" altLang="zh-CN" dirty="0">
                <a:latin typeface="宋体" panose="02010600030101010101" pitchFamily="2" charset="-122"/>
                <a:ea typeface="宋体" panose="02010600030101010101" pitchFamily="2" charset="-122"/>
                <a:cs typeface="Times New Roman" panose="02020603050405020304" pitchFamily="18" charset="0"/>
              </a:rPr>
              <a:t>1</a:t>
            </a:r>
            <a:r>
              <a:rPr lang="zh-CN" altLang="zh-CN" dirty="0">
                <a:latin typeface="宋体" panose="02010600030101010101" pitchFamily="2" charset="-122"/>
                <a:ea typeface="宋体" panose="02010600030101010101" pitchFamily="2" charset="-122"/>
                <a:cs typeface="Times New Roman" panose="02020603050405020304" pitchFamily="18" charset="0"/>
              </a:rPr>
              <a:t>）用于统计分析的普查成果数据库中，同时将加入的数据转为经纬度坐标系</a:t>
            </a:r>
          </a:p>
          <a:p>
            <a:pPr marL="342900" lvl="0" indent="-342900">
              <a:spcAft>
                <a:spcPts val="600"/>
              </a:spcAft>
              <a:buFont typeface="Wingdings" panose="05000000000000000000" pitchFamily="2" charset="2"/>
              <a:buChar char=""/>
              <a:tabLst>
                <a:tab pos="457200" algn="l"/>
              </a:tabLst>
            </a:pPr>
            <a:r>
              <a:rPr lang="zh-CN" altLang="zh-CN" b="1" dirty="0">
                <a:latin typeface="宋体" panose="02010600030101010101" pitchFamily="2" charset="-122"/>
                <a:ea typeface="宋体" panose="02010600030101010101" pitchFamily="2" charset="-122"/>
                <a:cs typeface="Times New Roman" panose="02020603050405020304" pitchFamily="18" charset="0"/>
              </a:rPr>
              <a:t>关于部分计算指标相关解释</a:t>
            </a:r>
            <a:endParaRPr lang="zh-CN" altLang="zh-CN" dirty="0">
              <a:latin typeface="宋体" panose="02010600030101010101" pitchFamily="2" charset="-122"/>
              <a:ea typeface="宋体" panose="02010600030101010101" pitchFamily="2" charset="-122"/>
              <a:cs typeface="Times New Roman" panose="02020603050405020304" pitchFamily="18" charset="0"/>
            </a:endParaRPr>
          </a:p>
          <a:p>
            <a:pPr indent="269875">
              <a:spcAft>
                <a:spcPts val="600"/>
              </a:spcAft>
              <a:tabLst>
                <a:tab pos="457200" algn="l"/>
              </a:tabLst>
            </a:pPr>
            <a:r>
              <a:rPr lang="zh-CN" altLang="zh-CN" dirty="0">
                <a:latin typeface="宋体" panose="02010600030101010101" pitchFamily="2" charset="-122"/>
                <a:ea typeface="宋体" panose="02010600030101010101" pitchFamily="2" charset="-122"/>
                <a:cs typeface="Times New Roman" panose="02020603050405020304" pitchFamily="18" charset="0"/>
              </a:rPr>
              <a:t>答、</a:t>
            </a:r>
            <a:r>
              <a:rPr lang="en-US" altLang="zh-CN" dirty="0">
                <a:latin typeface="宋体" panose="02010600030101010101" pitchFamily="2" charset="-122"/>
                <a:ea typeface="宋体" panose="02010600030101010101" pitchFamily="2" charset="-122"/>
                <a:cs typeface="Times New Roman" panose="02020603050405020304" pitchFamily="18" charset="0"/>
              </a:rPr>
              <a:t>1</a:t>
            </a:r>
            <a:r>
              <a:rPr lang="zh-CN" altLang="zh-CN" dirty="0">
                <a:latin typeface="宋体" panose="02010600030101010101" pitchFamily="2" charset="-122"/>
                <a:ea typeface="宋体" panose="02010600030101010101" pitchFamily="2" charset="-122"/>
                <a:cs typeface="Times New Roman" panose="02020603050405020304" pitchFamily="18" charset="0"/>
              </a:rPr>
              <a:t>）实体的长度、面积：直接基于实体图层进行</a:t>
            </a:r>
            <a:r>
              <a:rPr lang="zh-CN" altLang="zh-CN" dirty="0" smtClean="0">
                <a:latin typeface="宋体" panose="02010600030101010101" pitchFamily="2" charset="-122"/>
                <a:ea typeface="宋体" panose="02010600030101010101" pitchFamily="2" charset="-122"/>
                <a:cs typeface="Times New Roman" panose="02020603050405020304" pitchFamily="18" charset="0"/>
              </a:rPr>
              <a:t>计算</a:t>
            </a:r>
          </a:p>
          <a:p>
            <a:pPr indent="269875">
              <a:spcAft>
                <a:spcPts val="600"/>
              </a:spcAft>
              <a:tabLst>
                <a:tab pos="457200" algn="l"/>
              </a:tabLst>
            </a:pPr>
            <a:r>
              <a:rPr lang="en-US" altLang="zh-CN" dirty="0" smtClean="0">
                <a:latin typeface="宋体" panose="02010600030101010101" pitchFamily="2" charset="-122"/>
                <a:ea typeface="宋体" panose="02010600030101010101" pitchFamily="2" charset="-122"/>
                <a:cs typeface="Times New Roman" panose="02020603050405020304" pitchFamily="18" charset="0"/>
              </a:rPr>
              <a:t>    2</a:t>
            </a:r>
            <a:r>
              <a:rPr lang="zh-CN" altLang="zh-CN" dirty="0" smtClean="0">
                <a:latin typeface="宋体" panose="02010600030101010101" pitchFamily="2" charset="-122"/>
                <a:ea typeface="宋体" panose="02010600030101010101" pitchFamily="2" charset="-122"/>
                <a:cs typeface="Times New Roman" panose="02020603050405020304" pitchFamily="18" charset="0"/>
              </a:rPr>
              <a:t>）统计单元穿越的统计单元的</a:t>
            </a:r>
            <a:r>
              <a:rPr lang="zh-CN" altLang="en-US" dirty="0" smtClean="0">
                <a:latin typeface="宋体" panose="02010600030101010101" pitchFamily="2" charset="-122"/>
                <a:ea typeface="宋体" panose="02010600030101010101" pitchFamily="2" charset="-122"/>
                <a:cs typeface="Times New Roman" panose="02020603050405020304" pitchFamily="18" charset="0"/>
              </a:rPr>
              <a:t>面积、</a:t>
            </a:r>
            <a:r>
              <a:rPr lang="zh-CN" altLang="zh-CN" dirty="0" smtClean="0">
                <a:latin typeface="宋体" panose="02010600030101010101" pitchFamily="2" charset="-122"/>
                <a:ea typeface="宋体" panose="02010600030101010101" pitchFamily="2" charset="-122"/>
                <a:cs typeface="Times New Roman" panose="02020603050405020304" pitchFamily="18" charset="0"/>
              </a:rPr>
              <a:t>表面面积：行政单元、高程带、坡度带</a:t>
            </a:r>
          </a:p>
          <a:p>
            <a:pPr indent="269875">
              <a:spcAft>
                <a:spcPts val="600"/>
              </a:spcAft>
              <a:tabLst>
                <a:tab pos="457200" algn="l"/>
              </a:tabLst>
            </a:pPr>
            <a:r>
              <a:rPr lang="en-US" altLang="zh-CN" dirty="0" smtClean="0">
                <a:latin typeface="宋体" panose="02010600030101010101" pitchFamily="2" charset="-122"/>
                <a:ea typeface="宋体" panose="02010600030101010101" pitchFamily="2" charset="-122"/>
                <a:cs typeface="Times New Roman" panose="02020603050405020304" pitchFamily="18" charset="0"/>
              </a:rPr>
              <a:t>    3</a:t>
            </a:r>
            <a:r>
              <a:rPr lang="zh-CN" altLang="zh-CN" dirty="0" smtClean="0">
                <a:latin typeface="宋体" panose="02010600030101010101" pitchFamily="2" charset="-122"/>
                <a:ea typeface="宋体" panose="02010600030101010101" pitchFamily="2" charset="-122"/>
                <a:cs typeface="Times New Roman" panose="02020603050405020304" pitchFamily="18" charset="0"/>
              </a:rPr>
              <a:t>）</a:t>
            </a:r>
            <a:r>
              <a:rPr lang="zh-CN" altLang="zh-CN" dirty="0">
                <a:latin typeface="宋体" panose="02010600030101010101" pitchFamily="2" charset="-122"/>
                <a:ea typeface="宋体" panose="02010600030101010101" pitchFamily="2" charset="-122"/>
                <a:cs typeface="Times New Roman" panose="02020603050405020304" pitchFamily="18" charset="0"/>
              </a:rPr>
              <a:t>交通距离：交通网络（公路、城市道路、乡村道路、行政村、高速公路出入口）</a:t>
            </a:r>
          </a:p>
          <a:p>
            <a:pPr indent="269875">
              <a:spcAft>
                <a:spcPts val="600"/>
              </a:spcAft>
              <a:tabLst>
                <a:tab pos="457200" algn="l"/>
              </a:tabLst>
            </a:pPr>
            <a:r>
              <a:rPr lang="en-US" altLang="zh-CN" dirty="0">
                <a:latin typeface="宋体" panose="02010600030101010101" pitchFamily="2" charset="-122"/>
                <a:ea typeface="宋体" panose="02010600030101010101" pitchFamily="2" charset="-122"/>
                <a:cs typeface="Times New Roman" panose="02020603050405020304" pitchFamily="18" charset="0"/>
              </a:rPr>
              <a:t>    </a:t>
            </a:r>
            <a:r>
              <a:rPr lang="en-US" altLang="zh-CN" dirty="0" smtClean="0">
                <a:latin typeface="宋体" panose="02010600030101010101" pitchFamily="2" charset="-122"/>
                <a:ea typeface="宋体" panose="02010600030101010101" pitchFamily="2" charset="-122"/>
                <a:cs typeface="Times New Roman" panose="02020603050405020304" pitchFamily="18" charset="0"/>
              </a:rPr>
              <a:t>4</a:t>
            </a:r>
            <a:r>
              <a:rPr lang="zh-CN" altLang="zh-CN" dirty="0" smtClean="0">
                <a:latin typeface="宋体" panose="02010600030101010101" pitchFamily="2" charset="-122"/>
                <a:ea typeface="宋体" panose="02010600030101010101" pitchFamily="2" charset="-122"/>
                <a:cs typeface="Times New Roman" panose="02020603050405020304" pitchFamily="18" charset="0"/>
              </a:rPr>
              <a:t>）</a:t>
            </a:r>
            <a:r>
              <a:rPr lang="zh-CN" altLang="zh-CN" dirty="0">
                <a:latin typeface="宋体" panose="02010600030101010101" pitchFamily="2" charset="-122"/>
                <a:ea typeface="宋体" panose="02010600030101010101" pitchFamily="2" charset="-122"/>
                <a:cs typeface="Times New Roman" panose="02020603050405020304" pitchFamily="18" charset="0"/>
              </a:rPr>
              <a:t>占</a:t>
            </a:r>
            <a:r>
              <a:rPr lang="zh-CN" altLang="zh-CN" dirty="0" smtClean="0">
                <a:latin typeface="宋体" panose="02010600030101010101" pitchFamily="2" charset="-122"/>
                <a:ea typeface="宋体" panose="02010600030101010101" pitchFamily="2" charset="-122"/>
                <a:cs typeface="Times New Roman" panose="02020603050405020304" pitchFamily="18" charset="0"/>
              </a:rPr>
              <a:t>比</a:t>
            </a:r>
            <a:r>
              <a:rPr lang="zh-CN" altLang="en-US" dirty="0" smtClean="0">
                <a:latin typeface="宋体" panose="02010600030101010101" pitchFamily="2" charset="-122"/>
                <a:ea typeface="宋体" panose="02010600030101010101" pitchFamily="2" charset="-122"/>
                <a:cs typeface="Times New Roman" panose="02020603050405020304" pitchFamily="18" charset="0"/>
              </a:rPr>
              <a:t>、构成比</a:t>
            </a:r>
            <a:r>
              <a:rPr lang="zh-CN" altLang="zh-CN" dirty="0" smtClean="0">
                <a:latin typeface="宋体" panose="02010600030101010101" pitchFamily="2" charset="-122"/>
                <a:ea typeface="宋体" panose="02010600030101010101" pitchFamily="2" charset="-122"/>
                <a:cs typeface="Times New Roman" panose="02020603050405020304" pitchFamily="18" charset="0"/>
              </a:rPr>
              <a:t>：</a:t>
            </a:r>
            <a:r>
              <a:rPr lang="zh-CN" altLang="zh-CN" dirty="0">
                <a:latin typeface="宋体" panose="02010600030101010101" pitchFamily="2" charset="-122"/>
                <a:ea typeface="宋体" panose="02010600030101010101" pitchFamily="2" charset="-122"/>
                <a:cs typeface="Times New Roman" panose="02020603050405020304" pitchFamily="18" charset="0"/>
              </a:rPr>
              <a:t>行政单元、地表覆盖，在报表时自动计算</a:t>
            </a:r>
          </a:p>
          <a:p>
            <a:pPr indent="269875">
              <a:spcAft>
                <a:spcPts val="600"/>
              </a:spcAft>
              <a:tabLst>
                <a:tab pos="457200" algn="l"/>
              </a:tabLst>
            </a:pPr>
            <a:r>
              <a:rPr lang="en-US" altLang="zh-CN" dirty="0" smtClean="0">
                <a:latin typeface="宋体" panose="02010600030101010101" pitchFamily="2" charset="-122"/>
                <a:ea typeface="宋体" panose="02010600030101010101" pitchFamily="2" charset="-122"/>
                <a:cs typeface="Times New Roman" panose="02020603050405020304" pitchFamily="18" charset="0"/>
              </a:rPr>
              <a:t>    8</a:t>
            </a:r>
            <a:r>
              <a:rPr lang="zh-CN" altLang="zh-CN" dirty="0">
                <a:latin typeface="宋体" panose="02010600030101010101" pitchFamily="2" charset="-122"/>
                <a:ea typeface="宋体" panose="02010600030101010101" pitchFamily="2" charset="-122"/>
                <a:cs typeface="Times New Roman" panose="02020603050405020304" pitchFamily="18" charset="0"/>
              </a:rPr>
              <a:t>）其他指标：涉及的统计内容所对应的普查成果数据层</a:t>
            </a:r>
            <a:r>
              <a:rPr lang="en-US" altLang="zh-CN" dirty="0">
                <a:latin typeface="宋体" panose="02010600030101010101" pitchFamily="2" charset="-122"/>
                <a:ea typeface="宋体" panose="02010600030101010101" pitchFamily="2" charset="-122"/>
                <a:cs typeface="Times New Roman" panose="02020603050405020304" pitchFamily="18" charset="0"/>
              </a:rPr>
              <a:t>    </a:t>
            </a:r>
            <a:endParaRPr lang="zh-CN" altLang="zh-CN" dirty="0">
              <a:latin typeface="宋体" panose="02010600030101010101" pitchFamily="2" charset="-122"/>
              <a:ea typeface="宋体" panose="02010600030101010101" pitchFamily="2" charset="-122"/>
              <a:cs typeface="Times New Roman" panose="02020603050405020304" pitchFamily="18" charset="0"/>
            </a:endParaRPr>
          </a:p>
          <a:p>
            <a:pPr marL="342900" lvl="0" indent="-342900">
              <a:spcAft>
                <a:spcPts val="600"/>
              </a:spcAft>
              <a:buFont typeface="Wingdings" panose="05000000000000000000" pitchFamily="2" charset="2"/>
              <a:buChar char=""/>
              <a:tabLst>
                <a:tab pos="457200" algn="l"/>
              </a:tabLst>
            </a:pPr>
            <a:r>
              <a:rPr lang="zh-CN" altLang="zh-CN" b="1" dirty="0">
                <a:latin typeface="宋体" panose="02010600030101010101" pitchFamily="2" charset="-122"/>
                <a:ea typeface="宋体" panose="02010600030101010101" pitchFamily="2" charset="-122"/>
                <a:cs typeface="Times New Roman" panose="02020603050405020304" pitchFamily="18" charset="0"/>
              </a:rPr>
              <a:t>合并后没有变化</a:t>
            </a:r>
            <a:endParaRPr lang="zh-CN" altLang="zh-CN" dirty="0">
              <a:latin typeface="宋体" panose="02010600030101010101" pitchFamily="2" charset="-122"/>
              <a:ea typeface="宋体" panose="02010600030101010101" pitchFamily="2" charset="-122"/>
              <a:cs typeface="Times New Roman" panose="02020603050405020304" pitchFamily="18" charset="0"/>
            </a:endParaRPr>
          </a:p>
          <a:p>
            <a:pPr indent="269875">
              <a:spcAft>
                <a:spcPts val="600"/>
              </a:spcAft>
              <a:tabLst>
                <a:tab pos="457200" algn="l"/>
              </a:tabLst>
            </a:pPr>
            <a:r>
              <a:rPr lang="zh-CN" altLang="zh-CN" dirty="0">
                <a:latin typeface="宋体" panose="02010600030101010101" pitchFamily="2" charset="-122"/>
                <a:ea typeface="宋体" panose="02010600030101010101" pitchFamily="2" charset="-122"/>
                <a:cs typeface="Times New Roman" panose="02020603050405020304" pitchFamily="18" charset="0"/>
              </a:rPr>
              <a:t>答、</a:t>
            </a:r>
            <a:r>
              <a:rPr lang="en-US" altLang="zh-CN" dirty="0">
                <a:latin typeface="宋体" panose="02010600030101010101" pitchFamily="2" charset="-122"/>
                <a:ea typeface="宋体" panose="02010600030101010101" pitchFamily="2" charset="-122"/>
                <a:cs typeface="Times New Roman" panose="02020603050405020304" pitchFamily="18" charset="0"/>
              </a:rPr>
              <a:t>1</a:t>
            </a:r>
            <a:r>
              <a:rPr lang="zh-CN" altLang="zh-CN" dirty="0">
                <a:latin typeface="宋体" panose="02010600030101010101" pitchFamily="2" charset="-122"/>
                <a:ea typeface="宋体" panose="02010600030101010101" pitchFamily="2" charset="-122"/>
                <a:cs typeface="Times New Roman" panose="02020603050405020304" pitchFamily="18" charset="0"/>
              </a:rPr>
              <a:t>）实体合并时，属性字段仅选择实体代码、实体名称、</a:t>
            </a:r>
            <a:r>
              <a:rPr lang="en-US" altLang="zh-CN" dirty="0">
                <a:latin typeface="宋体" panose="02010600030101010101" pitchFamily="2" charset="-122"/>
                <a:ea typeface="宋体" panose="02010600030101010101" pitchFamily="2" charset="-122"/>
                <a:cs typeface="Times New Roman" panose="02020603050405020304" pitchFamily="18" charset="0"/>
              </a:rPr>
              <a:t>CC</a:t>
            </a:r>
            <a:r>
              <a:rPr lang="zh-CN" altLang="zh-CN" dirty="0">
                <a:latin typeface="宋体" panose="02010600030101010101" pitchFamily="2" charset="-122"/>
                <a:ea typeface="宋体" panose="02010600030101010101" pitchFamily="2" charset="-122"/>
                <a:cs typeface="Times New Roman" panose="02020603050405020304" pitchFamily="18" charset="0"/>
              </a:rPr>
              <a:t>码和</a:t>
            </a:r>
            <a:r>
              <a:rPr lang="en-US" altLang="zh-CN" dirty="0">
                <a:latin typeface="宋体" panose="02010600030101010101" pitchFamily="2" charset="-122"/>
                <a:ea typeface="宋体" panose="02010600030101010101" pitchFamily="2" charset="-122"/>
                <a:cs typeface="Times New Roman" panose="02020603050405020304" pitchFamily="18" charset="0"/>
              </a:rPr>
              <a:t>GB</a:t>
            </a:r>
            <a:r>
              <a:rPr lang="zh-CN" altLang="zh-CN" dirty="0">
                <a:latin typeface="宋体" panose="02010600030101010101" pitchFamily="2" charset="-122"/>
                <a:ea typeface="宋体" panose="02010600030101010101" pitchFamily="2" charset="-122"/>
                <a:cs typeface="Times New Roman" panose="02020603050405020304" pitchFamily="18" charset="0"/>
              </a:rPr>
              <a:t>这些个</a:t>
            </a:r>
            <a:r>
              <a:rPr lang="zh-CN" altLang="zh-CN" dirty="0" smtClean="0">
                <a:latin typeface="宋体" panose="02010600030101010101" pitchFamily="2" charset="-122"/>
                <a:ea typeface="宋体" panose="02010600030101010101" pitchFamily="2" charset="-122"/>
                <a:cs typeface="Times New Roman" panose="02020603050405020304" pitchFamily="18" charset="0"/>
              </a:rPr>
              <a:t>字段</a:t>
            </a:r>
            <a:endParaRPr lang="zh-CN" altLang="zh-CN" dirty="0">
              <a:latin typeface="宋体" panose="02010600030101010101" pitchFamily="2" charset="-122"/>
              <a:ea typeface="宋体" panose="02010600030101010101" pitchFamily="2" charset="-122"/>
              <a:cs typeface="Times New Roman" panose="02020603050405020304" pitchFamily="18" charset="0"/>
            </a:endParaRPr>
          </a:p>
          <a:p>
            <a:r>
              <a:rPr lang="en-US" altLang="zh-CN" dirty="0">
                <a:latin typeface="宋体" panose="02010600030101010101" pitchFamily="2" charset="-122"/>
                <a:cs typeface="Times New Roman" panose="02020603050405020304" pitchFamily="18" charset="0"/>
              </a:rPr>
              <a:t>    </a:t>
            </a:r>
            <a:r>
              <a:rPr lang="en-US" altLang="zh-CN" dirty="0" smtClean="0">
                <a:latin typeface="宋体" panose="02010600030101010101" pitchFamily="2" charset="-122"/>
                <a:cs typeface="Times New Roman" panose="02020603050405020304" pitchFamily="18" charset="0"/>
              </a:rPr>
              <a:t>  2</a:t>
            </a:r>
            <a:r>
              <a:rPr lang="zh-CN" altLang="zh-CN" dirty="0">
                <a:ea typeface="宋体" panose="02010600030101010101" pitchFamily="2" charset="-122"/>
                <a:cs typeface="Times New Roman" panose="02020603050405020304" pitchFamily="18" charset="0"/>
              </a:rPr>
              <a:t>）地理单元合并时，属性字段仅保留单元代码（具有唯一性）、单元名称、</a:t>
            </a:r>
            <a:r>
              <a:rPr lang="en-US" altLang="zh-CN" dirty="0">
                <a:ea typeface="宋体" panose="02010600030101010101" pitchFamily="2" charset="-122"/>
                <a:cs typeface="Times New Roman" panose="02020603050405020304" pitchFamily="18" charset="0"/>
              </a:rPr>
              <a:t>CC</a:t>
            </a:r>
            <a:r>
              <a:rPr lang="zh-CN" altLang="zh-CN" dirty="0">
                <a:ea typeface="宋体" panose="02010600030101010101" pitchFamily="2" charset="-122"/>
                <a:cs typeface="Times New Roman" panose="02020603050405020304" pitchFamily="18" charset="0"/>
              </a:rPr>
              <a:t>码字</a:t>
            </a:r>
            <a:r>
              <a:rPr lang="zh-CN" altLang="zh-CN" dirty="0" smtClean="0">
                <a:ea typeface="宋体" panose="02010600030101010101" pitchFamily="2" charset="-122"/>
                <a:cs typeface="Times New Roman" panose="02020603050405020304" pitchFamily="18" charset="0"/>
              </a:rPr>
              <a:t>段</a:t>
            </a:r>
            <a:endParaRPr lang="zh-CN" altLang="en-US" dirty="0"/>
          </a:p>
        </p:txBody>
      </p:sp>
      <p:sp>
        <p:nvSpPr>
          <p:cNvPr id="13" name="标题 1"/>
          <p:cNvSpPr txBox="1">
            <a:spLocks/>
          </p:cNvSpPr>
          <p:nvPr/>
        </p:nvSpPr>
        <p:spPr>
          <a:xfrm>
            <a:off x="71438" y="-27383"/>
            <a:ext cx="9072562" cy="884634"/>
          </a:xfrm>
          <a:prstGeom prst="rect">
            <a:avLst/>
          </a:prstGeom>
        </p:spPr>
        <p:txBody>
          <a:bodyPr vert="horz" lIns="91440" tIns="45720" rIns="91440" bIns="45720" rtlCol="0" anchor="b">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pPr fontAlgn="auto">
              <a:spcAft>
                <a:spcPts val="0"/>
              </a:spcAft>
            </a:pPr>
            <a:r>
              <a:rPr lang="zh-CN" altLang="en-US" sz="4400" b="1" spc="50" dirty="0">
                <a:ln w="11430"/>
                <a:solidFill>
                  <a:srgbClr val="7030A0"/>
                </a:solidFill>
                <a:effectLst>
                  <a:outerShdw blurRad="76200" dist="50800" dir="5400000" algn="tl" rotWithShape="0">
                    <a:srgbClr val="000000">
                      <a:alpha val="65000"/>
                    </a:srgbClr>
                  </a:outerShdw>
                </a:effectLst>
                <a:latin typeface="微软雅黑" pitchFamily="34" charset="-122"/>
                <a:ea typeface="微软雅黑" pitchFamily="34" charset="-122"/>
              </a:rPr>
              <a:t>六</a:t>
            </a:r>
            <a:r>
              <a:rPr lang="zh-CN" altLang="en-US" sz="4400" b="1" spc="50" dirty="0" smtClean="0">
                <a:ln w="11430"/>
                <a:solidFill>
                  <a:srgbClr val="7030A0"/>
                </a:solidFill>
                <a:effectLst>
                  <a:outerShdw blurRad="76200" dist="50800" dir="5400000" algn="tl" rotWithShape="0">
                    <a:srgbClr val="000000">
                      <a:alpha val="65000"/>
                    </a:srgbClr>
                  </a:outerShdw>
                </a:effectLst>
                <a:latin typeface="微软雅黑" pitchFamily="34" charset="-122"/>
                <a:ea typeface="微软雅黑" pitchFamily="34" charset="-122"/>
              </a:rPr>
              <a:t>、常见问题</a:t>
            </a:r>
            <a:endParaRPr lang="zh-CN" altLang="en-US" sz="3600" b="1" spc="50" dirty="0">
              <a:ln w="11430"/>
              <a:solidFill>
                <a:srgbClr val="7030A0"/>
              </a:solidFill>
              <a:effectLst>
                <a:outerShdw blurRad="76200" dist="50800" dir="5400000" algn="tl" rotWithShape="0">
                  <a:srgbClr val="000000">
                    <a:alpha val="65000"/>
                  </a:srgbClr>
                </a:outerShdw>
              </a:effectLst>
              <a:latin typeface="微软雅黑" pitchFamily="34" charset="-122"/>
              <a:ea typeface="微软雅黑" pitchFamily="34" charset="-122"/>
            </a:endParaRPr>
          </a:p>
        </p:txBody>
      </p:sp>
      <p:sp>
        <p:nvSpPr>
          <p:cNvPr id="2" name="灯片编号占位符 1"/>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147</a:t>
            </a:fld>
            <a:endParaRPr lang="zh-CN" altLang="en-US">
              <a:solidFill>
                <a:prstClr val="black">
                  <a:tint val="75000"/>
                </a:prstClr>
              </a:solidFill>
            </a:endParaRPr>
          </a:p>
        </p:txBody>
      </p:sp>
    </p:spTree>
    <p:extLst>
      <p:ext uri="{BB962C8B-B14F-4D97-AF65-F5344CB8AC3E}">
        <p14:creationId xmlns:p14="http://schemas.microsoft.com/office/powerpoint/2010/main" xmlns="" val="3708026385"/>
      </p:ext>
    </p:extLst>
  </p:cSld>
  <p:clrMapOvr>
    <a:masterClrMapping/>
  </p:clrMapOvr>
  <p:transition>
    <p:fade/>
  </p:transition>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23"/>
          <p:cNvGrpSpPr>
            <a:grpSpLocks/>
          </p:cNvGrpSpPr>
          <p:nvPr/>
        </p:nvGrpSpPr>
        <p:grpSpPr bwMode="auto">
          <a:xfrm>
            <a:off x="0" y="-71438"/>
            <a:ext cx="9144000" cy="1309688"/>
            <a:chOff x="0" y="-71462"/>
            <a:chExt cx="9144000" cy="1309218"/>
          </a:xfrm>
        </p:grpSpPr>
        <p:grpSp>
          <p:nvGrpSpPr>
            <p:cNvPr id="6" name="组合 21"/>
            <p:cNvGrpSpPr>
              <a:grpSpLocks/>
            </p:cNvGrpSpPr>
            <p:nvPr/>
          </p:nvGrpSpPr>
          <p:grpSpPr bwMode="auto">
            <a:xfrm>
              <a:off x="0" y="857232"/>
              <a:ext cx="9144000" cy="173037"/>
              <a:chOff x="0" y="827071"/>
              <a:chExt cx="9144000" cy="173037"/>
            </a:xfrm>
          </p:grpSpPr>
          <p:sp>
            <p:nvSpPr>
              <p:cNvPr id="8" name="矩形 7"/>
              <p:cNvSpPr/>
              <p:nvPr/>
            </p:nvSpPr>
            <p:spPr>
              <a:xfrm>
                <a:off x="0" y="920664"/>
                <a:ext cx="9144000" cy="45719"/>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3"/>
              </a:lnRef>
              <a:fillRef idx="2">
                <a:schemeClr val="accent3"/>
              </a:fillRef>
              <a:effectRef idx="1">
                <a:schemeClr val="accent3"/>
              </a:effectRef>
              <a:fontRef idx="minor">
                <a:schemeClr val="dk1"/>
              </a:fontRef>
            </p:style>
            <p:txBody>
              <a:bodyPr anchor="ctr"/>
              <a:lstStyle/>
              <a:p>
                <a:pPr algn="ctr" fontAlgn="auto">
                  <a:spcBef>
                    <a:spcPts val="0"/>
                  </a:spcBef>
                  <a:spcAft>
                    <a:spcPts val="0"/>
                  </a:spcAft>
                  <a:defRPr/>
                </a:pPr>
                <a:endParaRPr lang="zh-CN" altLang="en-US" kern="0">
                  <a:solidFill>
                    <a:sysClr val="window" lastClr="FFFFFF"/>
                  </a:solidFill>
                  <a:latin typeface="Constantia"/>
                  <a:ea typeface="微软雅黑"/>
                </a:endParaRPr>
              </a:p>
            </p:txBody>
          </p:sp>
          <p:grpSp>
            <p:nvGrpSpPr>
              <p:cNvPr id="9" name="组合 12"/>
              <p:cNvGrpSpPr>
                <a:grpSpLocks/>
              </p:cNvGrpSpPr>
              <p:nvPr/>
            </p:nvGrpSpPr>
            <p:grpSpPr bwMode="auto">
              <a:xfrm>
                <a:off x="8715404" y="827071"/>
                <a:ext cx="287337" cy="173037"/>
                <a:chOff x="8461697" y="933460"/>
                <a:chExt cx="358775" cy="244475"/>
              </a:xfrm>
            </p:grpSpPr>
            <p:sp>
              <p:nvSpPr>
                <p:cNvPr id="10" name="燕尾形 9"/>
                <p:cNvSpPr/>
                <p:nvPr/>
              </p:nvSpPr>
              <p:spPr>
                <a:xfrm>
                  <a:off x="8461661" y="932981"/>
                  <a:ext cx="180380" cy="244389"/>
                </a:xfrm>
                <a:prstGeom prst="chevron">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fontAlgn="auto">
                    <a:spcBef>
                      <a:spcPts val="0"/>
                    </a:spcBef>
                    <a:spcAft>
                      <a:spcPts val="0"/>
                    </a:spcAft>
                    <a:defRPr/>
                  </a:pPr>
                  <a:endParaRPr lang="zh-CN" altLang="en-US">
                    <a:solidFill>
                      <a:schemeClr val="tx1"/>
                    </a:solidFill>
                  </a:endParaRPr>
                </a:p>
              </p:txBody>
            </p:sp>
            <p:sp>
              <p:nvSpPr>
                <p:cNvPr id="11" name="燕尾形 10"/>
                <p:cNvSpPr/>
                <p:nvPr/>
              </p:nvSpPr>
              <p:spPr>
                <a:xfrm>
                  <a:off x="8642040" y="932981"/>
                  <a:ext cx="178397" cy="244389"/>
                </a:xfrm>
                <a:prstGeom prst="chevron">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fontAlgn="auto">
                    <a:spcBef>
                      <a:spcPts val="0"/>
                    </a:spcBef>
                    <a:spcAft>
                      <a:spcPts val="0"/>
                    </a:spcAft>
                    <a:defRPr/>
                  </a:pPr>
                  <a:endParaRPr lang="zh-CN" altLang="en-US">
                    <a:solidFill>
                      <a:schemeClr val="tx1"/>
                    </a:solidFill>
                  </a:endParaRPr>
                </a:p>
              </p:txBody>
            </p:sp>
          </p:grpSp>
        </p:grpSp>
        <p:pic>
          <p:nvPicPr>
            <p:cNvPr id="7" name="图片 6" descr="14-2.png"/>
            <p:cNvPicPr>
              <a:picLocks noChangeAspect="1"/>
            </p:cNvPicPr>
            <p:nvPr/>
          </p:nvPicPr>
          <p:blipFill>
            <a:blip r:embed="rId2" cstate="print">
              <a:extLst/>
            </a:blip>
            <a:srcRect l="38138" b="39864"/>
            <a:stretch>
              <a:fillRect/>
            </a:stretch>
          </p:blipFill>
          <p:spPr bwMode="auto">
            <a:xfrm>
              <a:off x="5786446" y="-71462"/>
              <a:ext cx="3044754" cy="1309218"/>
            </a:xfrm>
            <a:prstGeom prst="rect">
              <a:avLst/>
            </a:prstGeom>
            <a:noFill/>
            <a:ln>
              <a:noFill/>
            </a:ln>
            <a:effectLst>
              <a:outerShdw blurRad="190500" dist="228600" dir="2700000" algn="ctr">
                <a:srgbClr val="000000">
                  <a:alpha val="30000"/>
                </a:srgbClr>
              </a:outerShdw>
            </a:effectLst>
            <a:scene3d>
              <a:camera prst="perspectiveRelaxed"/>
              <a:lightRig rig="threePt" dir="t"/>
            </a:scene3d>
            <a:extLst/>
          </p:spPr>
        </p:pic>
      </p:grpSp>
      <p:sp>
        <p:nvSpPr>
          <p:cNvPr id="4" name="矩形 3"/>
          <p:cNvSpPr/>
          <p:nvPr/>
        </p:nvSpPr>
        <p:spPr>
          <a:xfrm>
            <a:off x="-6021" y="1090917"/>
            <a:ext cx="9144000" cy="1985159"/>
          </a:xfrm>
          <a:prstGeom prst="rect">
            <a:avLst/>
          </a:prstGeom>
        </p:spPr>
        <p:txBody>
          <a:bodyPr wrap="square">
            <a:spAutoFit/>
          </a:bodyPr>
          <a:lstStyle/>
          <a:p>
            <a:pPr marL="342900" lvl="0" indent="-342900">
              <a:spcAft>
                <a:spcPts val="600"/>
              </a:spcAft>
              <a:buFont typeface="Wingdings" panose="05000000000000000000" pitchFamily="2" charset="2"/>
              <a:buChar char=""/>
              <a:tabLst>
                <a:tab pos="457200" algn="l"/>
              </a:tabLst>
            </a:pPr>
            <a:r>
              <a:rPr lang="zh-CN" altLang="en-US" b="1" dirty="0">
                <a:latin typeface="宋体" panose="02010600030101010101" pitchFamily="2" charset="-122"/>
                <a:ea typeface="宋体" panose="02010600030101010101" pitchFamily="2" charset="-122"/>
                <a:cs typeface="Times New Roman" panose="02020603050405020304" pitchFamily="18" charset="0"/>
              </a:rPr>
              <a:t>统计分析任务是否都通过软件实现</a:t>
            </a:r>
            <a:r>
              <a:rPr lang="zh-CN" altLang="en-US" b="1" dirty="0" smtClean="0">
                <a:latin typeface="宋体" panose="02010600030101010101" pitchFamily="2" charset="-122"/>
                <a:ea typeface="宋体" panose="02010600030101010101" pitchFamily="2" charset="-122"/>
                <a:cs typeface="Times New Roman" panose="02020603050405020304" pitchFamily="18" charset="0"/>
              </a:rPr>
              <a:t>？</a:t>
            </a:r>
            <a:endParaRPr lang="zh-CN" altLang="zh-CN" dirty="0">
              <a:latin typeface="宋体" panose="02010600030101010101" pitchFamily="2" charset="-122"/>
              <a:ea typeface="宋体" panose="02010600030101010101" pitchFamily="2" charset="-122"/>
              <a:cs typeface="Times New Roman" panose="02020603050405020304" pitchFamily="18" charset="0"/>
            </a:endParaRPr>
          </a:p>
          <a:p>
            <a:pPr indent="269875">
              <a:spcAft>
                <a:spcPts val="600"/>
              </a:spcAft>
              <a:tabLst>
                <a:tab pos="457200" algn="l"/>
              </a:tabLst>
            </a:pPr>
            <a:r>
              <a:rPr lang="zh-CN" altLang="zh-CN" dirty="0">
                <a:latin typeface="宋体" panose="02010600030101010101" pitchFamily="2" charset="-122"/>
                <a:ea typeface="宋体" panose="02010600030101010101" pitchFamily="2" charset="-122"/>
                <a:cs typeface="Times New Roman" panose="02020603050405020304" pitchFamily="18" charset="0"/>
              </a:rPr>
              <a:t>答</a:t>
            </a:r>
            <a:r>
              <a:rPr lang="zh-CN" altLang="zh-CN" dirty="0" smtClean="0">
                <a:latin typeface="宋体" panose="02010600030101010101" pitchFamily="2" charset="-122"/>
                <a:ea typeface="宋体" panose="02010600030101010101" pitchFamily="2" charset="-122"/>
                <a:cs typeface="Times New Roman" panose="02020603050405020304" pitchFamily="18" charset="0"/>
              </a:rPr>
              <a:t>、</a:t>
            </a:r>
            <a:r>
              <a:rPr lang="zh-CN" altLang="en-US" dirty="0" smtClean="0">
                <a:latin typeface="宋体" panose="02010600030101010101" pitchFamily="2" charset="-122"/>
                <a:ea typeface="宋体" panose="02010600030101010101" pitchFamily="2" charset="-122"/>
                <a:cs typeface="Times New Roman" panose="02020603050405020304" pitchFamily="18" charset="0"/>
              </a:rPr>
              <a:t>基本</a:t>
            </a:r>
            <a:r>
              <a:rPr lang="zh-CN" altLang="en-US" dirty="0">
                <a:latin typeface="宋体" panose="02010600030101010101" pitchFamily="2" charset="-122"/>
                <a:ea typeface="宋体" panose="02010600030101010101" pitchFamily="2" charset="-122"/>
                <a:cs typeface="Times New Roman" panose="02020603050405020304" pitchFamily="18" charset="0"/>
              </a:rPr>
              <a:t>统计任务通过专用的软件实现；综合统计任务部分通过软件实现，要结合社会、经济等专题部门数据和专家等人工参与</a:t>
            </a:r>
            <a:r>
              <a:rPr lang="zh-CN" altLang="en-US" dirty="0" smtClean="0">
                <a:latin typeface="宋体" panose="02010600030101010101" pitchFamily="2" charset="-122"/>
                <a:ea typeface="宋体" panose="02010600030101010101" pitchFamily="2" charset="-122"/>
                <a:cs typeface="Times New Roman" panose="02020603050405020304" pitchFamily="18" charset="0"/>
              </a:rPr>
              <a:t>。</a:t>
            </a:r>
          </a:p>
          <a:p>
            <a:pPr marL="342900" lvl="0" indent="-342900">
              <a:spcAft>
                <a:spcPts val="600"/>
              </a:spcAft>
              <a:buFont typeface="Wingdings" panose="05000000000000000000" pitchFamily="2" charset="2"/>
              <a:buChar char=""/>
              <a:tabLst>
                <a:tab pos="457200" algn="l"/>
              </a:tabLst>
            </a:pPr>
            <a:r>
              <a:rPr lang="zh-CN" altLang="en-US" b="1" dirty="0">
                <a:latin typeface="宋体" panose="02010600030101010101" pitchFamily="2" charset="-122"/>
                <a:ea typeface="宋体" panose="02010600030101010101" pitchFamily="2" charset="-122"/>
                <a:cs typeface="Times New Roman" panose="02020603050405020304" pitchFamily="18" charset="0"/>
              </a:rPr>
              <a:t>统计中的构成比与占比如何区分？</a:t>
            </a:r>
          </a:p>
          <a:p>
            <a:pPr indent="269875">
              <a:spcAft>
                <a:spcPts val="600"/>
              </a:spcAft>
              <a:tabLst>
                <a:tab pos="457200" algn="l"/>
              </a:tabLst>
            </a:pPr>
            <a:r>
              <a:rPr lang="zh-CN" altLang="zh-CN" dirty="0" smtClean="0">
                <a:latin typeface="宋体" panose="02010600030101010101" pitchFamily="2" charset="-122"/>
                <a:ea typeface="宋体" panose="02010600030101010101" pitchFamily="2" charset="-122"/>
                <a:cs typeface="Times New Roman" panose="02020603050405020304" pitchFamily="18" charset="0"/>
              </a:rPr>
              <a:t>答、</a:t>
            </a:r>
            <a:r>
              <a:rPr lang="zh-CN" altLang="en-US" dirty="0" smtClean="0">
                <a:latin typeface="宋体" panose="02010600030101010101" pitchFamily="2" charset="-122"/>
                <a:ea typeface="宋体" panose="02010600030101010101" pitchFamily="2" charset="-122"/>
                <a:cs typeface="Times New Roman" panose="02020603050405020304" pitchFamily="18" charset="0"/>
              </a:rPr>
              <a:t>构成</a:t>
            </a:r>
            <a:r>
              <a:rPr lang="zh-CN" altLang="en-US" dirty="0">
                <a:latin typeface="宋体" panose="02010600030101010101" pitchFamily="2" charset="-122"/>
                <a:ea typeface="宋体" panose="02010600030101010101" pitchFamily="2" charset="-122"/>
                <a:cs typeface="Times New Roman" panose="02020603050405020304" pitchFamily="18" charset="0"/>
              </a:rPr>
              <a:t>比指的是内部的构成，即下级类占其父类的比重；后者是统计对象占所在行政区划（如面积）的比重</a:t>
            </a:r>
            <a:r>
              <a:rPr lang="zh-CN" altLang="en-US" dirty="0" smtClean="0">
                <a:latin typeface="宋体" panose="02010600030101010101" pitchFamily="2" charset="-122"/>
                <a:ea typeface="宋体" panose="02010600030101010101" pitchFamily="2" charset="-122"/>
                <a:cs typeface="Times New Roman" panose="02020603050405020304" pitchFamily="18" charset="0"/>
              </a:rPr>
              <a:t>。</a:t>
            </a:r>
            <a:endParaRPr lang="zh-CN" altLang="zh-CN" dirty="0">
              <a:latin typeface="宋体" panose="02010600030101010101" pitchFamily="2" charset="-122"/>
              <a:ea typeface="宋体" panose="02010600030101010101" pitchFamily="2" charset="-122"/>
              <a:cs typeface="Times New Roman" panose="02020603050405020304" pitchFamily="18" charset="0"/>
            </a:endParaRPr>
          </a:p>
        </p:txBody>
      </p:sp>
      <p:sp>
        <p:nvSpPr>
          <p:cNvPr id="13" name="标题 1"/>
          <p:cNvSpPr txBox="1">
            <a:spLocks/>
          </p:cNvSpPr>
          <p:nvPr/>
        </p:nvSpPr>
        <p:spPr>
          <a:xfrm>
            <a:off x="71438" y="-27383"/>
            <a:ext cx="9072562" cy="884634"/>
          </a:xfrm>
          <a:prstGeom prst="rect">
            <a:avLst/>
          </a:prstGeom>
        </p:spPr>
        <p:txBody>
          <a:bodyPr vert="horz" lIns="91440" tIns="45720" rIns="91440" bIns="45720" rtlCol="0" anchor="b">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pPr fontAlgn="auto">
              <a:spcAft>
                <a:spcPts val="0"/>
              </a:spcAft>
            </a:pPr>
            <a:r>
              <a:rPr lang="zh-CN" altLang="en-US" sz="4400" b="1" spc="50" dirty="0">
                <a:ln w="11430"/>
                <a:solidFill>
                  <a:srgbClr val="7030A0"/>
                </a:solidFill>
                <a:effectLst>
                  <a:outerShdw blurRad="76200" dist="50800" dir="5400000" algn="tl" rotWithShape="0">
                    <a:srgbClr val="000000">
                      <a:alpha val="65000"/>
                    </a:srgbClr>
                  </a:outerShdw>
                </a:effectLst>
                <a:latin typeface="微软雅黑" pitchFamily="34" charset="-122"/>
                <a:ea typeface="微软雅黑" pitchFamily="34" charset="-122"/>
              </a:rPr>
              <a:t>六</a:t>
            </a:r>
            <a:r>
              <a:rPr lang="zh-CN" altLang="en-US" sz="4400" b="1" spc="50" dirty="0" smtClean="0">
                <a:ln w="11430"/>
                <a:solidFill>
                  <a:srgbClr val="7030A0"/>
                </a:solidFill>
                <a:effectLst>
                  <a:outerShdw blurRad="76200" dist="50800" dir="5400000" algn="tl" rotWithShape="0">
                    <a:srgbClr val="000000">
                      <a:alpha val="65000"/>
                    </a:srgbClr>
                  </a:outerShdw>
                </a:effectLst>
                <a:latin typeface="微软雅黑" pitchFamily="34" charset="-122"/>
                <a:ea typeface="微软雅黑" pitchFamily="34" charset="-122"/>
              </a:rPr>
              <a:t>、常见问题</a:t>
            </a:r>
            <a:endParaRPr lang="zh-CN" altLang="en-US" sz="3600" b="1" spc="50" dirty="0">
              <a:ln w="11430"/>
              <a:solidFill>
                <a:srgbClr val="7030A0"/>
              </a:solidFill>
              <a:effectLst>
                <a:outerShdw blurRad="76200" dist="50800" dir="5400000" algn="tl" rotWithShape="0">
                  <a:srgbClr val="000000">
                    <a:alpha val="65000"/>
                  </a:srgbClr>
                </a:outerShdw>
              </a:effectLst>
              <a:latin typeface="微软雅黑" pitchFamily="34" charset="-122"/>
              <a:ea typeface="微软雅黑" pitchFamily="34" charset="-122"/>
            </a:endParaRPr>
          </a:p>
        </p:txBody>
      </p:sp>
      <p:sp>
        <p:nvSpPr>
          <p:cNvPr id="2" name="灯片编号占位符 1"/>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148</a:t>
            </a:fld>
            <a:endParaRPr lang="zh-CN" altLang="en-US">
              <a:solidFill>
                <a:prstClr val="black">
                  <a:tint val="75000"/>
                </a:prstClr>
              </a:solidFill>
            </a:endParaRPr>
          </a:p>
        </p:txBody>
      </p:sp>
    </p:spTree>
    <p:extLst>
      <p:ext uri="{BB962C8B-B14F-4D97-AF65-F5344CB8AC3E}">
        <p14:creationId xmlns:p14="http://schemas.microsoft.com/office/powerpoint/2010/main" xmlns="" val="1029987"/>
      </p:ext>
    </p:extLst>
  </p:cSld>
  <p:clrMapOvr>
    <a:masterClrMapping/>
  </p:clrMapOvr>
  <p:transition>
    <p:fade/>
  </p:transition>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23"/>
          <p:cNvGrpSpPr>
            <a:grpSpLocks/>
          </p:cNvGrpSpPr>
          <p:nvPr/>
        </p:nvGrpSpPr>
        <p:grpSpPr bwMode="auto">
          <a:xfrm>
            <a:off x="0" y="-71438"/>
            <a:ext cx="9144000" cy="1309688"/>
            <a:chOff x="0" y="-71462"/>
            <a:chExt cx="9144000" cy="1309218"/>
          </a:xfrm>
        </p:grpSpPr>
        <p:grpSp>
          <p:nvGrpSpPr>
            <p:cNvPr id="6" name="组合 21"/>
            <p:cNvGrpSpPr>
              <a:grpSpLocks/>
            </p:cNvGrpSpPr>
            <p:nvPr/>
          </p:nvGrpSpPr>
          <p:grpSpPr bwMode="auto">
            <a:xfrm>
              <a:off x="0" y="857232"/>
              <a:ext cx="9144000" cy="173037"/>
              <a:chOff x="0" y="827071"/>
              <a:chExt cx="9144000" cy="173037"/>
            </a:xfrm>
          </p:grpSpPr>
          <p:sp>
            <p:nvSpPr>
              <p:cNvPr id="8" name="矩形 7"/>
              <p:cNvSpPr/>
              <p:nvPr/>
            </p:nvSpPr>
            <p:spPr>
              <a:xfrm>
                <a:off x="0" y="920664"/>
                <a:ext cx="9144000" cy="45719"/>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3"/>
              </a:lnRef>
              <a:fillRef idx="2">
                <a:schemeClr val="accent3"/>
              </a:fillRef>
              <a:effectRef idx="1">
                <a:schemeClr val="accent3"/>
              </a:effectRef>
              <a:fontRef idx="minor">
                <a:schemeClr val="dk1"/>
              </a:fontRef>
            </p:style>
            <p:txBody>
              <a:bodyPr anchor="ctr"/>
              <a:lstStyle/>
              <a:p>
                <a:pPr algn="ctr" fontAlgn="auto">
                  <a:spcBef>
                    <a:spcPts val="0"/>
                  </a:spcBef>
                  <a:spcAft>
                    <a:spcPts val="0"/>
                  </a:spcAft>
                  <a:defRPr/>
                </a:pPr>
                <a:endParaRPr lang="zh-CN" altLang="en-US" kern="0">
                  <a:solidFill>
                    <a:sysClr val="window" lastClr="FFFFFF"/>
                  </a:solidFill>
                  <a:latin typeface="Constantia"/>
                  <a:ea typeface="微软雅黑"/>
                </a:endParaRPr>
              </a:p>
            </p:txBody>
          </p:sp>
          <p:grpSp>
            <p:nvGrpSpPr>
              <p:cNvPr id="9" name="组合 12"/>
              <p:cNvGrpSpPr>
                <a:grpSpLocks/>
              </p:cNvGrpSpPr>
              <p:nvPr/>
            </p:nvGrpSpPr>
            <p:grpSpPr bwMode="auto">
              <a:xfrm>
                <a:off x="8715404" y="827071"/>
                <a:ext cx="287337" cy="173037"/>
                <a:chOff x="8461697" y="933460"/>
                <a:chExt cx="358775" cy="244475"/>
              </a:xfrm>
            </p:grpSpPr>
            <p:sp>
              <p:nvSpPr>
                <p:cNvPr id="10" name="燕尾形 9"/>
                <p:cNvSpPr/>
                <p:nvPr/>
              </p:nvSpPr>
              <p:spPr>
                <a:xfrm>
                  <a:off x="8461661" y="932981"/>
                  <a:ext cx="180380" cy="244389"/>
                </a:xfrm>
                <a:prstGeom prst="chevron">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fontAlgn="auto">
                    <a:spcBef>
                      <a:spcPts val="0"/>
                    </a:spcBef>
                    <a:spcAft>
                      <a:spcPts val="0"/>
                    </a:spcAft>
                    <a:defRPr/>
                  </a:pPr>
                  <a:endParaRPr lang="zh-CN" altLang="en-US">
                    <a:solidFill>
                      <a:schemeClr val="tx1"/>
                    </a:solidFill>
                  </a:endParaRPr>
                </a:p>
              </p:txBody>
            </p:sp>
            <p:sp>
              <p:nvSpPr>
                <p:cNvPr id="11" name="燕尾形 10"/>
                <p:cNvSpPr/>
                <p:nvPr/>
              </p:nvSpPr>
              <p:spPr>
                <a:xfrm>
                  <a:off x="8642040" y="932981"/>
                  <a:ext cx="178397" cy="244389"/>
                </a:xfrm>
                <a:prstGeom prst="chevron">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fontAlgn="auto">
                    <a:spcBef>
                      <a:spcPts val="0"/>
                    </a:spcBef>
                    <a:spcAft>
                      <a:spcPts val="0"/>
                    </a:spcAft>
                    <a:defRPr/>
                  </a:pPr>
                  <a:endParaRPr lang="zh-CN" altLang="en-US">
                    <a:solidFill>
                      <a:schemeClr val="tx1"/>
                    </a:solidFill>
                  </a:endParaRPr>
                </a:p>
              </p:txBody>
            </p:sp>
          </p:grpSp>
        </p:grpSp>
        <p:pic>
          <p:nvPicPr>
            <p:cNvPr id="7" name="图片 6" descr="14-2.png"/>
            <p:cNvPicPr>
              <a:picLocks noChangeAspect="1"/>
            </p:cNvPicPr>
            <p:nvPr/>
          </p:nvPicPr>
          <p:blipFill>
            <a:blip r:embed="rId2" cstate="print">
              <a:extLst/>
            </a:blip>
            <a:srcRect l="38138" b="39864"/>
            <a:stretch>
              <a:fillRect/>
            </a:stretch>
          </p:blipFill>
          <p:spPr bwMode="auto">
            <a:xfrm>
              <a:off x="5786446" y="-71462"/>
              <a:ext cx="3044754" cy="1309218"/>
            </a:xfrm>
            <a:prstGeom prst="rect">
              <a:avLst/>
            </a:prstGeom>
            <a:noFill/>
            <a:ln>
              <a:noFill/>
            </a:ln>
            <a:effectLst>
              <a:outerShdw blurRad="190500" dist="228600" dir="2700000" algn="ctr">
                <a:srgbClr val="000000">
                  <a:alpha val="30000"/>
                </a:srgbClr>
              </a:outerShdw>
            </a:effectLst>
            <a:scene3d>
              <a:camera prst="perspectiveRelaxed"/>
              <a:lightRig rig="threePt" dir="t"/>
            </a:scene3d>
            <a:extLst/>
          </p:spPr>
        </p:pic>
      </p:grpSp>
      <p:sp>
        <p:nvSpPr>
          <p:cNvPr id="4" name="矩形 3"/>
          <p:cNvSpPr/>
          <p:nvPr/>
        </p:nvSpPr>
        <p:spPr>
          <a:xfrm>
            <a:off x="0" y="1366281"/>
            <a:ext cx="9144000" cy="5632311"/>
          </a:xfrm>
          <a:prstGeom prst="rect">
            <a:avLst/>
          </a:prstGeom>
        </p:spPr>
        <p:txBody>
          <a:bodyPr wrap="square">
            <a:spAutoFit/>
          </a:bodyPr>
          <a:lstStyle/>
          <a:p>
            <a:r>
              <a:rPr lang="en-US" altLang="zh-CN" sz="2000" dirty="0" smtClean="0"/>
              <a:t>1</a:t>
            </a:r>
            <a:r>
              <a:rPr lang="zh-CN" altLang="zh-CN" sz="2000" dirty="0"/>
              <a:t>、地表覆盖和要素采集标准不统一，存在达到采集指标的漏采、未达指标的多采、类型混分和多级类型同时存在现象，造成基本统计分类类型结果的不完整和错误，影响基本统计成果的发布和与部门数据的对比分析</a:t>
            </a:r>
            <a:r>
              <a:rPr lang="zh-CN" altLang="zh-CN" sz="2000" dirty="0" smtClean="0"/>
              <a:t>。</a:t>
            </a:r>
            <a:endParaRPr lang="en-US" altLang="zh-CN" sz="2000" dirty="0" smtClean="0"/>
          </a:p>
          <a:p>
            <a:endParaRPr lang="zh-CN" altLang="zh-CN" sz="2000" dirty="0"/>
          </a:p>
          <a:p>
            <a:r>
              <a:rPr lang="en-US" altLang="zh-CN" sz="2000" dirty="0"/>
              <a:t>2</a:t>
            </a:r>
            <a:r>
              <a:rPr lang="zh-CN" altLang="zh-CN" sz="2000" dirty="0"/>
              <a:t>、参照标准和专题资料现势性差，存在行政村、学校、医院、社会福利机构等单位院落数据不完整或陈旧</a:t>
            </a:r>
            <a:r>
              <a:rPr lang="zh-CN" altLang="zh-CN" sz="2000" dirty="0" smtClean="0"/>
              <a:t>，</a:t>
            </a:r>
            <a:r>
              <a:rPr lang="zh-CN" altLang="en-US" sz="2000" dirty="0" smtClean="0"/>
              <a:t>定位点</a:t>
            </a:r>
            <a:r>
              <a:rPr lang="zh-CN" altLang="zh-CN" sz="2000" dirty="0" smtClean="0"/>
              <a:t>不准</a:t>
            </a:r>
            <a:r>
              <a:rPr lang="zh-CN" altLang="zh-CN" sz="2000" dirty="0"/>
              <a:t>，已经归并迁移的行政村未更新，与现实差异很大，造成与搜集的专题资料无法匹配，影响综合统计相关专题的计算和分析</a:t>
            </a:r>
            <a:r>
              <a:rPr lang="zh-CN" altLang="zh-CN" sz="2000" dirty="0" smtClean="0"/>
              <a:t>。</a:t>
            </a:r>
            <a:endParaRPr lang="en-US" altLang="zh-CN" sz="2000" dirty="0" smtClean="0"/>
          </a:p>
          <a:p>
            <a:endParaRPr lang="zh-CN" altLang="zh-CN" sz="2000" dirty="0"/>
          </a:p>
          <a:p>
            <a:r>
              <a:rPr lang="en-US" altLang="zh-CN" sz="2000" dirty="0"/>
              <a:t>3</a:t>
            </a:r>
            <a:r>
              <a:rPr lang="zh-CN" altLang="zh-CN" sz="2000" dirty="0"/>
              <a:t>、拓扑关系错误，存在地表覆盖图斑缝隙、图斑互相压盖和图斑多边形不闭合现象，道路相交且互通的未打断、中心线不连续和路网不连通现象，造成基本统计无法进行和路网分析结果与现实不符，影响综合统计的开展和成果的应用</a:t>
            </a:r>
            <a:r>
              <a:rPr lang="zh-CN" altLang="zh-CN" sz="2000" dirty="0" smtClean="0"/>
              <a:t>。</a:t>
            </a:r>
            <a:endParaRPr lang="en-US" altLang="zh-CN" sz="2000" dirty="0" smtClean="0"/>
          </a:p>
          <a:p>
            <a:endParaRPr lang="zh-CN" altLang="zh-CN" sz="2000" dirty="0"/>
          </a:p>
          <a:p>
            <a:r>
              <a:rPr lang="en-US" altLang="zh-CN" sz="2000" dirty="0"/>
              <a:t>4</a:t>
            </a:r>
            <a:r>
              <a:rPr lang="zh-CN" altLang="zh-CN" sz="2000" dirty="0"/>
              <a:t>、属性填写混乱，存在必填项漏填、可填项不填、</a:t>
            </a:r>
            <a:r>
              <a:rPr lang="en-US" altLang="zh-CN" sz="2000" dirty="0"/>
              <a:t>GB</a:t>
            </a:r>
            <a:r>
              <a:rPr lang="zh-CN" altLang="zh-CN" sz="2000" dirty="0"/>
              <a:t>和</a:t>
            </a:r>
            <a:r>
              <a:rPr lang="en-US" altLang="zh-CN" sz="2000" dirty="0"/>
              <a:t>TYPE</a:t>
            </a:r>
            <a:r>
              <a:rPr lang="zh-CN" altLang="zh-CN" sz="2000" dirty="0"/>
              <a:t>等关键属性错填和参照标准陈旧等现象，造成基于属性项统计结果的不准确</a:t>
            </a:r>
            <a:r>
              <a:rPr lang="zh-CN" altLang="zh-CN" sz="2000" dirty="0" smtClean="0"/>
              <a:t>。</a:t>
            </a:r>
            <a:endParaRPr lang="en-US" altLang="zh-CN" sz="2000" dirty="0" smtClean="0"/>
          </a:p>
          <a:p>
            <a:endParaRPr lang="zh-CN" altLang="zh-CN" sz="2000" dirty="0"/>
          </a:p>
          <a:p>
            <a:r>
              <a:rPr lang="en-US" altLang="zh-CN" sz="2000" dirty="0"/>
              <a:t>5</a:t>
            </a:r>
            <a:r>
              <a:rPr lang="zh-CN" altLang="zh-CN" sz="2000" dirty="0"/>
              <a:t>、国情要素与地表覆盖分类数据逻辑关系不正确，造成道路、水域、构筑物要素与地表覆盖分类数据之间的逻辑矛盾</a:t>
            </a:r>
            <a:r>
              <a:rPr lang="zh-CN" altLang="zh-CN" sz="2000" dirty="0" smtClean="0"/>
              <a:t>。</a:t>
            </a:r>
            <a:endParaRPr lang="zh-CN" altLang="zh-CN" sz="2000" dirty="0"/>
          </a:p>
        </p:txBody>
      </p:sp>
      <p:sp>
        <p:nvSpPr>
          <p:cNvPr id="13" name="标题 1"/>
          <p:cNvSpPr txBox="1">
            <a:spLocks/>
          </p:cNvSpPr>
          <p:nvPr/>
        </p:nvSpPr>
        <p:spPr>
          <a:xfrm>
            <a:off x="71438" y="-27383"/>
            <a:ext cx="9072562" cy="884634"/>
          </a:xfrm>
          <a:prstGeom prst="rect">
            <a:avLst/>
          </a:prstGeom>
        </p:spPr>
        <p:txBody>
          <a:bodyPr vert="horz" lIns="91440" tIns="45720" rIns="91440" bIns="45720" rtlCol="0" anchor="b">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pPr fontAlgn="auto">
              <a:spcAft>
                <a:spcPts val="0"/>
              </a:spcAft>
            </a:pPr>
            <a:r>
              <a:rPr lang="zh-CN" altLang="en-US" sz="4400" b="1" spc="50" dirty="0">
                <a:ln w="11430"/>
                <a:solidFill>
                  <a:srgbClr val="7030A0"/>
                </a:solidFill>
                <a:effectLst>
                  <a:outerShdw blurRad="76200" dist="50800" dir="5400000" algn="tl" rotWithShape="0">
                    <a:srgbClr val="000000">
                      <a:alpha val="65000"/>
                    </a:srgbClr>
                  </a:outerShdw>
                </a:effectLst>
                <a:latin typeface="微软雅黑" pitchFamily="34" charset="-122"/>
                <a:ea typeface="微软雅黑" pitchFamily="34" charset="-122"/>
              </a:rPr>
              <a:t>六</a:t>
            </a:r>
            <a:r>
              <a:rPr lang="zh-CN" altLang="en-US" sz="4400" b="1" spc="50" dirty="0" smtClean="0">
                <a:ln w="11430"/>
                <a:solidFill>
                  <a:srgbClr val="7030A0"/>
                </a:solidFill>
                <a:effectLst>
                  <a:outerShdw blurRad="76200" dist="50800" dir="5400000" algn="tl" rotWithShape="0">
                    <a:srgbClr val="000000">
                      <a:alpha val="65000"/>
                    </a:srgbClr>
                  </a:outerShdw>
                </a:effectLst>
                <a:latin typeface="微软雅黑" pitchFamily="34" charset="-122"/>
                <a:ea typeface="微软雅黑" pitchFamily="34" charset="-122"/>
              </a:rPr>
              <a:t>、常见问题</a:t>
            </a:r>
            <a:endParaRPr lang="zh-CN" altLang="en-US" sz="3600" b="1" spc="50" dirty="0">
              <a:ln w="11430"/>
              <a:solidFill>
                <a:srgbClr val="7030A0"/>
              </a:solidFill>
              <a:effectLst>
                <a:outerShdw blurRad="76200" dist="50800" dir="5400000" algn="tl" rotWithShape="0">
                  <a:srgbClr val="000000">
                    <a:alpha val="65000"/>
                  </a:srgbClr>
                </a:outerShdw>
              </a:effectLst>
              <a:latin typeface="微软雅黑" pitchFamily="34" charset="-122"/>
              <a:ea typeface="微软雅黑" pitchFamily="34" charset="-122"/>
            </a:endParaRPr>
          </a:p>
        </p:txBody>
      </p:sp>
      <p:sp>
        <p:nvSpPr>
          <p:cNvPr id="2" name="矩形 1"/>
          <p:cNvSpPr/>
          <p:nvPr/>
        </p:nvSpPr>
        <p:spPr>
          <a:xfrm>
            <a:off x="0" y="980728"/>
            <a:ext cx="3281668" cy="400110"/>
          </a:xfrm>
          <a:prstGeom prst="rect">
            <a:avLst/>
          </a:prstGeom>
        </p:spPr>
        <p:txBody>
          <a:bodyPr wrap="none">
            <a:spAutoFit/>
          </a:bodyPr>
          <a:lstStyle/>
          <a:p>
            <a:r>
              <a:rPr lang="zh-CN" altLang="zh-CN" sz="2000" b="1" dirty="0"/>
              <a:t>数据主要质量问题及影响：</a:t>
            </a:r>
          </a:p>
        </p:txBody>
      </p:sp>
      <p:sp>
        <p:nvSpPr>
          <p:cNvPr id="3" name="灯片编号占位符 2"/>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149</a:t>
            </a:fld>
            <a:endParaRPr lang="zh-CN" altLang="en-US">
              <a:solidFill>
                <a:prstClr val="black">
                  <a:tint val="75000"/>
                </a:prstClr>
              </a:solidFill>
            </a:endParaRPr>
          </a:p>
        </p:txBody>
      </p:sp>
    </p:spTree>
    <p:extLst>
      <p:ext uri="{BB962C8B-B14F-4D97-AF65-F5344CB8AC3E}">
        <p14:creationId xmlns:p14="http://schemas.microsoft.com/office/powerpoint/2010/main" xmlns="" val="4118377633"/>
      </p:ext>
    </p:extLst>
  </p:cSld>
  <p:clrMapOvr>
    <a:masterClrMapping/>
  </p:clrMapOvr>
  <p:transition>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剪去单角的矩形 24"/>
          <p:cNvSpPr/>
          <p:nvPr/>
        </p:nvSpPr>
        <p:spPr>
          <a:xfrm>
            <a:off x="393068" y="1142984"/>
            <a:ext cx="8429684" cy="1571636"/>
          </a:xfrm>
          <a:prstGeom prst="snip1Rect">
            <a:avLst/>
          </a:prstGeom>
          <a:gradFill>
            <a:gsLst>
              <a:gs pos="20000">
                <a:schemeClr val="bg1">
                  <a:lumMod val="95000"/>
                </a:schemeClr>
              </a:gs>
              <a:gs pos="100000">
                <a:schemeClr val="accent1">
                  <a:lumMod val="20000"/>
                  <a:lumOff val="80000"/>
                </a:schemeClr>
              </a:gs>
            </a:gsLst>
          </a:gradFill>
          <a:ln>
            <a:solidFill>
              <a:schemeClr val="tx1"/>
            </a:solidFill>
          </a:ln>
        </p:spPr>
        <p:style>
          <a:lnRef idx="1">
            <a:schemeClr val="accent1"/>
          </a:lnRef>
          <a:fillRef idx="2">
            <a:schemeClr val="accent1"/>
          </a:fillRef>
          <a:effectRef idx="1">
            <a:schemeClr val="accent1"/>
          </a:effectRef>
          <a:fontRef idx="minor">
            <a:schemeClr val="dk1"/>
          </a:fontRef>
        </p:style>
        <p:txBody>
          <a:bodyPr rtlCol="0" anchor="t" anchorCtr="0"/>
          <a:lstStyle/>
          <a:p>
            <a:pPr>
              <a:lnSpc>
                <a:spcPts val="3500"/>
              </a:lnSpc>
            </a:pPr>
            <a:r>
              <a:rPr lang="zh-CN" altLang="en-US" sz="2000" dirty="0" smtClean="0">
                <a:solidFill>
                  <a:schemeClr val="tx1"/>
                </a:solidFill>
                <a:latin typeface="微软雅黑" pitchFamily="34" charset="-122"/>
                <a:ea typeface="微软雅黑" pitchFamily="34" charset="-122"/>
              </a:rPr>
              <a:t>       针对自然和人文两种普查对象，按照几何特征类型划分为</a:t>
            </a:r>
            <a:r>
              <a:rPr lang="zh-CN" altLang="en-US" sz="2000" dirty="0" smtClean="0">
                <a:solidFill>
                  <a:srgbClr val="C00000"/>
                </a:solidFill>
                <a:latin typeface="微软雅黑" pitchFamily="34" charset="-122"/>
                <a:ea typeface="微软雅黑" pitchFamily="34" charset="-122"/>
              </a:rPr>
              <a:t>点、线、面以及实体对象</a:t>
            </a:r>
            <a:r>
              <a:rPr lang="zh-CN" altLang="en-US" sz="2000" dirty="0" smtClean="0">
                <a:solidFill>
                  <a:schemeClr val="tx1"/>
                </a:solidFill>
                <a:latin typeface="微软雅黑" pitchFamily="34" charset="-122"/>
                <a:ea typeface="微软雅黑" pitchFamily="34" charset="-122"/>
              </a:rPr>
              <a:t>，进行要素</a:t>
            </a:r>
            <a:r>
              <a:rPr lang="zh-CN" altLang="en-US" sz="2000" dirty="0" smtClean="0">
                <a:solidFill>
                  <a:srgbClr val="C00000"/>
                </a:solidFill>
                <a:latin typeface="微软雅黑" pitchFamily="34" charset="-122"/>
                <a:ea typeface="微软雅黑" pitchFamily="34" charset="-122"/>
              </a:rPr>
              <a:t>个数、长度、面积、密度、占比、高程、范围</a:t>
            </a:r>
            <a:r>
              <a:rPr lang="zh-CN" altLang="en-US" sz="2000" dirty="0" smtClean="0">
                <a:solidFill>
                  <a:schemeClr val="tx1"/>
                </a:solidFill>
                <a:latin typeface="微软雅黑" pitchFamily="34" charset="-122"/>
                <a:ea typeface="微软雅黑" pitchFamily="34" charset="-122"/>
              </a:rPr>
              <a:t>等基本指标的统计。</a:t>
            </a:r>
          </a:p>
        </p:txBody>
      </p:sp>
      <p:graphicFrame>
        <p:nvGraphicFramePr>
          <p:cNvPr id="9" name="表格 8"/>
          <p:cNvGraphicFramePr>
            <a:graphicFrameLocks noGrp="1"/>
          </p:cNvGraphicFramePr>
          <p:nvPr/>
        </p:nvGraphicFramePr>
        <p:xfrm>
          <a:off x="428596" y="3786190"/>
          <a:ext cx="8286807" cy="2857521"/>
        </p:xfrm>
        <a:graphic>
          <a:graphicData uri="http://schemas.openxmlformats.org/drawingml/2006/table">
            <a:tbl>
              <a:tblPr/>
              <a:tblGrid>
                <a:gridCol w="2643206"/>
                <a:gridCol w="2928958"/>
                <a:gridCol w="2714643"/>
              </a:tblGrid>
              <a:tr h="633494">
                <a:tc>
                  <a:txBody>
                    <a:bodyPr/>
                    <a:lstStyle/>
                    <a:p>
                      <a:pPr marL="0" algn="ctr" defTabSz="914400" rtl="0" eaLnBrk="1" latinLnBrk="0" hangingPunct="1">
                        <a:lnSpc>
                          <a:spcPct val="150000"/>
                        </a:lnSpc>
                        <a:spcAft>
                          <a:spcPts val="0"/>
                        </a:spcAft>
                      </a:pPr>
                      <a:r>
                        <a:rPr lang="zh-CN" sz="1800" b="1" kern="0" dirty="0">
                          <a:solidFill>
                            <a:schemeClr val="bg1"/>
                          </a:solidFill>
                          <a:latin typeface="微软雅黑" pitchFamily="34" charset="-122"/>
                          <a:ea typeface="微软雅黑" pitchFamily="34" charset="-122"/>
                          <a:cs typeface="+mn-cs"/>
                        </a:rPr>
                        <a:t>数据类型</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75000"/>
                      </a:schemeClr>
                    </a:solidFill>
                  </a:tcPr>
                </a:tc>
                <a:tc>
                  <a:txBody>
                    <a:bodyPr/>
                    <a:lstStyle/>
                    <a:p>
                      <a:pPr marL="0" algn="ctr" defTabSz="914400" rtl="0" eaLnBrk="1" latinLnBrk="0" hangingPunct="1">
                        <a:lnSpc>
                          <a:spcPct val="150000"/>
                        </a:lnSpc>
                        <a:spcAft>
                          <a:spcPts val="0"/>
                        </a:spcAft>
                      </a:pPr>
                      <a:r>
                        <a:rPr lang="zh-CN" sz="1800" b="1" kern="0" dirty="0">
                          <a:solidFill>
                            <a:schemeClr val="bg1"/>
                          </a:solidFill>
                          <a:latin typeface="微软雅黑" pitchFamily="34" charset="-122"/>
                          <a:ea typeface="微软雅黑" pitchFamily="34" charset="-122"/>
                          <a:cs typeface="+mn-cs"/>
                        </a:rPr>
                        <a:t>统计指标</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75000"/>
                      </a:schemeClr>
                    </a:solidFill>
                  </a:tcPr>
                </a:tc>
                <a:tc>
                  <a:txBody>
                    <a:bodyPr/>
                    <a:lstStyle/>
                    <a:p>
                      <a:pPr marL="0" algn="ctr" defTabSz="914400" rtl="0" eaLnBrk="1" latinLnBrk="0" hangingPunct="1">
                        <a:lnSpc>
                          <a:spcPct val="200000"/>
                        </a:lnSpc>
                        <a:spcBef>
                          <a:spcPts val="1200"/>
                        </a:spcBef>
                        <a:spcAft>
                          <a:spcPts val="0"/>
                        </a:spcAft>
                      </a:pPr>
                      <a:r>
                        <a:rPr lang="zh-CN" sz="1800" b="1" kern="0" dirty="0" smtClean="0">
                          <a:solidFill>
                            <a:schemeClr val="bg1"/>
                          </a:solidFill>
                          <a:latin typeface="微软雅黑" pitchFamily="34" charset="-122"/>
                          <a:ea typeface="微软雅黑" pitchFamily="34" charset="-122"/>
                          <a:cs typeface="+mn-cs"/>
                        </a:rPr>
                        <a:t>单位</a:t>
                      </a:r>
                      <a:endParaRPr lang="zh-CN" sz="1800" b="1" kern="0" dirty="0">
                        <a:solidFill>
                          <a:schemeClr val="bg1"/>
                        </a:solidFill>
                        <a:latin typeface="微软雅黑" pitchFamily="34" charset="-122"/>
                        <a:ea typeface="微软雅黑" pitchFamily="34" charset="-122"/>
                        <a:cs typeface="+mn-cs"/>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75000"/>
                      </a:schemeClr>
                    </a:solidFill>
                  </a:tcPr>
                </a:tc>
              </a:tr>
              <a:tr h="547850">
                <a:tc rowSpan="4">
                  <a:txBody>
                    <a:bodyPr/>
                    <a:lstStyle/>
                    <a:p>
                      <a:pPr marL="0" algn="ctr" defTabSz="914400" rtl="0" eaLnBrk="1" latinLnBrk="0" hangingPunct="1">
                        <a:spcAft>
                          <a:spcPts val="0"/>
                        </a:spcAft>
                      </a:pPr>
                      <a:r>
                        <a:rPr lang="zh-CN" sz="1800" kern="0" dirty="0">
                          <a:solidFill>
                            <a:schemeClr val="tx1"/>
                          </a:solidFill>
                          <a:latin typeface="微软雅黑" pitchFamily="34" charset="-122"/>
                          <a:ea typeface="微软雅黑" pitchFamily="34" charset="-122"/>
                          <a:cs typeface="Times New Roman"/>
                        </a:rPr>
                        <a:t>点状要素</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l" defTabSz="914400" rtl="0" eaLnBrk="1" latinLnBrk="0" hangingPunct="1">
                        <a:spcAft>
                          <a:spcPts val="0"/>
                        </a:spcAft>
                      </a:pPr>
                      <a:r>
                        <a:rPr lang="zh-CN" sz="1800" kern="0" dirty="0">
                          <a:solidFill>
                            <a:schemeClr val="tx1"/>
                          </a:solidFill>
                          <a:latin typeface="微软雅黑" pitchFamily="34" charset="-122"/>
                          <a:ea typeface="微软雅黑" pitchFamily="34" charset="-122"/>
                          <a:cs typeface="Times New Roman"/>
                        </a:rPr>
                        <a:t>个数</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l" defTabSz="914400" rtl="0" eaLnBrk="1" latinLnBrk="0" hangingPunct="1">
                        <a:spcAft>
                          <a:spcPts val="0"/>
                        </a:spcAft>
                      </a:pPr>
                      <a:r>
                        <a:rPr lang="zh-CN" sz="1800" kern="0" dirty="0">
                          <a:solidFill>
                            <a:schemeClr val="tx1"/>
                          </a:solidFill>
                          <a:latin typeface="微软雅黑" pitchFamily="34" charset="-122"/>
                          <a:ea typeface="微软雅黑" pitchFamily="34" charset="-122"/>
                          <a:cs typeface="Times New Roman"/>
                        </a:rPr>
                        <a:t>个</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56007">
                <a:tc vMerge="1">
                  <a:txBody>
                    <a:bodyPr/>
                    <a:lstStyle/>
                    <a:p>
                      <a:endParaRPr lang="zh-CN" altLang="en-US"/>
                    </a:p>
                  </a:txBody>
                  <a:tcPr/>
                </a:tc>
                <a:tc>
                  <a:txBody>
                    <a:bodyPr/>
                    <a:lstStyle/>
                    <a:p>
                      <a:pPr marL="0" algn="l" defTabSz="914400" rtl="0" eaLnBrk="1" latinLnBrk="0" hangingPunct="1">
                        <a:spcAft>
                          <a:spcPts val="0"/>
                        </a:spcAft>
                      </a:pPr>
                      <a:r>
                        <a:rPr lang="zh-CN" sz="1800" kern="0" dirty="0">
                          <a:solidFill>
                            <a:schemeClr val="tx1"/>
                          </a:solidFill>
                          <a:latin typeface="微软雅黑" pitchFamily="34" charset="-122"/>
                          <a:ea typeface="微软雅黑" pitchFamily="34" charset="-122"/>
                          <a:cs typeface="Times New Roman"/>
                        </a:rPr>
                        <a:t>密度</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l" defTabSz="914400" rtl="0" eaLnBrk="1" latinLnBrk="0" hangingPunct="1">
                        <a:spcAft>
                          <a:spcPts val="0"/>
                        </a:spcAft>
                      </a:pPr>
                      <a:r>
                        <a:rPr lang="zh-CN" sz="1800" kern="0" dirty="0">
                          <a:solidFill>
                            <a:schemeClr val="tx1"/>
                          </a:solidFill>
                          <a:latin typeface="微软雅黑" pitchFamily="34" charset="-122"/>
                          <a:ea typeface="微软雅黑" pitchFamily="34" charset="-122"/>
                          <a:cs typeface="Times New Roman"/>
                        </a:rPr>
                        <a:t>个</a:t>
                      </a:r>
                      <a:r>
                        <a:rPr lang="en-US" sz="1800" kern="0" dirty="0">
                          <a:solidFill>
                            <a:schemeClr val="tx1"/>
                          </a:solidFill>
                          <a:latin typeface="微软雅黑" pitchFamily="34" charset="-122"/>
                          <a:ea typeface="微软雅黑" pitchFamily="34" charset="-122"/>
                          <a:cs typeface="Times New Roman"/>
                        </a:rPr>
                        <a:t>/</a:t>
                      </a:r>
                      <a:r>
                        <a:rPr lang="zh-CN" sz="1800" kern="0" dirty="0">
                          <a:solidFill>
                            <a:schemeClr val="tx1"/>
                          </a:solidFill>
                          <a:latin typeface="微软雅黑" pitchFamily="34" charset="-122"/>
                          <a:ea typeface="微软雅黑" pitchFamily="34" charset="-122"/>
                          <a:cs typeface="Times New Roman"/>
                        </a:rPr>
                        <a:t>平方千米</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56007">
                <a:tc vMerge="1">
                  <a:txBody>
                    <a:bodyPr/>
                    <a:lstStyle/>
                    <a:p>
                      <a:endParaRPr lang="zh-CN" altLang="en-US"/>
                    </a:p>
                  </a:txBody>
                  <a:tcPr/>
                </a:tc>
                <a:tc>
                  <a:txBody>
                    <a:bodyPr/>
                    <a:lstStyle/>
                    <a:p>
                      <a:pPr marL="0" algn="l" defTabSz="914400" rtl="0" eaLnBrk="1" latinLnBrk="0" hangingPunct="1">
                        <a:spcAft>
                          <a:spcPts val="0"/>
                        </a:spcAft>
                      </a:pPr>
                      <a:r>
                        <a:rPr lang="zh-CN" sz="1800" kern="0" dirty="0">
                          <a:solidFill>
                            <a:schemeClr val="tx1"/>
                          </a:solidFill>
                          <a:latin typeface="微软雅黑" pitchFamily="34" charset="-122"/>
                          <a:ea typeface="微软雅黑" pitchFamily="34" charset="-122"/>
                          <a:cs typeface="Times New Roman"/>
                        </a:rPr>
                        <a:t>距离</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l" defTabSz="914400" rtl="0" eaLnBrk="1" latinLnBrk="0" hangingPunct="1">
                        <a:spcAft>
                          <a:spcPts val="0"/>
                        </a:spcAft>
                      </a:pPr>
                      <a:r>
                        <a:rPr lang="zh-CN" sz="1800" kern="0" dirty="0">
                          <a:solidFill>
                            <a:schemeClr val="tx1"/>
                          </a:solidFill>
                          <a:latin typeface="微软雅黑" pitchFamily="34" charset="-122"/>
                          <a:ea typeface="微软雅黑" pitchFamily="34" charset="-122"/>
                          <a:cs typeface="Times New Roman"/>
                        </a:rPr>
                        <a:t>米</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64163">
                <a:tc vMerge="1">
                  <a:txBody>
                    <a:bodyPr/>
                    <a:lstStyle/>
                    <a:p>
                      <a:endParaRPr lang="zh-CN" altLang="en-US"/>
                    </a:p>
                  </a:txBody>
                  <a:tcPr/>
                </a:tc>
                <a:tc>
                  <a:txBody>
                    <a:bodyPr/>
                    <a:lstStyle/>
                    <a:p>
                      <a:pPr marL="0" algn="l" defTabSz="914400" rtl="0" eaLnBrk="1" latinLnBrk="0" hangingPunct="1">
                        <a:spcAft>
                          <a:spcPts val="0"/>
                        </a:spcAft>
                      </a:pPr>
                      <a:r>
                        <a:rPr lang="zh-CN" sz="1800" kern="0" dirty="0">
                          <a:solidFill>
                            <a:schemeClr val="tx1"/>
                          </a:solidFill>
                          <a:latin typeface="微软雅黑" pitchFamily="34" charset="-122"/>
                          <a:ea typeface="微软雅黑" pitchFamily="34" charset="-122"/>
                          <a:cs typeface="Times New Roman"/>
                        </a:rPr>
                        <a:t>交通距离</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l" defTabSz="914400" rtl="0" eaLnBrk="1" latinLnBrk="0" hangingPunct="1">
                        <a:spcAft>
                          <a:spcPts val="0"/>
                        </a:spcAft>
                      </a:pPr>
                      <a:r>
                        <a:rPr lang="zh-CN" sz="1800" kern="0" dirty="0">
                          <a:solidFill>
                            <a:schemeClr val="tx1"/>
                          </a:solidFill>
                          <a:latin typeface="微软雅黑" pitchFamily="34" charset="-122"/>
                          <a:ea typeface="微软雅黑" pitchFamily="34" charset="-122"/>
                          <a:cs typeface="Times New Roman"/>
                        </a:rPr>
                        <a:t>米</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grpSp>
        <p:nvGrpSpPr>
          <p:cNvPr id="2" name="组合 13"/>
          <p:cNvGrpSpPr/>
          <p:nvPr/>
        </p:nvGrpSpPr>
        <p:grpSpPr>
          <a:xfrm>
            <a:off x="1028712" y="2987101"/>
            <a:ext cx="5400676" cy="543585"/>
            <a:chOff x="2171720" y="5500702"/>
            <a:chExt cx="5400676" cy="543585"/>
          </a:xfrm>
        </p:grpSpPr>
        <p:sp>
          <p:nvSpPr>
            <p:cNvPr id="61" name="Line 31"/>
            <p:cNvSpPr>
              <a:spLocks noChangeShapeType="1"/>
            </p:cNvSpPr>
            <p:nvPr/>
          </p:nvSpPr>
          <p:spPr bwMode="auto">
            <a:xfrm>
              <a:off x="2171720" y="6044287"/>
              <a:ext cx="5400676" cy="0"/>
            </a:xfrm>
            <a:prstGeom prst="line">
              <a:avLst/>
            </a:prstGeom>
            <a:noFill/>
            <a:ln w="9525">
              <a:solidFill>
                <a:schemeClr val="accent3">
                  <a:lumMod val="75000"/>
                </a:schemeClr>
              </a:solidFill>
              <a:prstDash val="dash"/>
              <a:round/>
              <a:headEnd/>
              <a:tailEnd/>
            </a:ln>
            <a:effectLst/>
          </p:spPr>
          <p:txBody>
            <a:bodyPr/>
            <a:lstStyle/>
            <a:p>
              <a:endParaRPr lang="zh-CN" altLang="en-US" sz="2800">
                <a:solidFill>
                  <a:prstClr val="black"/>
                </a:solidFill>
              </a:endParaRPr>
            </a:p>
          </p:txBody>
        </p:sp>
        <p:sp>
          <p:nvSpPr>
            <p:cNvPr id="62" name="Text Box 36"/>
            <p:cNvSpPr txBox="1">
              <a:spLocks noChangeArrowheads="1"/>
            </p:cNvSpPr>
            <p:nvPr/>
          </p:nvSpPr>
          <p:spPr bwMode="auto">
            <a:xfrm>
              <a:off x="2302453" y="5500702"/>
              <a:ext cx="2140330" cy="523220"/>
            </a:xfrm>
            <a:prstGeom prst="rect">
              <a:avLst/>
            </a:prstGeom>
            <a:noFill/>
            <a:ln w="9525">
              <a:noFill/>
              <a:miter lim="800000"/>
              <a:headEnd/>
              <a:tailEnd/>
            </a:ln>
            <a:effectLst/>
          </p:spPr>
          <p:txBody>
            <a:bodyPr wrap="none">
              <a:spAutoFit/>
            </a:bodyPr>
            <a:lstStyle/>
            <a:p>
              <a:pPr marL="514350" indent="-514350">
                <a:buFont typeface="+mj-lt"/>
                <a:buAutoNum type="arabicPeriod"/>
              </a:pPr>
              <a:r>
                <a:rPr lang="zh-CN" altLang="en-US" sz="2800" dirty="0" smtClean="0">
                  <a:ln>
                    <a:solidFill>
                      <a:prstClr val="white">
                        <a:lumMod val="50000"/>
                      </a:prstClr>
                    </a:solidFill>
                  </a:ln>
                  <a:solidFill>
                    <a:prstClr val="black"/>
                  </a:solidFill>
                  <a:ea typeface="微软雅黑" pitchFamily="34" charset="-122"/>
                </a:rPr>
                <a:t>点状要素</a:t>
              </a:r>
            </a:p>
          </p:txBody>
        </p:sp>
      </p:grpSp>
      <p:sp>
        <p:nvSpPr>
          <p:cNvPr id="3" name="页脚占位符 2"/>
          <p:cNvSpPr>
            <a:spLocks noGrp="1"/>
          </p:cNvSpPr>
          <p:nvPr>
            <p:ph type="ftr" sz="quarter" idx="10"/>
          </p:nvPr>
        </p:nvSpPr>
        <p:spPr/>
        <p:txBody>
          <a:bodyPr/>
          <a:lstStyle/>
          <a:p>
            <a:fld id="{63B91DF2-333F-4222-A989-110BFAE2A873}" type="slidenum">
              <a:rPr lang="zh-CN" altLang="en-US" smtClean="0"/>
              <a:pPr/>
              <a:t>15</a:t>
            </a:fld>
            <a:endParaRPr lang="zh-CN" altLang="en-US" dirty="0"/>
          </a:p>
        </p:txBody>
      </p:sp>
    </p:spTree>
  </p:cSld>
  <p:clrMapOvr>
    <a:masterClrMapping/>
  </p:clrMapOvr>
  <p:transition>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12"/>
          <p:cNvSpPr/>
          <p:nvPr/>
        </p:nvSpPr>
        <p:spPr>
          <a:xfrm>
            <a:off x="928662" y="5286388"/>
            <a:ext cx="2928958" cy="642942"/>
          </a:xfrm>
          <a:prstGeom prst="rect">
            <a:avLst/>
          </a:prstGeom>
          <a:ln>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Rectangle 1"/>
          <p:cNvSpPr>
            <a:spLocks noChangeArrowheads="1"/>
          </p:cNvSpPr>
          <p:nvPr/>
        </p:nvSpPr>
        <p:spPr bwMode="auto">
          <a:xfrm>
            <a:off x="500034" y="1864204"/>
            <a:ext cx="5715040" cy="476726"/>
          </a:xfrm>
          <a:prstGeom prst="roundRect">
            <a:avLst/>
          </a:prstGeom>
          <a:gradFill>
            <a:gsLst>
              <a:gs pos="50000">
                <a:srgbClr val="00B050"/>
              </a:gs>
              <a:gs pos="87000">
                <a:schemeClr val="bg1">
                  <a:alpha val="0"/>
                </a:schemeClr>
              </a:gs>
            </a:gsLst>
            <a:lin ang="0" scaled="0"/>
          </a:gradFill>
          <a:ln w="9525">
            <a:noFill/>
            <a:miter lim="800000"/>
            <a:headEnd/>
            <a:tailEnd/>
          </a:ln>
        </p:spPr>
        <p:txBody>
          <a:bodyPr wrap="square">
            <a:spAutoFit/>
          </a:bodyPr>
          <a:lstStyle/>
          <a:p>
            <a:pPr marL="0" lvl="2" fontAlgn="base">
              <a:spcBef>
                <a:spcPct val="50000"/>
              </a:spcBef>
              <a:spcAft>
                <a:spcPct val="0"/>
              </a:spcAft>
              <a:buClr>
                <a:srgbClr val="FFC000"/>
              </a:buClr>
              <a:buSzPct val="80000"/>
              <a:defRPr/>
            </a:pPr>
            <a:r>
              <a:rPr lang="en-US" altLang="zh-CN" sz="2200" dirty="0" smtClean="0">
                <a:solidFill>
                  <a:schemeClr val="bg1"/>
                </a:solidFill>
                <a:effectLst>
                  <a:outerShdw blurRad="38100" dist="38100" dir="2700000" algn="tl">
                    <a:srgbClr val="000000">
                      <a:alpha val="43137"/>
                    </a:srgbClr>
                  </a:outerShdw>
                </a:effectLst>
                <a:latin typeface="微软雅黑" pitchFamily="34" charset="-122"/>
                <a:ea typeface="微软雅黑" pitchFamily="34" charset="-122"/>
                <a:sym typeface="微软雅黑" pitchFamily="34" charset="-122"/>
              </a:rPr>
              <a:t>1.1 </a:t>
            </a:r>
            <a:r>
              <a:rPr lang="zh-CN" altLang="en-US" sz="2200" dirty="0" smtClean="0">
                <a:solidFill>
                  <a:schemeClr val="bg1"/>
                </a:solidFill>
                <a:effectLst>
                  <a:outerShdw blurRad="38100" dist="38100" dir="2700000" algn="tl">
                    <a:srgbClr val="000000">
                      <a:alpha val="43137"/>
                    </a:srgbClr>
                  </a:outerShdw>
                </a:effectLst>
                <a:latin typeface="微软雅黑" pitchFamily="34" charset="-122"/>
                <a:ea typeface="微软雅黑" pitchFamily="34" charset="-122"/>
                <a:sym typeface="微软雅黑" pitchFamily="34" charset="-122"/>
              </a:rPr>
              <a:t>个数</a:t>
            </a:r>
            <a:endParaRPr lang="zh-CN" altLang="en-US" sz="2200" dirty="0">
              <a:solidFill>
                <a:schemeClr val="bg1"/>
              </a:solidFill>
              <a:effectLst>
                <a:outerShdw blurRad="38100" dist="38100" dir="2700000" algn="tl">
                  <a:srgbClr val="000000">
                    <a:alpha val="43137"/>
                  </a:srgbClr>
                </a:outerShdw>
              </a:effectLst>
              <a:latin typeface="微软雅黑" pitchFamily="34" charset="-122"/>
              <a:ea typeface="微软雅黑" pitchFamily="34" charset="-122"/>
              <a:sym typeface="微软雅黑" pitchFamily="34" charset="-122"/>
            </a:endParaRPr>
          </a:p>
        </p:txBody>
      </p:sp>
      <p:sp>
        <p:nvSpPr>
          <p:cNvPr id="43" name="矩形 42"/>
          <p:cNvSpPr/>
          <p:nvPr/>
        </p:nvSpPr>
        <p:spPr>
          <a:xfrm>
            <a:off x="500034" y="2364270"/>
            <a:ext cx="7715304" cy="461665"/>
          </a:xfrm>
          <a:prstGeom prst="rect">
            <a:avLst/>
          </a:prstGeom>
        </p:spPr>
        <p:txBody>
          <a:bodyPr wrap="square">
            <a:spAutoFit/>
          </a:bodyPr>
          <a:lstStyle/>
          <a:p>
            <a:pPr>
              <a:lnSpc>
                <a:spcPct val="150000"/>
              </a:lnSpc>
            </a:pPr>
            <a:r>
              <a:rPr lang="zh-CN" altLang="en-US" sz="1600" dirty="0" smtClean="0">
                <a:latin typeface="微软雅黑" pitchFamily="34" charset="-122"/>
                <a:ea typeface="微软雅黑" pitchFamily="34" charset="-122"/>
              </a:rPr>
              <a:t>        统计单元内点状要素的个数，反映其数量特征。</a:t>
            </a:r>
          </a:p>
        </p:txBody>
      </p:sp>
      <p:sp>
        <p:nvSpPr>
          <p:cNvPr id="44" name="Rectangle 1"/>
          <p:cNvSpPr>
            <a:spLocks noChangeArrowheads="1"/>
          </p:cNvSpPr>
          <p:nvPr/>
        </p:nvSpPr>
        <p:spPr bwMode="auto">
          <a:xfrm>
            <a:off x="500034" y="3000372"/>
            <a:ext cx="5715040" cy="476726"/>
          </a:xfrm>
          <a:prstGeom prst="roundRect">
            <a:avLst/>
          </a:prstGeom>
          <a:gradFill>
            <a:gsLst>
              <a:gs pos="50000">
                <a:srgbClr val="00B050"/>
              </a:gs>
              <a:gs pos="87000">
                <a:schemeClr val="bg1">
                  <a:alpha val="0"/>
                </a:schemeClr>
              </a:gs>
            </a:gsLst>
            <a:lin ang="0" scaled="0"/>
          </a:gradFill>
          <a:ln w="9525">
            <a:noFill/>
            <a:miter lim="800000"/>
            <a:headEnd/>
            <a:tailEnd/>
          </a:ln>
        </p:spPr>
        <p:txBody>
          <a:bodyPr wrap="square">
            <a:spAutoFit/>
          </a:bodyPr>
          <a:lstStyle/>
          <a:p>
            <a:pPr marL="0" lvl="2" fontAlgn="base">
              <a:spcBef>
                <a:spcPct val="50000"/>
              </a:spcBef>
              <a:spcAft>
                <a:spcPct val="0"/>
              </a:spcAft>
              <a:buClr>
                <a:srgbClr val="FFC000"/>
              </a:buClr>
              <a:buSzPct val="80000"/>
              <a:defRPr/>
            </a:pPr>
            <a:r>
              <a:rPr lang="en-US" altLang="zh-CN" sz="2200" dirty="0" smtClean="0">
                <a:solidFill>
                  <a:schemeClr val="bg1"/>
                </a:solidFill>
                <a:effectLst>
                  <a:outerShdw blurRad="38100" dist="38100" dir="2700000" algn="tl">
                    <a:srgbClr val="000000">
                      <a:alpha val="43137"/>
                    </a:srgbClr>
                  </a:outerShdw>
                </a:effectLst>
                <a:latin typeface="微软雅黑" pitchFamily="34" charset="-122"/>
                <a:ea typeface="微软雅黑" pitchFamily="34" charset="-122"/>
                <a:sym typeface="微软雅黑" pitchFamily="34" charset="-122"/>
              </a:rPr>
              <a:t>1.2</a:t>
            </a:r>
            <a:r>
              <a:rPr lang="zh-CN" altLang="en-US" sz="2200" dirty="0" smtClean="0">
                <a:solidFill>
                  <a:schemeClr val="bg1"/>
                </a:solidFill>
                <a:effectLst>
                  <a:outerShdw blurRad="38100" dist="38100" dir="2700000" algn="tl">
                    <a:srgbClr val="000000">
                      <a:alpha val="43137"/>
                    </a:srgbClr>
                  </a:outerShdw>
                </a:effectLst>
                <a:latin typeface="微软雅黑" pitchFamily="34" charset="-122"/>
                <a:ea typeface="微软雅黑" pitchFamily="34" charset="-122"/>
                <a:sym typeface="微软雅黑" pitchFamily="34" charset="-122"/>
              </a:rPr>
              <a:t>密度</a:t>
            </a:r>
            <a:endParaRPr lang="zh-CN" altLang="en-US" sz="2200" dirty="0">
              <a:solidFill>
                <a:schemeClr val="bg1"/>
              </a:solidFill>
              <a:effectLst>
                <a:outerShdw blurRad="38100" dist="38100" dir="2700000" algn="tl">
                  <a:srgbClr val="000000">
                    <a:alpha val="43137"/>
                  </a:srgbClr>
                </a:outerShdw>
              </a:effectLst>
              <a:latin typeface="微软雅黑" pitchFamily="34" charset="-122"/>
              <a:ea typeface="微软雅黑" pitchFamily="34" charset="-122"/>
              <a:sym typeface="微软雅黑" pitchFamily="34" charset="-122"/>
            </a:endParaRPr>
          </a:p>
        </p:txBody>
      </p:sp>
      <p:sp>
        <p:nvSpPr>
          <p:cNvPr id="45" name="矩形 44"/>
          <p:cNvSpPr/>
          <p:nvPr/>
        </p:nvSpPr>
        <p:spPr>
          <a:xfrm>
            <a:off x="500034" y="3500438"/>
            <a:ext cx="7715304" cy="2308324"/>
          </a:xfrm>
          <a:prstGeom prst="rect">
            <a:avLst/>
          </a:prstGeom>
        </p:spPr>
        <p:txBody>
          <a:bodyPr wrap="square">
            <a:spAutoFit/>
          </a:bodyPr>
          <a:lstStyle/>
          <a:p>
            <a:pPr>
              <a:lnSpc>
                <a:spcPct val="150000"/>
              </a:lnSpc>
            </a:pPr>
            <a:r>
              <a:rPr lang="zh-CN" altLang="en-US" sz="1600" dirty="0" smtClean="0">
                <a:latin typeface="微软雅黑" pitchFamily="34" charset="-122"/>
                <a:ea typeface="微软雅黑" pitchFamily="34" charset="-122"/>
              </a:rPr>
              <a:t>        统计单元内点状要素个数与统计单元面积的比值，反映其空间聚集情况。</a:t>
            </a:r>
            <a:endParaRPr lang="en-US" altLang="zh-CN" sz="1600" dirty="0" smtClean="0">
              <a:latin typeface="微软雅黑" pitchFamily="34" charset="-122"/>
              <a:ea typeface="微软雅黑" pitchFamily="34" charset="-122"/>
            </a:endParaRPr>
          </a:p>
          <a:p>
            <a:pPr>
              <a:lnSpc>
                <a:spcPct val="150000"/>
              </a:lnSpc>
            </a:pPr>
            <a:endParaRPr lang="en-US" altLang="zh-CN" sz="1600" dirty="0" smtClean="0">
              <a:latin typeface="微软雅黑" pitchFamily="34" charset="-122"/>
              <a:ea typeface="微软雅黑" pitchFamily="34" charset="-122"/>
            </a:endParaRPr>
          </a:p>
          <a:p>
            <a:pPr>
              <a:lnSpc>
                <a:spcPct val="150000"/>
              </a:lnSpc>
            </a:pPr>
            <a:r>
              <a:rPr lang="zh-CN" altLang="en-US" sz="1600" dirty="0" smtClean="0">
                <a:latin typeface="微软雅黑" pitchFamily="34" charset="-122"/>
                <a:ea typeface="微软雅黑" pitchFamily="34" charset="-122"/>
              </a:rPr>
              <a:t>       统计单元内有</a:t>
            </a:r>
            <a:r>
              <a:rPr lang="en-US" altLang="zh-CN" sz="1600" dirty="0" smtClean="0">
                <a:latin typeface="微软雅黑" pitchFamily="34" charset="-122"/>
                <a:ea typeface="微软雅黑" pitchFamily="34" charset="-122"/>
              </a:rPr>
              <a:t>n</a:t>
            </a:r>
            <a:r>
              <a:rPr lang="zh-CN" altLang="en-US" sz="1600" dirty="0" smtClean="0">
                <a:latin typeface="微软雅黑" pitchFamily="34" charset="-122"/>
                <a:ea typeface="微软雅黑" pitchFamily="34" charset="-122"/>
              </a:rPr>
              <a:t>类统计对象，相应的个数为                 ，统计单元的面积为</a:t>
            </a:r>
            <a:r>
              <a:rPr lang="en-US" altLang="zh-CN" sz="1600" dirty="0" smtClean="0">
                <a:latin typeface="微软雅黑" pitchFamily="34" charset="-122"/>
                <a:ea typeface="微软雅黑" pitchFamily="34" charset="-122"/>
              </a:rPr>
              <a:t>S</a:t>
            </a:r>
            <a:r>
              <a:rPr lang="zh-CN" altLang="en-US" sz="1600" dirty="0" smtClean="0">
                <a:latin typeface="微软雅黑" pitchFamily="34" charset="-122"/>
                <a:ea typeface="微软雅黑" pitchFamily="34" charset="-122"/>
              </a:rPr>
              <a:t>，对于第                 类对象：</a:t>
            </a:r>
            <a:endParaRPr lang="en-US" altLang="zh-CN" sz="1600" dirty="0" smtClean="0">
              <a:latin typeface="微软雅黑" pitchFamily="34" charset="-122"/>
              <a:ea typeface="微软雅黑" pitchFamily="34" charset="-122"/>
            </a:endParaRPr>
          </a:p>
          <a:p>
            <a:pPr>
              <a:lnSpc>
                <a:spcPct val="150000"/>
              </a:lnSpc>
            </a:pPr>
            <a:endParaRPr lang="zh-CN" altLang="en-US" sz="1600" dirty="0" smtClean="0">
              <a:latin typeface="微软雅黑" pitchFamily="34" charset="-122"/>
              <a:ea typeface="微软雅黑" pitchFamily="34" charset="-122"/>
            </a:endParaRPr>
          </a:p>
          <a:p>
            <a:pPr>
              <a:lnSpc>
                <a:spcPct val="150000"/>
              </a:lnSpc>
            </a:pPr>
            <a:r>
              <a:rPr lang="zh-CN" altLang="en-US" sz="1600" dirty="0" smtClean="0">
                <a:latin typeface="微软雅黑" pitchFamily="34" charset="-122"/>
                <a:ea typeface="微软雅黑" pitchFamily="34" charset="-122"/>
              </a:rPr>
              <a:t>         点状要素密度：</a:t>
            </a:r>
          </a:p>
        </p:txBody>
      </p:sp>
      <p:sp>
        <p:nvSpPr>
          <p:cNvPr id="2099" name="Rectangle 51"/>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graphicFrame>
        <p:nvGraphicFramePr>
          <p:cNvPr id="2098" name="Object 50"/>
          <p:cNvGraphicFramePr>
            <a:graphicFrameLocks noChangeAspect="1"/>
          </p:cNvGraphicFramePr>
          <p:nvPr>
            <p:extLst>
              <p:ext uri="{D42A27DB-BD31-4B8C-83A1-F6EECF244321}">
                <p14:modId xmlns:p14="http://schemas.microsoft.com/office/powerpoint/2010/main" xmlns="" val="1434973795"/>
              </p:ext>
            </p:extLst>
          </p:nvPr>
        </p:nvGraphicFramePr>
        <p:xfrm>
          <a:off x="4910446" y="4357694"/>
          <a:ext cx="876000" cy="288000"/>
        </p:xfrm>
        <a:graphic>
          <a:graphicData uri="http://schemas.openxmlformats.org/presentationml/2006/ole">
            <p:oleObj spid="_x0000_s2850" r:id="rId3" imgW="698500" imgH="228600" progId="">
              <p:embed/>
            </p:oleObj>
          </a:graphicData>
        </a:graphic>
      </p:graphicFrame>
      <p:sp>
        <p:nvSpPr>
          <p:cNvPr id="2101" name="Rectangle 53"/>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graphicFrame>
        <p:nvGraphicFramePr>
          <p:cNvPr id="2100" name="Object 52"/>
          <p:cNvGraphicFramePr>
            <a:graphicFrameLocks noChangeAspect="1"/>
          </p:cNvGraphicFramePr>
          <p:nvPr>
            <p:extLst>
              <p:ext uri="{D42A27DB-BD31-4B8C-83A1-F6EECF244321}">
                <p14:modId xmlns:p14="http://schemas.microsoft.com/office/powerpoint/2010/main" xmlns="" val="3173391166"/>
              </p:ext>
            </p:extLst>
          </p:nvPr>
        </p:nvGraphicFramePr>
        <p:xfrm>
          <a:off x="1214414" y="4714884"/>
          <a:ext cx="946286" cy="288000"/>
        </p:xfrm>
        <a:graphic>
          <a:graphicData uri="http://schemas.openxmlformats.org/presentationml/2006/ole">
            <p:oleObj spid="_x0000_s2851" r:id="rId4" imgW="660113" imgH="203112" progId="">
              <p:embed/>
            </p:oleObj>
          </a:graphicData>
        </a:graphic>
      </p:graphicFrame>
      <p:sp>
        <p:nvSpPr>
          <p:cNvPr id="2103" name="Rectangle 55"/>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graphicFrame>
        <p:nvGraphicFramePr>
          <p:cNvPr id="2102" name="Object 54"/>
          <p:cNvGraphicFramePr>
            <a:graphicFrameLocks noChangeAspect="1"/>
          </p:cNvGraphicFramePr>
          <p:nvPr>
            <p:extLst>
              <p:ext uri="{D42A27DB-BD31-4B8C-83A1-F6EECF244321}">
                <p14:modId xmlns:p14="http://schemas.microsoft.com/office/powerpoint/2010/main" xmlns="" val="3325217425"/>
              </p:ext>
            </p:extLst>
          </p:nvPr>
        </p:nvGraphicFramePr>
        <p:xfrm>
          <a:off x="2566508" y="5286388"/>
          <a:ext cx="862484" cy="642942"/>
        </p:xfrm>
        <a:graphic>
          <a:graphicData uri="http://schemas.openxmlformats.org/presentationml/2006/ole">
            <p:oleObj spid="_x0000_s2852" r:id="rId5" imgW="520474" imgH="393529" progId="">
              <p:embed/>
            </p:oleObj>
          </a:graphicData>
        </a:graphic>
      </p:graphicFrame>
      <p:grpSp>
        <p:nvGrpSpPr>
          <p:cNvPr id="19" name="组合 13"/>
          <p:cNvGrpSpPr/>
          <p:nvPr/>
        </p:nvGrpSpPr>
        <p:grpSpPr>
          <a:xfrm>
            <a:off x="957274" y="1116033"/>
            <a:ext cx="5400676" cy="543585"/>
            <a:chOff x="2171720" y="5500702"/>
            <a:chExt cx="5400676" cy="543585"/>
          </a:xfrm>
        </p:grpSpPr>
        <p:sp>
          <p:nvSpPr>
            <p:cNvPr id="21" name="Line 31"/>
            <p:cNvSpPr>
              <a:spLocks noChangeShapeType="1"/>
            </p:cNvSpPr>
            <p:nvPr/>
          </p:nvSpPr>
          <p:spPr bwMode="auto">
            <a:xfrm>
              <a:off x="2171720" y="6044287"/>
              <a:ext cx="5400676" cy="0"/>
            </a:xfrm>
            <a:prstGeom prst="line">
              <a:avLst/>
            </a:prstGeom>
            <a:noFill/>
            <a:ln w="9525">
              <a:solidFill>
                <a:schemeClr val="accent3">
                  <a:lumMod val="75000"/>
                </a:schemeClr>
              </a:solidFill>
              <a:prstDash val="dash"/>
              <a:round/>
              <a:headEnd/>
              <a:tailEnd/>
            </a:ln>
            <a:effectLst/>
          </p:spPr>
          <p:txBody>
            <a:bodyPr/>
            <a:lstStyle/>
            <a:p>
              <a:endParaRPr lang="zh-CN" altLang="en-US" sz="2800">
                <a:solidFill>
                  <a:prstClr val="black"/>
                </a:solidFill>
              </a:endParaRPr>
            </a:p>
          </p:txBody>
        </p:sp>
        <p:sp>
          <p:nvSpPr>
            <p:cNvPr id="22" name="Text Box 36"/>
            <p:cNvSpPr txBox="1">
              <a:spLocks noChangeArrowheads="1"/>
            </p:cNvSpPr>
            <p:nvPr/>
          </p:nvSpPr>
          <p:spPr bwMode="auto">
            <a:xfrm>
              <a:off x="2302453" y="5500702"/>
              <a:ext cx="2140330" cy="523220"/>
            </a:xfrm>
            <a:prstGeom prst="rect">
              <a:avLst/>
            </a:prstGeom>
            <a:noFill/>
            <a:ln w="9525">
              <a:noFill/>
              <a:miter lim="800000"/>
              <a:headEnd/>
              <a:tailEnd/>
            </a:ln>
            <a:effectLst/>
          </p:spPr>
          <p:txBody>
            <a:bodyPr wrap="none">
              <a:spAutoFit/>
            </a:bodyPr>
            <a:lstStyle/>
            <a:p>
              <a:pPr marL="514350" indent="-514350">
                <a:buFont typeface="+mj-lt"/>
                <a:buAutoNum type="arabicPeriod"/>
              </a:pPr>
              <a:r>
                <a:rPr lang="zh-CN" altLang="en-US" sz="2800" dirty="0" smtClean="0">
                  <a:ln>
                    <a:solidFill>
                      <a:prstClr val="white">
                        <a:lumMod val="50000"/>
                      </a:prstClr>
                    </a:solidFill>
                  </a:ln>
                  <a:solidFill>
                    <a:prstClr val="black"/>
                  </a:solidFill>
                  <a:ea typeface="微软雅黑" pitchFamily="34" charset="-122"/>
                </a:rPr>
                <a:t>点状要素</a:t>
              </a:r>
            </a:p>
          </p:txBody>
        </p:sp>
      </p:grpSp>
      <p:sp>
        <p:nvSpPr>
          <p:cNvPr id="2" name="页脚占位符 1"/>
          <p:cNvSpPr>
            <a:spLocks noGrp="1"/>
          </p:cNvSpPr>
          <p:nvPr>
            <p:ph type="ftr" sz="quarter" idx="10"/>
          </p:nvPr>
        </p:nvSpPr>
        <p:spPr/>
        <p:txBody>
          <a:bodyPr/>
          <a:lstStyle/>
          <a:p>
            <a:fld id="{B9E249CD-84A2-4B00-9412-33BB41916D67}" type="slidenum">
              <a:rPr lang="zh-CN" altLang="en-US" smtClean="0"/>
              <a:pPr/>
              <a:t>16</a:t>
            </a:fld>
            <a:endParaRPr lang="zh-CN" altLang="en-US" dirty="0"/>
          </a:p>
        </p:txBody>
      </p:sp>
    </p:spTree>
  </p:cSld>
  <p:clrMapOvr>
    <a:masterClrMapping/>
  </p:clrMapOvr>
  <p:transition>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 name="Rectangle 51"/>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sp>
        <p:nvSpPr>
          <p:cNvPr id="2101" name="Rectangle 53"/>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sp>
        <p:nvSpPr>
          <p:cNvPr id="2103" name="Rectangle 55"/>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sp>
        <p:nvSpPr>
          <p:cNvPr id="29702" name="Rectangle 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sp>
        <p:nvSpPr>
          <p:cNvPr id="29704" name="Rectangle 8"/>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sp>
        <p:nvSpPr>
          <p:cNvPr id="17" name="Rectangle 1"/>
          <p:cNvSpPr>
            <a:spLocks noChangeArrowheads="1"/>
          </p:cNvSpPr>
          <p:nvPr/>
        </p:nvSpPr>
        <p:spPr bwMode="auto">
          <a:xfrm>
            <a:off x="395536" y="2060848"/>
            <a:ext cx="5715040" cy="476726"/>
          </a:xfrm>
          <a:prstGeom prst="roundRect">
            <a:avLst/>
          </a:prstGeom>
          <a:gradFill>
            <a:gsLst>
              <a:gs pos="50000">
                <a:srgbClr val="00B050"/>
              </a:gs>
              <a:gs pos="87000">
                <a:schemeClr val="bg1">
                  <a:alpha val="0"/>
                </a:schemeClr>
              </a:gs>
            </a:gsLst>
            <a:lin ang="0" scaled="0"/>
          </a:gradFill>
          <a:ln w="9525">
            <a:noFill/>
            <a:miter lim="800000"/>
            <a:headEnd/>
            <a:tailEnd/>
          </a:ln>
        </p:spPr>
        <p:txBody>
          <a:bodyPr wrap="square">
            <a:spAutoFit/>
          </a:bodyPr>
          <a:lstStyle/>
          <a:p>
            <a:pPr marL="0" lvl="2" fontAlgn="base">
              <a:spcBef>
                <a:spcPct val="50000"/>
              </a:spcBef>
              <a:spcAft>
                <a:spcPct val="0"/>
              </a:spcAft>
              <a:buClr>
                <a:srgbClr val="FFC000"/>
              </a:buClr>
              <a:buSzPct val="80000"/>
              <a:defRPr/>
            </a:pPr>
            <a:r>
              <a:rPr lang="en-US" altLang="zh-CN" sz="2200" dirty="0" smtClean="0">
                <a:solidFill>
                  <a:schemeClr val="bg1"/>
                </a:solidFill>
                <a:effectLst>
                  <a:outerShdw blurRad="38100" dist="38100" dir="2700000" algn="tl">
                    <a:srgbClr val="000000">
                      <a:alpha val="43137"/>
                    </a:srgbClr>
                  </a:outerShdw>
                </a:effectLst>
                <a:latin typeface="微软雅黑" pitchFamily="34" charset="-122"/>
                <a:ea typeface="微软雅黑" pitchFamily="34" charset="-122"/>
                <a:sym typeface="微软雅黑" pitchFamily="34" charset="-122"/>
              </a:rPr>
              <a:t>1.3 </a:t>
            </a:r>
            <a:r>
              <a:rPr lang="zh-CN" altLang="en-US" sz="2200" dirty="0" smtClean="0">
                <a:solidFill>
                  <a:schemeClr val="bg1"/>
                </a:solidFill>
                <a:effectLst>
                  <a:outerShdw blurRad="38100" dist="38100" dir="2700000" algn="tl">
                    <a:srgbClr val="000000">
                      <a:alpha val="43137"/>
                    </a:srgbClr>
                  </a:outerShdw>
                </a:effectLst>
                <a:latin typeface="微软雅黑" pitchFamily="34" charset="-122"/>
                <a:ea typeface="微软雅黑" pitchFamily="34" charset="-122"/>
                <a:sym typeface="微软雅黑" pitchFamily="34" charset="-122"/>
              </a:rPr>
              <a:t>距离</a:t>
            </a:r>
            <a:endParaRPr lang="zh-CN" altLang="en-US" sz="2200" dirty="0">
              <a:solidFill>
                <a:schemeClr val="bg1"/>
              </a:solidFill>
              <a:effectLst>
                <a:outerShdw blurRad="38100" dist="38100" dir="2700000" algn="tl">
                  <a:srgbClr val="000000">
                    <a:alpha val="43137"/>
                  </a:srgbClr>
                </a:outerShdw>
              </a:effectLst>
              <a:latin typeface="微软雅黑" pitchFamily="34" charset="-122"/>
              <a:ea typeface="微软雅黑" pitchFamily="34" charset="-122"/>
              <a:sym typeface="微软雅黑" pitchFamily="34" charset="-122"/>
            </a:endParaRPr>
          </a:p>
        </p:txBody>
      </p:sp>
      <p:sp>
        <p:nvSpPr>
          <p:cNvPr id="18" name="矩形 17"/>
          <p:cNvSpPr/>
          <p:nvPr/>
        </p:nvSpPr>
        <p:spPr>
          <a:xfrm>
            <a:off x="395536" y="2560914"/>
            <a:ext cx="7715304" cy="1200329"/>
          </a:xfrm>
          <a:prstGeom prst="rect">
            <a:avLst/>
          </a:prstGeom>
        </p:spPr>
        <p:txBody>
          <a:bodyPr wrap="square">
            <a:spAutoFit/>
          </a:bodyPr>
          <a:lstStyle/>
          <a:p>
            <a:pPr>
              <a:lnSpc>
                <a:spcPct val="150000"/>
              </a:lnSpc>
            </a:pPr>
            <a:r>
              <a:rPr lang="zh-CN" altLang="en-US" sz="1600" dirty="0" smtClean="0">
                <a:latin typeface="微软雅黑" pitchFamily="34" charset="-122"/>
                <a:ea typeface="微软雅黑" pitchFamily="34" charset="-122"/>
              </a:rPr>
              <a:t>       </a:t>
            </a:r>
            <a:r>
              <a:rPr lang="en-US" altLang="zh-CN" sz="1600" dirty="0" smtClean="0">
                <a:latin typeface="微软雅黑" pitchFamily="34" charset="-122"/>
                <a:ea typeface="微软雅黑" pitchFamily="34" charset="-122"/>
              </a:rPr>
              <a:t>CGCS2000</a:t>
            </a:r>
            <a:r>
              <a:rPr lang="zh-CN" altLang="en-US" sz="1600" dirty="0" smtClean="0">
                <a:latin typeface="微软雅黑" pitchFamily="34" charset="-122"/>
                <a:ea typeface="微软雅黑" pitchFamily="34" charset="-122"/>
              </a:rPr>
              <a:t>参考椭球面上两点之间的大地线长度。</a:t>
            </a:r>
          </a:p>
          <a:p>
            <a:pPr>
              <a:lnSpc>
                <a:spcPct val="150000"/>
              </a:lnSpc>
            </a:pPr>
            <a:endParaRPr lang="en-US" altLang="zh-CN" sz="1600" dirty="0" smtClean="0">
              <a:latin typeface="微软雅黑" pitchFamily="34" charset="-122"/>
              <a:ea typeface="微软雅黑" pitchFamily="34" charset="-122"/>
            </a:endParaRPr>
          </a:p>
          <a:p>
            <a:pPr>
              <a:lnSpc>
                <a:spcPct val="150000"/>
              </a:lnSpc>
            </a:pPr>
            <a:r>
              <a:rPr lang="en-US" altLang="zh-CN" sz="1600" dirty="0" smtClean="0">
                <a:latin typeface="微软雅黑" pitchFamily="34" charset="-122"/>
                <a:ea typeface="微软雅黑" pitchFamily="34" charset="-122"/>
              </a:rPr>
              <a:t>       </a:t>
            </a:r>
            <a:r>
              <a:rPr lang="zh-CN" altLang="en-US" sz="1600" dirty="0" smtClean="0">
                <a:latin typeface="微软雅黑" pitchFamily="34" charset="-122"/>
                <a:ea typeface="微软雅黑" pitchFamily="34" charset="-122"/>
              </a:rPr>
              <a:t>计算公式参见附录</a:t>
            </a:r>
            <a:r>
              <a:rPr lang="en-US" altLang="zh-CN" sz="1600" dirty="0" smtClean="0">
                <a:latin typeface="微软雅黑" pitchFamily="34" charset="-122"/>
                <a:ea typeface="微软雅黑" pitchFamily="34" charset="-122"/>
              </a:rPr>
              <a:t>D</a:t>
            </a:r>
            <a:endParaRPr lang="zh-CN" altLang="en-US" sz="1600" dirty="0" smtClean="0">
              <a:latin typeface="微软雅黑" pitchFamily="34" charset="-122"/>
              <a:ea typeface="微软雅黑" pitchFamily="34" charset="-122"/>
            </a:endParaRPr>
          </a:p>
        </p:txBody>
      </p:sp>
      <p:sp>
        <p:nvSpPr>
          <p:cNvPr id="29706" name="Rectangle 10"/>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sp>
        <p:nvSpPr>
          <p:cNvPr id="29708" name="Rectangle 1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sp>
        <p:nvSpPr>
          <p:cNvPr id="29710" name="Rectangle 1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sp>
        <p:nvSpPr>
          <p:cNvPr id="23" name="Rectangle 1"/>
          <p:cNvSpPr>
            <a:spLocks noChangeArrowheads="1"/>
          </p:cNvSpPr>
          <p:nvPr/>
        </p:nvSpPr>
        <p:spPr bwMode="auto">
          <a:xfrm>
            <a:off x="402804" y="4143380"/>
            <a:ext cx="5715040" cy="476726"/>
          </a:xfrm>
          <a:prstGeom prst="roundRect">
            <a:avLst/>
          </a:prstGeom>
          <a:gradFill>
            <a:gsLst>
              <a:gs pos="50000">
                <a:srgbClr val="00B050"/>
              </a:gs>
              <a:gs pos="87000">
                <a:schemeClr val="bg1">
                  <a:alpha val="0"/>
                </a:schemeClr>
              </a:gs>
            </a:gsLst>
            <a:lin ang="0" scaled="0"/>
          </a:gradFill>
          <a:ln w="9525">
            <a:noFill/>
            <a:miter lim="800000"/>
            <a:headEnd/>
            <a:tailEnd/>
          </a:ln>
        </p:spPr>
        <p:txBody>
          <a:bodyPr wrap="square">
            <a:spAutoFit/>
          </a:bodyPr>
          <a:lstStyle/>
          <a:p>
            <a:pPr marL="0" lvl="2" fontAlgn="base">
              <a:spcBef>
                <a:spcPct val="50000"/>
              </a:spcBef>
              <a:spcAft>
                <a:spcPct val="0"/>
              </a:spcAft>
              <a:buClr>
                <a:srgbClr val="FFC000"/>
              </a:buClr>
              <a:buSzPct val="80000"/>
              <a:defRPr/>
            </a:pPr>
            <a:r>
              <a:rPr lang="en-US" altLang="zh-CN" sz="2200" dirty="0" smtClean="0">
                <a:solidFill>
                  <a:schemeClr val="bg1"/>
                </a:solidFill>
                <a:effectLst>
                  <a:outerShdw blurRad="38100" dist="38100" dir="2700000" algn="tl">
                    <a:srgbClr val="000000">
                      <a:alpha val="43137"/>
                    </a:srgbClr>
                  </a:outerShdw>
                </a:effectLst>
                <a:latin typeface="微软雅黑" pitchFamily="34" charset="-122"/>
                <a:ea typeface="微软雅黑" pitchFamily="34" charset="-122"/>
                <a:sym typeface="微软雅黑" pitchFamily="34" charset="-122"/>
              </a:rPr>
              <a:t>1.4 </a:t>
            </a:r>
            <a:r>
              <a:rPr lang="zh-CN" altLang="en-US" sz="2200" dirty="0" smtClean="0">
                <a:solidFill>
                  <a:schemeClr val="bg1"/>
                </a:solidFill>
                <a:effectLst>
                  <a:outerShdw blurRad="38100" dist="38100" dir="2700000" algn="tl">
                    <a:srgbClr val="000000">
                      <a:alpha val="43137"/>
                    </a:srgbClr>
                  </a:outerShdw>
                </a:effectLst>
                <a:latin typeface="微软雅黑" pitchFamily="34" charset="-122"/>
                <a:ea typeface="微软雅黑" pitchFamily="34" charset="-122"/>
                <a:sym typeface="微软雅黑" pitchFamily="34" charset="-122"/>
              </a:rPr>
              <a:t>交通距离</a:t>
            </a:r>
            <a:endParaRPr lang="zh-CN" altLang="en-US" sz="2200" dirty="0">
              <a:solidFill>
                <a:schemeClr val="bg1"/>
              </a:solidFill>
              <a:effectLst>
                <a:outerShdw blurRad="38100" dist="38100" dir="2700000" algn="tl">
                  <a:srgbClr val="000000">
                    <a:alpha val="43137"/>
                  </a:srgbClr>
                </a:outerShdw>
              </a:effectLst>
              <a:latin typeface="微软雅黑" pitchFamily="34" charset="-122"/>
              <a:ea typeface="微软雅黑" pitchFamily="34" charset="-122"/>
              <a:sym typeface="微软雅黑" pitchFamily="34" charset="-122"/>
            </a:endParaRPr>
          </a:p>
        </p:txBody>
      </p:sp>
      <p:sp>
        <p:nvSpPr>
          <p:cNvPr id="24" name="矩形 23"/>
          <p:cNvSpPr/>
          <p:nvPr/>
        </p:nvSpPr>
        <p:spPr>
          <a:xfrm>
            <a:off x="402804" y="4643446"/>
            <a:ext cx="7715304" cy="1156855"/>
          </a:xfrm>
          <a:prstGeom prst="rect">
            <a:avLst/>
          </a:prstGeom>
        </p:spPr>
        <p:txBody>
          <a:bodyPr wrap="square">
            <a:spAutoFit/>
          </a:bodyPr>
          <a:lstStyle/>
          <a:p>
            <a:pPr>
              <a:lnSpc>
                <a:spcPct val="150000"/>
              </a:lnSpc>
            </a:pPr>
            <a:r>
              <a:rPr lang="zh-CN" altLang="en-US" sz="1600" dirty="0" smtClean="0">
                <a:latin typeface="微软雅黑" pitchFamily="34" charset="-122"/>
                <a:ea typeface="微软雅黑" pitchFamily="34" charset="-122"/>
              </a:rPr>
              <a:t>       连通道路网络的两个点之间的长度。基于常用的最短路径路由算法</a:t>
            </a:r>
            <a:r>
              <a:rPr lang="en-US" altLang="zh-CN" sz="1600" dirty="0" smtClean="0">
                <a:latin typeface="微软雅黑" pitchFamily="34" charset="-122"/>
                <a:ea typeface="微软雅黑" pitchFamily="34" charset="-122"/>
              </a:rPr>
              <a:t>——</a:t>
            </a:r>
            <a:r>
              <a:rPr lang="en-US" altLang="zh-CN" sz="1600" dirty="0" err="1" smtClean="0">
                <a:latin typeface="微软雅黑" pitchFamily="34" charset="-122"/>
                <a:ea typeface="微软雅黑" pitchFamily="34" charset="-122"/>
              </a:rPr>
              <a:t>Dijkstra</a:t>
            </a:r>
            <a:r>
              <a:rPr lang="zh-CN" altLang="en-US" sz="1600" dirty="0" smtClean="0">
                <a:latin typeface="微软雅黑" pitchFamily="34" charset="-122"/>
                <a:ea typeface="微软雅黑" pitchFamily="34" charset="-122"/>
              </a:rPr>
              <a:t>算法，寻找最短距离下的路径长度，再利用长度计算方法分段计算每个路径的长度并累加求和，即可得到交通距离。</a:t>
            </a:r>
          </a:p>
        </p:txBody>
      </p:sp>
      <p:grpSp>
        <p:nvGrpSpPr>
          <p:cNvPr id="21" name="组合 13"/>
          <p:cNvGrpSpPr/>
          <p:nvPr/>
        </p:nvGrpSpPr>
        <p:grpSpPr>
          <a:xfrm>
            <a:off x="957274" y="1116033"/>
            <a:ext cx="5400676" cy="543585"/>
            <a:chOff x="2171720" y="5500702"/>
            <a:chExt cx="5400676" cy="543585"/>
          </a:xfrm>
        </p:grpSpPr>
        <p:sp>
          <p:nvSpPr>
            <p:cNvPr id="29" name="Line 31"/>
            <p:cNvSpPr>
              <a:spLocks noChangeShapeType="1"/>
            </p:cNvSpPr>
            <p:nvPr/>
          </p:nvSpPr>
          <p:spPr bwMode="auto">
            <a:xfrm>
              <a:off x="2171720" y="6044287"/>
              <a:ext cx="5400676" cy="0"/>
            </a:xfrm>
            <a:prstGeom prst="line">
              <a:avLst/>
            </a:prstGeom>
            <a:noFill/>
            <a:ln w="9525">
              <a:solidFill>
                <a:schemeClr val="accent3">
                  <a:lumMod val="75000"/>
                </a:schemeClr>
              </a:solidFill>
              <a:prstDash val="dash"/>
              <a:round/>
              <a:headEnd/>
              <a:tailEnd/>
            </a:ln>
            <a:effectLst/>
          </p:spPr>
          <p:txBody>
            <a:bodyPr/>
            <a:lstStyle/>
            <a:p>
              <a:endParaRPr lang="zh-CN" altLang="en-US" sz="2800">
                <a:solidFill>
                  <a:prstClr val="black"/>
                </a:solidFill>
              </a:endParaRPr>
            </a:p>
          </p:txBody>
        </p:sp>
        <p:sp>
          <p:nvSpPr>
            <p:cNvPr id="30" name="Text Box 36"/>
            <p:cNvSpPr txBox="1">
              <a:spLocks noChangeArrowheads="1"/>
            </p:cNvSpPr>
            <p:nvPr/>
          </p:nvSpPr>
          <p:spPr bwMode="auto">
            <a:xfrm>
              <a:off x="2302453" y="5500702"/>
              <a:ext cx="2140330" cy="523220"/>
            </a:xfrm>
            <a:prstGeom prst="rect">
              <a:avLst/>
            </a:prstGeom>
            <a:noFill/>
            <a:ln w="9525">
              <a:noFill/>
              <a:miter lim="800000"/>
              <a:headEnd/>
              <a:tailEnd/>
            </a:ln>
            <a:effectLst/>
          </p:spPr>
          <p:txBody>
            <a:bodyPr wrap="none">
              <a:spAutoFit/>
            </a:bodyPr>
            <a:lstStyle/>
            <a:p>
              <a:pPr marL="514350" indent="-514350">
                <a:buFont typeface="+mj-lt"/>
                <a:buAutoNum type="arabicPeriod"/>
              </a:pPr>
              <a:r>
                <a:rPr lang="zh-CN" altLang="en-US" sz="2800" dirty="0" smtClean="0">
                  <a:ln>
                    <a:solidFill>
                      <a:prstClr val="white">
                        <a:lumMod val="50000"/>
                      </a:prstClr>
                    </a:solidFill>
                  </a:ln>
                  <a:solidFill>
                    <a:prstClr val="black"/>
                  </a:solidFill>
                  <a:ea typeface="微软雅黑" pitchFamily="34" charset="-122"/>
                </a:rPr>
                <a:t>点状要素</a:t>
              </a:r>
            </a:p>
          </p:txBody>
        </p:sp>
      </p:grpSp>
      <p:sp>
        <p:nvSpPr>
          <p:cNvPr id="2" name="页脚占位符 1"/>
          <p:cNvSpPr>
            <a:spLocks noGrp="1"/>
          </p:cNvSpPr>
          <p:nvPr>
            <p:ph type="ftr" sz="quarter" idx="10"/>
          </p:nvPr>
        </p:nvSpPr>
        <p:spPr/>
        <p:txBody>
          <a:bodyPr/>
          <a:lstStyle/>
          <a:p>
            <a:fld id="{22FCEA39-E2FB-4D75-A71C-404D4F68C65D}" type="slidenum">
              <a:rPr lang="zh-CN" altLang="en-US" smtClean="0"/>
              <a:pPr/>
              <a:t>17</a:t>
            </a:fld>
            <a:endParaRPr lang="zh-CN" altLang="en-US" dirty="0"/>
          </a:p>
        </p:txBody>
      </p:sp>
    </p:spTree>
    <p:extLst>
      <p:ext uri="{BB962C8B-B14F-4D97-AF65-F5344CB8AC3E}">
        <p14:creationId xmlns:p14="http://schemas.microsoft.com/office/powerpoint/2010/main" xmlns="" val="2288568487"/>
      </p:ext>
    </p:extLst>
  </p:cSld>
  <p:clrMapOvr>
    <a:masterClrMapping/>
  </p:clrMapOvr>
  <p:transition>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30" name="Picture 2" descr="E:\photo其他\ppt\2013\地理国情\0619\pptyongtu\修改\hospital.png"/>
          <p:cNvPicPr>
            <a:picLocks noChangeAspect="1" noChangeArrowheads="1"/>
          </p:cNvPicPr>
          <p:nvPr/>
        </p:nvPicPr>
        <p:blipFill>
          <a:blip r:embed="rId2"/>
          <a:srcRect/>
          <a:stretch>
            <a:fillRect/>
          </a:stretch>
        </p:blipFill>
        <p:spPr bwMode="auto">
          <a:xfrm>
            <a:off x="10033" y="1556792"/>
            <a:ext cx="9144000" cy="6362700"/>
          </a:xfrm>
          <a:prstGeom prst="rect">
            <a:avLst/>
          </a:prstGeom>
          <a:noFill/>
        </p:spPr>
      </p:pic>
      <p:sp>
        <p:nvSpPr>
          <p:cNvPr id="24" name="圆角矩形标注 23"/>
          <p:cNvSpPr/>
          <p:nvPr/>
        </p:nvSpPr>
        <p:spPr>
          <a:xfrm>
            <a:off x="1320778" y="5419186"/>
            <a:ext cx="1500198" cy="428628"/>
          </a:xfrm>
          <a:prstGeom prst="wedgeRoundRectCallout">
            <a:avLst>
              <a:gd name="adj1" fmla="val 79017"/>
              <a:gd name="adj2" fmla="val 47973"/>
              <a:gd name="adj3" fmla="val 16667"/>
            </a:avLst>
          </a:prstGeom>
          <a:solidFill>
            <a:srgbClr val="E65800">
              <a:alpha val="75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smtClean="0">
                <a:latin typeface="微软雅黑" pitchFamily="34" charset="-122"/>
                <a:ea typeface="微软雅黑" pitchFamily="34" charset="-122"/>
              </a:rPr>
              <a:t>交通距离</a:t>
            </a:r>
            <a:endParaRPr lang="zh-CN" altLang="en-US" dirty="0">
              <a:latin typeface="微软雅黑" pitchFamily="34" charset="-122"/>
              <a:ea typeface="微软雅黑" pitchFamily="34" charset="-122"/>
            </a:endParaRPr>
          </a:p>
        </p:txBody>
      </p:sp>
      <p:sp>
        <p:nvSpPr>
          <p:cNvPr id="10" name="任意多边形 9"/>
          <p:cNvSpPr/>
          <p:nvPr/>
        </p:nvSpPr>
        <p:spPr>
          <a:xfrm>
            <a:off x="2668588" y="4249192"/>
            <a:ext cx="1807633" cy="1913467"/>
          </a:xfrm>
          <a:custGeom>
            <a:avLst/>
            <a:gdLst>
              <a:gd name="connsiteX0" fmla="*/ 0 w 1807633"/>
              <a:gd name="connsiteY0" fmla="*/ 0 h 1913467"/>
              <a:gd name="connsiteX1" fmla="*/ 25400 w 1807633"/>
              <a:gd name="connsiteY1" fmla="*/ 266700 h 1913467"/>
              <a:gd name="connsiteX2" fmla="*/ 25400 w 1807633"/>
              <a:gd name="connsiteY2" fmla="*/ 711200 h 1913467"/>
              <a:gd name="connsiteX3" fmla="*/ 38100 w 1807633"/>
              <a:gd name="connsiteY3" fmla="*/ 838200 h 1913467"/>
              <a:gd name="connsiteX4" fmla="*/ 101600 w 1807633"/>
              <a:gd name="connsiteY4" fmla="*/ 901700 h 1913467"/>
              <a:gd name="connsiteX5" fmla="*/ 571500 w 1807633"/>
              <a:gd name="connsiteY5" fmla="*/ 901700 h 1913467"/>
              <a:gd name="connsiteX6" fmla="*/ 558800 w 1807633"/>
              <a:gd name="connsiteY6" fmla="*/ 1066800 h 1913467"/>
              <a:gd name="connsiteX7" fmla="*/ 546100 w 1807633"/>
              <a:gd name="connsiteY7" fmla="*/ 1549400 h 1913467"/>
              <a:gd name="connsiteX8" fmla="*/ 558800 w 1807633"/>
              <a:gd name="connsiteY8" fmla="*/ 1524000 h 1913467"/>
              <a:gd name="connsiteX9" fmla="*/ 1625600 w 1807633"/>
              <a:gd name="connsiteY9" fmla="*/ 1536700 h 1913467"/>
              <a:gd name="connsiteX10" fmla="*/ 1651000 w 1807633"/>
              <a:gd name="connsiteY10" fmla="*/ 1562100 h 1913467"/>
              <a:gd name="connsiteX11" fmla="*/ 1651000 w 1807633"/>
              <a:gd name="connsiteY11" fmla="*/ 1778000 h 1913467"/>
              <a:gd name="connsiteX12" fmla="*/ 1727200 w 1807633"/>
              <a:gd name="connsiteY12" fmla="*/ 1892300 h 1913467"/>
              <a:gd name="connsiteX13" fmla="*/ 1663700 w 1807633"/>
              <a:gd name="connsiteY13" fmla="*/ 1905000 h 1913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07633" h="1913467">
                <a:moveTo>
                  <a:pt x="0" y="0"/>
                </a:moveTo>
                <a:cubicBezTo>
                  <a:pt x="10583" y="74083"/>
                  <a:pt x="21167" y="148167"/>
                  <a:pt x="25400" y="266700"/>
                </a:cubicBezTo>
                <a:cubicBezTo>
                  <a:pt x="29633" y="385233"/>
                  <a:pt x="23283" y="615950"/>
                  <a:pt x="25400" y="711200"/>
                </a:cubicBezTo>
                <a:cubicBezTo>
                  <a:pt x="27517" y="806450"/>
                  <a:pt x="25400" y="806450"/>
                  <a:pt x="38100" y="838200"/>
                </a:cubicBezTo>
                <a:cubicBezTo>
                  <a:pt x="50800" y="869950"/>
                  <a:pt x="12700" y="891117"/>
                  <a:pt x="101600" y="901700"/>
                </a:cubicBezTo>
                <a:cubicBezTo>
                  <a:pt x="190500" y="912283"/>
                  <a:pt x="495300" y="874183"/>
                  <a:pt x="571500" y="901700"/>
                </a:cubicBezTo>
                <a:cubicBezTo>
                  <a:pt x="647700" y="929217"/>
                  <a:pt x="563033" y="958850"/>
                  <a:pt x="558800" y="1066800"/>
                </a:cubicBezTo>
                <a:cubicBezTo>
                  <a:pt x="554567" y="1174750"/>
                  <a:pt x="546100" y="1473200"/>
                  <a:pt x="546100" y="1549400"/>
                </a:cubicBezTo>
                <a:cubicBezTo>
                  <a:pt x="546100" y="1625600"/>
                  <a:pt x="558800" y="1524000"/>
                  <a:pt x="558800" y="1524000"/>
                </a:cubicBezTo>
                <a:lnTo>
                  <a:pt x="1625600" y="1536700"/>
                </a:lnTo>
                <a:cubicBezTo>
                  <a:pt x="1807633" y="1543050"/>
                  <a:pt x="1646767" y="1521883"/>
                  <a:pt x="1651000" y="1562100"/>
                </a:cubicBezTo>
                <a:cubicBezTo>
                  <a:pt x="1655233" y="1602317"/>
                  <a:pt x="1638300" y="1722967"/>
                  <a:pt x="1651000" y="1778000"/>
                </a:cubicBezTo>
                <a:cubicBezTo>
                  <a:pt x="1663700" y="1833033"/>
                  <a:pt x="1725083" y="1871133"/>
                  <a:pt x="1727200" y="1892300"/>
                </a:cubicBezTo>
                <a:cubicBezTo>
                  <a:pt x="1729317" y="1913467"/>
                  <a:pt x="1696508" y="1909233"/>
                  <a:pt x="1663700" y="1905000"/>
                </a:cubicBezTo>
              </a:path>
            </a:pathLst>
          </a:custGeom>
        </p:spPr>
        <p:style>
          <a:lnRef idx="3">
            <a:schemeClr val="accent6"/>
          </a:lnRef>
          <a:fillRef idx="0">
            <a:schemeClr val="accent6"/>
          </a:fillRef>
          <a:effectRef idx="2">
            <a:schemeClr val="accent6"/>
          </a:effectRef>
          <a:fontRef idx="minor">
            <a:schemeClr val="tx1"/>
          </a:fontRef>
        </p:style>
        <p:txBody>
          <a:bodyPr rtlCol="0" anchor="ctr"/>
          <a:lstStyle/>
          <a:p>
            <a:pPr algn="ctr"/>
            <a:endParaRPr lang="zh-CN" altLang="en-US"/>
          </a:p>
        </p:txBody>
      </p:sp>
      <p:pic>
        <p:nvPicPr>
          <p:cNvPr id="98308" name="Picture 4" descr="D:\素材\精品素材\分类图标\房子\home(13).png"/>
          <p:cNvPicPr>
            <a:picLocks noChangeAspect="1" noChangeArrowheads="1"/>
          </p:cNvPicPr>
          <p:nvPr/>
        </p:nvPicPr>
        <p:blipFill>
          <a:blip r:embed="rId3"/>
          <a:srcRect/>
          <a:stretch>
            <a:fillRect/>
          </a:stretch>
        </p:blipFill>
        <p:spPr bwMode="auto">
          <a:xfrm>
            <a:off x="4178298" y="5990690"/>
            <a:ext cx="357190" cy="357190"/>
          </a:xfrm>
          <a:prstGeom prst="rect">
            <a:avLst/>
          </a:prstGeom>
          <a:noFill/>
        </p:spPr>
      </p:pic>
      <p:pic>
        <p:nvPicPr>
          <p:cNvPr id="99331" name="Picture 3" descr="D:\素材\精品素材\分类图标\医学\firstaidkit.png"/>
          <p:cNvPicPr>
            <a:picLocks noChangeAspect="1" noChangeArrowheads="1"/>
          </p:cNvPicPr>
          <p:nvPr/>
        </p:nvPicPr>
        <p:blipFill>
          <a:blip r:embed="rId4"/>
          <a:srcRect/>
          <a:stretch>
            <a:fillRect/>
          </a:stretch>
        </p:blipFill>
        <p:spPr bwMode="auto">
          <a:xfrm>
            <a:off x="2535224" y="4061864"/>
            <a:ext cx="304800" cy="304800"/>
          </a:xfrm>
          <a:prstGeom prst="rect">
            <a:avLst/>
          </a:prstGeom>
          <a:noFill/>
        </p:spPr>
      </p:pic>
      <p:cxnSp>
        <p:nvCxnSpPr>
          <p:cNvPr id="12" name="直接连接符 11"/>
          <p:cNvCxnSpPr>
            <a:stCxn id="99331" idx="3"/>
            <a:endCxn id="98308" idx="0"/>
          </p:cNvCxnSpPr>
          <p:nvPr/>
        </p:nvCxnSpPr>
        <p:spPr>
          <a:xfrm>
            <a:off x="2840024" y="4214264"/>
            <a:ext cx="1516869" cy="1776426"/>
          </a:xfrm>
          <a:prstGeom prst="line">
            <a:avLst/>
          </a:prstGeom>
          <a:ln>
            <a:solidFill>
              <a:srgbClr val="C00000"/>
            </a:solidFill>
          </a:ln>
        </p:spPr>
        <p:style>
          <a:lnRef idx="3">
            <a:schemeClr val="accent6"/>
          </a:lnRef>
          <a:fillRef idx="0">
            <a:schemeClr val="accent6"/>
          </a:fillRef>
          <a:effectRef idx="2">
            <a:schemeClr val="accent6"/>
          </a:effectRef>
          <a:fontRef idx="minor">
            <a:schemeClr val="tx1"/>
          </a:fontRef>
        </p:style>
      </p:cxnSp>
      <p:sp>
        <p:nvSpPr>
          <p:cNvPr id="14" name="圆角矩形标注 13"/>
          <p:cNvSpPr/>
          <p:nvPr/>
        </p:nvSpPr>
        <p:spPr>
          <a:xfrm>
            <a:off x="4178298" y="4490492"/>
            <a:ext cx="1500198" cy="428628"/>
          </a:xfrm>
          <a:prstGeom prst="wedgeRoundRectCallout">
            <a:avLst>
              <a:gd name="adj1" fmla="val -101299"/>
              <a:gd name="adj2" fmla="val 47973"/>
              <a:gd name="adj3" fmla="val 16667"/>
            </a:avLst>
          </a:prstGeom>
          <a:solidFill>
            <a:srgbClr val="C00000">
              <a:alpha val="75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smtClean="0">
                <a:latin typeface="微软雅黑" pitchFamily="34" charset="-122"/>
                <a:ea typeface="微软雅黑" pitchFamily="34" charset="-122"/>
              </a:rPr>
              <a:t>距离</a:t>
            </a:r>
          </a:p>
        </p:txBody>
      </p:sp>
      <p:sp>
        <p:nvSpPr>
          <p:cNvPr id="11" name="Rectangle 1"/>
          <p:cNvSpPr>
            <a:spLocks noChangeArrowheads="1"/>
          </p:cNvSpPr>
          <p:nvPr/>
        </p:nvSpPr>
        <p:spPr bwMode="auto">
          <a:xfrm>
            <a:off x="395536" y="1905028"/>
            <a:ext cx="2801044" cy="476726"/>
          </a:xfrm>
          <a:prstGeom prst="roundRect">
            <a:avLst/>
          </a:prstGeom>
          <a:gradFill>
            <a:gsLst>
              <a:gs pos="50000">
                <a:srgbClr val="00B050"/>
              </a:gs>
              <a:gs pos="87000">
                <a:schemeClr val="bg1">
                  <a:alpha val="0"/>
                </a:schemeClr>
              </a:gs>
            </a:gsLst>
            <a:lin ang="0" scaled="0"/>
          </a:gradFill>
          <a:ln w="9525">
            <a:noFill/>
            <a:miter lim="800000"/>
            <a:headEnd/>
            <a:tailEnd/>
          </a:ln>
        </p:spPr>
        <p:txBody>
          <a:bodyPr wrap="square">
            <a:spAutoFit/>
          </a:bodyPr>
          <a:lstStyle/>
          <a:p>
            <a:pPr marL="0" lvl="2" fontAlgn="base">
              <a:spcBef>
                <a:spcPct val="50000"/>
              </a:spcBef>
              <a:spcAft>
                <a:spcPct val="0"/>
              </a:spcAft>
              <a:buClr>
                <a:srgbClr val="FFC000"/>
              </a:buClr>
              <a:buSzPct val="80000"/>
              <a:defRPr/>
            </a:pPr>
            <a:r>
              <a:rPr lang="en-US" altLang="zh-CN" sz="2200" dirty="0" smtClean="0">
                <a:solidFill>
                  <a:schemeClr val="bg1"/>
                </a:solidFill>
                <a:effectLst>
                  <a:outerShdw blurRad="38100" dist="38100" dir="2700000" algn="tl">
                    <a:srgbClr val="000000">
                      <a:alpha val="43137"/>
                    </a:srgbClr>
                  </a:outerShdw>
                </a:effectLst>
                <a:latin typeface="微软雅黑" pitchFamily="34" charset="-122"/>
                <a:ea typeface="微软雅黑" pitchFamily="34" charset="-122"/>
                <a:sym typeface="微软雅黑" pitchFamily="34" charset="-122"/>
              </a:rPr>
              <a:t>1.3 </a:t>
            </a:r>
            <a:r>
              <a:rPr lang="zh-CN" altLang="en-US" sz="2200" dirty="0" smtClean="0">
                <a:solidFill>
                  <a:schemeClr val="bg1"/>
                </a:solidFill>
                <a:effectLst>
                  <a:outerShdw blurRad="38100" dist="38100" dir="2700000" algn="tl">
                    <a:srgbClr val="000000">
                      <a:alpha val="43137"/>
                    </a:srgbClr>
                  </a:outerShdw>
                </a:effectLst>
                <a:latin typeface="微软雅黑" pitchFamily="34" charset="-122"/>
                <a:ea typeface="微软雅黑" pitchFamily="34" charset="-122"/>
                <a:sym typeface="微软雅黑" pitchFamily="34" charset="-122"/>
              </a:rPr>
              <a:t>距离</a:t>
            </a:r>
            <a:endParaRPr lang="zh-CN" altLang="en-US" sz="2200" dirty="0">
              <a:solidFill>
                <a:schemeClr val="bg1"/>
              </a:solidFill>
              <a:effectLst>
                <a:outerShdw blurRad="38100" dist="38100" dir="2700000" algn="tl">
                  <a:srgbClr val="000000">
                    <a:alpha val="43137"/>
                  </a:srgbClr>
                </a:outerShdw>
              </a:effectLst>
              <a:latin typeface="微软雅黑" pitchFamily="34" charset="-122"/>
              <a:ea typeface="微软雅黑" pitchFamily="34" charset="-122"/>
              <a:sym typeface="微软雅黑" pitchFamily="34" charset="-122"/>
            </a:endParaRPr>
          </a:p>
        </p:txBody>
      </p:sp>
      <p:sp>
        <p:nvSpPr>
          <p:cNvPr id="13" name="Rectangle 1"/>
          <p:cNvSpPr>
            <a:spLocks noChangeArrowheads="1"/>
          </p:cNvSpPr>
          <p:nvPr/>
        </p:nvSpPr>
        <p:spPr bwMode="auto">
          <a:xfrm>
            <a:off x="402804" y="2520226"/>
            <a:ext cx="2801044" cy="476726"/>
          </a:xfrm>
          <a:prstGeom prst="roundRect">
            <a:avLst/>
          </a:prstGeom>
          <a:gradFill>
            <a:gsLst>
              <a:gs pos="50000">
                <a:srgbClr val="00B050"/>
              </a:gs>
              <a:gs pos="87000">
                <a:schemeClr val="bg1">
                  <a:alpha val="0"/>
                </a:schemeClr>
              </a:gs>
            </a:gsLst>
            <a:lin ang="0" scaled="0"/>
          </a:gradFill>
          <a:ln w="9525">
            <a:noFill/>
            <a:miter lim="800000"/>
            <a:headEnd/>
            <a:tailEnd/>
          </a:ln>
        </p:spPr>
        <p:txBody>
          <a:bodyPr wrap="square">
            <a:spAutoFit/>
          </a:bodyPr>
          <a:lstStyle/>
          <a:p>
            <a:pPr marL="0" lvl="2" fontAlgn="base">
              <a:spcBef>
                <a:spcPct val="50000"/>
              </a:spcBef>
              <a:spcAft>
                <a:spcPct val="0"/>
              </a:spcAft>
              <a:buClr>
                <a:srgbClr val="FFC000"/>
              </a:buClr>
              <a:buSzPct val="80000"/>
              <a:defRPr/>
            </a:pPr>
            <a:r>
              <a:rPr lang="en-US" altLang="zh-CN" sz="2200" dirty="0" smtClean="0">
                <a:solidFill>
                  <a:schemeClr val="bg1"/>
                </a:solidFill>
                <a:effectLst>
                  <a:outerShdw blurRad="38100" dist="38100" dir="2700000" algn="tl">
                    <a:srgbClr val="000000">
                      <a:alpha val="43137"/>
                    </a:srgbClr>
                  </a:outerShdw>
                </a:effectLst>
                <a:latin typeface="微软雅黑" pitchFamily="34" charset="-122"/>
                <a:ea typeface="微软雅黑" pitchFamily="34" charset="-122"/>
                <a:sym typeface="微软雅黑" pitchFamily="34" charset="-122"/>
              </a:rPr>
              <a:t>1.4 </a:t>
            </a:r>
            <a:r>
              <a:rPr lang="zh-CN" altLang="en-US" sz="2200" dirty="0" smtClean="0">
                <a:solidFill>
                  <a:schemeClr val="bg1"/>
                </a:solidFill>
                <a:effectLst>
                  <a:outerShdw blurRad="38100" dist="38100" dir="2700000" algn="tl">
                    <a:srgbClr val="000000">
                      <a:alpha val="43137"/>
                    </a:srgbClr>
                  </a:outerShdw>
                </a:effectLst>
                <a:latin typeface="微软雅黑" pitchFamily="34" charset="-122"/>
                <a:ea typeface="微软雅黑" pitchFamily="34" charset="-122"/>
                <a:sym typeface="微软雅黑" pitchFamily="34" charset="-122"/>
              </a:rPr>
              <a:t>交通距离</a:t>
            </a:r>
            <a:endParaRPr lang="zh-CN" altLang="en-US" sz="2200" dirty="0">
              <a:solidFill>
                <a:schemeClr val="bg1"/>
              </a:solidFill>
              <a:effectLst>
                <a:outerShdw blurRad="38100" dist="38100" dir="2700000" algn="tl">
                  <a:srgbClr val="000000">
                    <a:alpha val="43137"/>
                  </a:srgbClr>
                </a:outerShdw>
              </a:effectLst>
              <a:latin typeface="微软雅黑" pitchFamily="34" charset="-122"/>
              <a:ea typeface="微软雅黑" pitchFamily="34" charset="-122"/>
              <a:sym typeface="微软雅黑" pitchFamily="34" charset="-122"/>
            </a:endParaRPr>
          </a:p>
        </p:txBody>
      </p:sp>
      <p:sp>
        <p:nvSpPr>
          <p:cNvPr id="30" name="Rectangle 51"/>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sp>
        <p:nvSpPr>
          <p:cNvPr id="31" name="Rectangle 53"/>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sp>
        <p:nvSpPr>
          <p:cNvPr id="32" name="Rectangle 55"/>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sp>
        <p:nvSpPr>
          <p:cNvPr id="33" name="Rectangle 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sp>
        <p:nvSpPr>
          <p:cNvPr id="34" name="Rectangle 8"/>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sp>
        <p:nvSpPr>
          <p:cNvPr id="36" name="Rectangle 10"/>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sp>
        <p:nvSpPr>
          <p:cNvPr id="37" name="Rectangle 1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sp>
        <p:nvSpPr>
          <p:cNvPr id="38" name="Rectangle 1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grpSp>
        <p:nvGrpSpPr>
          <p:cNvPr id="26" name="组合 13"/>
          <p:cNvGrpSpPr/>
          <p:nvPr/>
        </p:nvGrpSpPr>
        <p:grpSpPr>
          <a:xfrm>
            <a:off x="866129" y="921281"/>
            <a:ext cx="5400676" cy="543585"/>
            <a:chOff x="2171720" y="5500702"/>
            <a:chExt cx="5400676" cy="543585"/>
          </a:xfrm>
        </p:grpSpPr>
        <p:sp>
          <p:nvSpPr>
            <p:cNvPr id="28" name="Line 31"/>
            <p:cNvSpPr>
              <a:spLocks noChangeShapeType="1"/>
            </p:cNvSpPr>
            <p:nvPr/>
          </p:nvSpPr>
          <p:spPr bwMode="auto">
            <a:xfrm>
              <a:off x="2171720" y="6044287"/>
              <a:ext cx="5400676" cy="0"/>
            </a:xfrm>
            <a:prstGeom prst="line">
              <a:avLst/>
            </a:prstGeom>
            <a:noFill/>
            <a:ln w="9525">
              <a:solidFill>
                <a:schemeClr val="accent3">
                  <a:lumMod val="75000"/>
                </a:schemeClr>
              </a:solidFill>
              <a:prstDash val="dash"/>
              <a:round/>
              <a:headEnd/>
              <a:tailEnd/>
            </a:ln>
            <a:effectLst/>
          </p:spPr>
          <p:txBody>
            <a:bodyPr/>
            <a:lstStyle/>
            <a:p>
              <a:endParaRPr lang="zh-CN" altLang="en-US" sz="2800">
                <a:solidFill>
                  <a:prstClr val="black"/>
                </a:solidFill>
              </a:endParaRPr>
            </a:p>
          </p:txBody>
        </p:sp>
        <p:sp>
          <p:nvSpPr>
            <p:cNvPr id="35" name="Text Box 36"/>
            <p:cNvSpPr txBox="1">
              <a:spLocks noChangeArrowheads="1"/>
            </p:cNvSpPr>
            <p:nvPr/>
          </p:nvSpPr>
          <p:spPr bwMode="auto">
            <a:xfrm>
              <a:off x="2302453" y="5500702"/>
              <a:ext cx="2140330" cy="523220"/>
            </a:xfrm>
            <a:prstGeom prst="rect">
              <a:avLst/>
            </a:prstGeom>
            <a:noFill/>
            <a:ln w="9525">
              <a:noFill/>
              <a:miter lim="800000"/>
              <a:headEnd/>
              <a:tailEnd/>
            </a:ln>
            <a:effectLst/>
          </p:spPr>
          <p:txBody>
            <a:bodyPr wrap="none">
              <a:spAutoFit/>
            </a:bodyPr>
            <a:lstStyle/>
            <a:p>
              <a:pPr marL="514350" indent="-514350">
                <a:buFont typeface="+mj-lt"/>
                <a:buAutoNum type="arabicPeriod"/>
              </a:pPr>
              <a:r>
                <a:rPr lang="zh-CN" altLang="en-US" sz="2800" dirty="0" smtClean="0">
                  <a:ln>
                    <a:solidFill>
                      <a:prstClr val="white">
                        <a:lumMod val="50000"/>
                      </a:prstClr>
                    </a:solidFill>
                  </a:ln>
                  <a:solidFill>
                    <a:prstClr val="black"/>
                  </a:solidFill>
                  <a:ea typeface="微软雅黑" pitchFamily="34" charset="-122"/>
                </a:rPr>
                <a:t>点状要素</a:t>
              </a:r>
            </a:p>
          </p:txBody>
        </p:sp>
      </p:grpSp>
      <p:sp>
        <p:nvSpPr>
          <p:cNvPr id="2" name="页脚占位符 1"/>
          <p:cNvSpPr>
            <a:spLocks noGrp="1"/>
          </p:cNvSpPr>
          <p:nvPr>
            <p:ph type="ftr" sz="quarter" idx="10"/>
          </p:nvPr>
        </p:nvSpPr>
        <p:spPr/>
        <p:txBody>
          <a:bodyPr/>
          <a:lstStyle/>
          <a:p>
            <a:fld id="{C521421A-82C2-465E-B51C-1B9E49A3A16C}" type="slidenum">
              <a:rPr lang="zh-CN" altLang="en-US" smtClean="0"/>
              <a:pPr/>
              <a:t>18</a:t>
            </a:fld>
            <a:endParaRPr lang="zh-CN" altLang="en-US" dirty="0"/>
          </a:p>
        </p:txBody>
      </p:sp>
    </p:spTree>
    <p:extLst>
      <p:ext uri="{BB962C8B-B14F-4D97-AF65-F5344CB8AC3E}">
        <p14:creationId xmlns:p14="http://schemas.microsoft.com/office/powerpoint/2010/main" xmlns="" val="135991035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3" fill="hold" grpId="0"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strips(upRight)">
                                      <p:cBhvr>
                                        <p:cTn id="7" dur="500"/>
                                        <p:tgtEl>
                                          <p:spTgt spid="24"/>
                                        </p:tgtEl>
                                      </p:cBhvr>
                                    </p:animEffect>
                                  </p:childTnLst>
                                </p:cTn>
                              </p:par>
                            </p:childTnLst>
                          </p:cTn>
                        </p:par>
                        <p:par>
                          <p:cTn id="8" fill="hold">
                            <p:stCondLst>
                              <p:cond delay="500"/>
                            </p:stCondLst>
                            <p:childTnLst>
                              <p:par>
                                <p:cTn id="9" presetID="18" presetClass="entr" presetSubtype="3"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strips(upRight)">
                                      <p:cBhvr>
                                        <p:cTn id="1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1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13"/>
          <p:cNvGrpSpPr/>
          <p:nvPr/>
        </p:nvGrpSpPr>
        <p:grpSpPr>
          <a:xfrm>
            <a:off x="1028712" y="1214422"/>
            <a:ext cx="5400676" cy="543585"/>
            <a:chOff x="2171720" y="5500702"/>
            <a:chExt cx="5400676" cy="543585"/>
          </a:xfrm>
        </p:grpSpPr>
        <p:sp>
          <p:nvSpPr>
            <p:cNvPr id="10" name="Line 31"/>
            <p:cNvSpPr>
              <a:spLocks noChangeShapeType="1"/>
            </p:cNvSpPr>
            <p:nvPr/>
          </p:nvSpPr>
          <p:spPr bwMode="auto">
            <a:xfrm>
              <a:off x="2171720" y="6044287"/>
              <a:ext cx="5400676" cy="0"/>
            </a:xfrm>
            <a:prstGeom prst="line">
              <a:avLst/>
            </a:prstGeom>
            <a:noFill/>
            <a:ln w="9525">
              <a:solidFill>
                <a:schemeClr val="accent3">
                  <a:lumMod val="75000"/>
                </a:schemeClr>
              </a:solidFill>
              <a:prstDash val="dash"/>
              <a:round/>
              <a:headEnd/>
              <a:tailEnd/>
            </a:ln>
            <a:effectLst/>
          </p:spPr>
          <p:txBody>
            <a:bodyPr/>
            <a:lstStyle/>
            <a:p>
              <a:endParaRPr lang="zh-CN" altLang="en-US" sz="2800">
                <a:solidFill>
                  <a:prstClr val="black"/>
                </a:solidFill>
              </a:endParaRPr>
            </a:p>
          </p:txBody>
        </p:sp>
        <p:sp>
          <p:nvSpPr>
            <p:cNvPr id="11" name="Text Box 36"/>
            <p:cNvSpPr txBox="1">
              <a:spLocks noChangeArrowheads="1"/>
            </p:cNvSpPr>
            <p:nvPr/>
          </p:nvSpPr>
          <p:spPr bwMode="auto">
            <a:xfrm>
              <a:off x="2302453" y="5500702"/>
              <a:ext cx="2140330" cy="523220"/>
            </a:xfrm>
            <a:prstGeom prst="rect">
              <a:avLst/>
            </a:prstGeom>
            <a:noFill/>
            <a:ln w="9525">
              <a:noFill/>
              <a:miter lim="800000"/>
              <a:headEnd/>
              <a:tailEnd/>
            </a:ln>
            <a:effectLst/>
          </p:spPr>
          <p:txBody>
            <a:bodyPr wrap="none">
              <a:spAutoFit/>
            </a:bodyPr>
            <a:lstStyle/>
            <a:p>
              <a:pPr marL="514350" indent="-514350">
                <a:buFont typeface="+mj-lt"/>
                <a:buAutoNum type="arabicPeriod" startAt="2"/>
              </a:pPr>
              <a:r>
                <a:rPr lang="zh-CN" altLang="en-US" sz="2800" dirty="0" smtClean="0">
                  <a:ln>
                    <a:solidFill>
                      <a:prstClr val="white">
                        <a:lumMod val="50000"/>
                      </a:prstClr>
                    </a:solidFill>
                  </a:ln>
                  <a:solidFill>
                    <a:prstClr val="black"/>
                  </a:solidFill>
                  <a:ea typeface="微软雅黑" pitchFamily="34" charset="-122"/>
                </a:rPr>
                <a:t>线状要素</a:t>
              </a:r>
            </a:p>
          </p:txBody>
        </p:sp>
      </p:grpSp>
      <p:sp>
        <p:nvSpPr>
          <p:cNvPr id="17" name="Rectangle 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graphicFrame>
        <p:nvGraphicFramePr>
          <p:cNvPr id="12" name="表格 11"/>
          <p:cNvGraphicFramePr>
            <a:graphicFrameLocks noGrp="1"/>
          </p:cNvGraphicFramePr>
          <p:nvPr/>
        </p:nvGraphicFramePr>
        <p:xfrm>
          <a:off x="285720" y="2000240"/>
          <a:ext cx="8286807" cy="2309671"/>
        </p:xfrm>
        <a:graphic>
          <a:graphicData uri="http://schemas.openxmlformats.org/drawingml/2006/table">
            <a:tbl>
              <a:tblPr/>
              <a:tblGrid>
                <a:gridCol w="2643206"/>
                <a:gridCol w="2928958"/>
                <a:gridCol w="2714643"/>
              </a:tblGrid>
              <a:tr h="633494">
                <a:tc>
                  <a:txBody>
                    <a:bodyPr/>
                    <a:lstStyle/>
                    <a:p>
                      <a:pPr marL="0" algn="ctr" defTabSz="914400" rtl="0" eaLnBrk="1" latinLnBrk="0" hangingPunct="1">
                        <a:lnSpc>
                          <a:spcPct val="150000"/>
                        </a:lnSpc>
                        <a:spcAft>
                          <a:spcPts val="0"/>
                        </a:spcAft>
                      </a:pPr>
                      <a:r>
                        <a:rPr lang="zh-CN" sz="1800" b="1" kern="0" dirty="0">
                          <a:solidFill>
                            <a:schemeClr val="bg1"/>
                          </a:solidFill>
                          <a:latin typeface="微软雅黑" pitchFamily="34" charset="-122"/>
                          <a:ea typeface="微软雅黑" pitchFamily="34" charset="-122"/>
                          <a:cs typeface="+mn-cs"/>
                        </a:rPr>
                        <a:t>数据类型</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75000"/>
                      </a:schemeClr>
                    </a:solidFill>
                  </a:tcPr>
                </a:tc>
                <a:tc>
                  <a:txBody>
                    <a:bodyPr/>
                    <a:lstStyle/>
                    <a:p>
                      <a:pPr marL="0" algn="ctr" defTabSz="914400" rtl="0" eaLnBrk="1" latinLnBrk="0" hangingPunct="1">
                        <a:lnSpc>
                          <a:spcPct val="150000"/>
                        </a:lnSpc>
                        <a:spcAft>
                          <a:spcPts val="0"/>
                        </a:spcAft>
                      </a:pPr>
                      <a:r>
                        <a:rPr lang="zh-CN" sz="1800" b="1" kern="0" dirty="0">
                          <a:solidFill>
                            <a:schemeClr val="bg1"/>
                          </a:solidFill>
                          <a:latin typeface="微软雅黑" pitchFamily="34" charset="-122"/>
                          <a:ea typeface="微软雅黑" pitchFamily="34" charset="-122"/>
                          <a:cs typeface="+mn-cs"/>
                        </a:rPr>
                        <a:t>统计指标</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75000"/>
                      </a:schemeClr>
                    </a:solidFill>
                  </a:tcPr>
                </a:tc>
                <a:tc>
                  <a:txBody>
                    <a:bodyPr/>
                    <a:lstStyle/>
                    <a:p>
                      <a:pPr marL="0" algn="ctr" defTabSz="914400" rtl="0" eaLnBrk="1" latinLnBrk="0" hangingPunct="1">
                        <a:lnSpc>
                          <a:spcPct val="200000"/>
                        </a:lnSpc>
                        <a:spcBef>
                          <a:spcPts val="1200"/>
                        </a:spcBef>
                        <a:spcAft>
                          <a:spcPts val="0"/>
                        </a:spcAft>
                      </a:pPr>
                      <a:r>
                        <a:rPr lang="zh-CN" sz="1800" b="1" kern="0" dirty="0" smtClean="0">
                          <a:solidFill>
                            <a:schemeClr val="bg1"/>
                          </a:solidFill>
                          <a:latin typeface="微软雅黑" pitchFamily="34" charset="-122"/>
                          <a:ea typeface="微软雅黑" pitchFamily="34" charset="-122"/>
                          <a:cs typeface="+mn-cs"/>
                        </a:rPr>
                        <a:t>单位</a:t>
                      </a:r>
                      <a:endParaRPr lang="zh-CN" sz="1800" b="1" kern="0" dirty="0">
                        <a:solidFill>
                          <a:schemeClr val="bg1"/>
                        </a:solidFill>
                        <a:latin typeface="微软雅黑" pitchFamily="34" charset="-122"/>
                        <a:ea typeface="微软雅黑" pitchFamily="34" charset="-122"/>
                        <a:cs typeface="+mn-cs"/>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75000"/>
                      </a:schemeClr>
                    </a:solidFill>
                  </a:tcPr>
                </a:tc>
              </a:tr>
              <a:tr h="556007">
                <a:tc rowSpan="3">
                  <a:txBody>
                    <a:bodyPr/>
                    <a:lstStyle/>
                    <a:p>
                      <a:pPr marL="0" algn="ctr" defTabSz="914400" rtl="0" eaLnBrk="1" latinLnBrk="0" hangingPunct="1">
                        <a:spcAft>
                          <a:spcPts val="0"/>
                        </a:spcAft>
                      </a:pPr>
                      <a:r>
                        <a:rPr lang="zh-CN" altLang="en-US" sz="1800" kern="0" dirty="0">
                          <a:solidFill>
                            <a:schemeClr val="tx1"/>
                          </a:solidFill>
                          <a:latin typeface="微软雅黑" pitchFamily="34" charset="-122"/>
                          <a:ea typeface="微软雅黑" pitchFamily="34" charset="-122"/>
                          <a:cs typeface="Times New Roman"/>
                        </a:rPr>
                        <a:t>线</a:t>
                      </a:r>
                      <a:r>
                        <a:rPr lang="zh-CN" sz="1800" kern="0" dirty="0" smtClean="0">
                          <a:solidFill>
                            <a:schemeClr val="tx1"/>
                          </a:solidFill>
                          <a:latin typeface="微软雅黑" pitchFamily="34" charset="-122"/>
                          <a:ea typeface="微软雅黑" pitchFamily="34" charset="-122"/>
                          <a:cs typeface="Times New Roman"/>
                        </a:rPr>
                        <a:t>状</a:t>
                      </a:r>
                      <a:r>
                        <a:rPr lang="zh-CN" sz="1800" kern="0" dirty="0">
                          <a:solidFill>
                            <a:schemeClr val="tx1"/>
                          </a:solidFill>
                          <a:latin typeface="微软雅黑" pitchFamily="34" charset="-122"/>
                          <a:ea typeface="微软雅黑" pitchFamily="34" charset="-122"/>
                          <a:cs typeface="Times New Roman"/>
                        </a:rPr>
                        <a:t>要素</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l" defTabSz="914400" rtl="0" eaLnBrk="1" latinLnBrk="0" hangingPunct="1">
                        <a:spcAft>
                          <a:spcPts val="0"/>
                        </a:spcAft>
                      </a:pPr>
                      <a:r>
                        <a:rPr lang="zh-CN" sz="1800" kern="0" dirty="0">
                          <a:solidFill>
                            <a:schemeClr val="tx1"/>
                          </a:solidFill>
                          <a:latin typeface="微软雅黑" pitchFamily="34" charset="-122"/>
                          <a:ea typeface="微软雅黑" pitchFamily="34" charset="-122"/>
                          <a:cs typeface="Times New Roman"/>
                        </a:rPr>
                        <a:t>密度</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l" defTabSz="914400" rtl="0" eaLnBrk="1" latinLnBrk="0" hangingPunct="1">
                        <a:spcAft>
                          <a:spcPts val="0"/>
                        </a:spcAft>
                      </a:pPr>
                      <a:r>
                        <a:rPr lang="zh-CN" altLang="en-US" sz="1800" kern="0" dirty="0" smtClean="0">
                          <a:solidFill>
                            <a:schemeClr val="tx1"/>
                          </a:solidFill>
                          <a:latin typeface="微软雅黑" pitchFamily="34" charset="-122"/>
                          <a:ea typeface="微软雅黑" pitchFamily="34" charset="-122"/>
                          <a:cs typeface="Times New Roman"/>
                        </a:rPr>
                        <a:t>千米</a:t>
                      </a:r>
                      <a:r>
                        <a:rPr lang="en-US" sz="1800" kern="0" dirty="0" smtClean="0">
                          <a:solidFill>
                            <a:schemeClr val="tx1"/>
                          </a:solidFill>
                          <a:latin typeface="微软雅黑" pitchFamily="34" charset="-122"/>
                          <a:ea typeface="微软雅黑" pitchFamily="34" charset="-122"/>
                          <a:cs typeface="Times New Roman"/>
                        </a:rPr>
                        <a:t>/</a:t>
                      </a:r>
                      <a:r>
                        <a:rPr lang="zh-CN" sz="1800" kern="0" dirty="0" smtClean="0">
                          <a:solidFill>
                            <a:schemeClr val="tx1"/>
                          </a:solidFill>
                          <a:latin typeface="微软雅黑" pitchFamily="34" charset="-122"/>
                          <a:ea typeface="微软雅黑" pitchFamily="34" charset="-122"/>
                          <a:cs typeface="Times New Roman"/>
                        </a:rPr>
                        <a:t>平方千米</a:t>
                      </a:r>
                      <a:endParaRPr lang="zh-CN" sz="1800" kern="0" dirty="0">
                        <a:solidFill>
                          <a:schemeClr val="tx1"/>
                        </a:solidFill>
                        <a:latin typeface="微软雅黑" pitchFamily="34" charset="-122"/>
                        <a:ea typeface="微软雅黑" pitchFamily="34" charset="-122"/>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56007">
                <a:tc vMerge="1">
                  <a:txBody>
                    <a:bodyPr/>
                    <a:lstStyle/>
                    <a:p>
                      <a:endParaRPr lang="zh-CN" altLang="en-US"/>
                    </a:p>
                  </a:txBody>
                  <a:tcPr/>
                </a:tc>
                <a:tc>
                  <a:txBody>
                    <a:bodyPr/>
                    <a:lstStyle/>
                    <a:p>
                      <a:pPr marL="0" algn="l" defTabSz="914400" rtl="0" eaLnBrk="1" latinLnBrk="0" hangingPunct="1">
                        <a:spcAft>
                          <a:spcPts val="0"/>
                        </a:spcAft>
                      </a:pPr>
                      <a:r>
                        <a:rPr lang="zh-CN" altLang="en-US" sz="1800" kern="0" dirty="0" smtClean="0">
                          <a:solidFill>
                            <a:schemeClr val="tx1"/>
                          </a:solidFill>
                          <a:latin typeface="微软雅黑" pitchFamily="34" charset="-122"/>
                          <a:ea typeface="微软雅黑" pitchFamily="34" charset="-122"/>
                          <a:cs typeface="Times New Roman"/>
                        </a:rPr>
                        <a:t>长度</a:t>
                      </a:r>
                      <a:endParaRPr lang="zh-CN" sz="1800" kern="0" dirty="0">
                        <a:solidFill>
                          <a:schemeClr val="tx1"/>
                        </a:solidFill>
                        <a:latin typeface="微软雅黑" pitchFamily="34" charset="-122"/>
                        <a:ea typeface="微软雅黑" pitchFamily="34" charset="-122"/>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l" defTabSz="914400" rtl="0" eaLnBrk="1" latinLnBrk="0" hangingPunct="1">
                        <a:spcAft>
                          <a:spcPts val="0"/>
                        </a:spcAft>
                      </a:pPr>
                      <a:r>
                        <a:rPr lang="zh-CN" altLang="en-US" sz="1800" kern="0" dirty="0" smtClean="0">
                          <a:solidFill>
                            <a:schemeClr val="tx1"/>
                          </a:solidFill>
                          <a:latin typeface="微软雅黑" pitchFamily="34" charset="-122"/>
                          <a:ea typeface="微软雅黑" pitchFamily="34" charset="-122"/>
                          <a:cs typeface="Times New Roman"/>
                        </a:rPr>
                        <a:t>千</a:t>
                      </a:r>
                      <a:r>
                        <a:rPr lang="zh-CN" sz="1800" kern="0" dirty="0" smtClean="0">
                          <a:solidFill>
                            <a:schemeClr val="tx1"/>
                          </a:solidFill>
                          <a:latin typeface="微软雅黑" pitchFamily="34" charset="-122"/>
                          <a:ea typeface="微软雅黑" pitchFamily="34" charset="-122"/>
                          <a:cs typeface="Times New Roman"/>
                        </a:rPr>
                        <a:t>米</a:t>
                      </a:r>
                      <a:endParaRPr lang="zh-CN" sz="1800" kern="0" dirty="0">
                        <a:solidFill>
                          <a:schemeClr val="tx1"/>
                        </a:solidFill>
                        <a:latin typeface="微软雅黑" pitchFamily="34" charset="-122"/>
                        <a:ea typeface="微软雅黑" pitchFamily="34" charset="-122"/>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64163">
                <a:tc vMerge="1">
                  <a:txBody>
                    <a:bodyPr/>
                    <a:lstStyle/>
                    <a:p>
                      <a:endParaRPr lang="zh-CN" altLang="en-US"/>
                    </a:p>
                  </a:txBody>
                  <a:tcPr/>
                </a:tc>
                <a:tc>
                  <a:txBody>
                    <a:bodyPr/>
                    <a:lstStyle/>
                    <a:p>
                      <a:pPr marL="0" algn="l" defTabSz="914400" rtl="0" eaLnBrk="1" latinLnBrk="0" hangingPunct="1">
                        <a:spcAft>
                          <a:spcPts val="0"/>
                        </a:spcAft>
                      </a:pPr>
                      <a:r>
                        <a:rPr lang="zh-CN" altLang="en-US" sz="1800" kern="0" dirty="0" smtClean="0">
                          <a:solidFill>
                            <a:schemeClr val="tx1"/>
                          </a:solidFill>
                          <a:latin typeface="微软雅黑" pitchFamily="34" charset="-122"/>
                          <a:ea typeface="微软雅黑" pitchFamily="34" charset="-122"/>
                          <a:cs typeface="Times New Roman"/>
                        </a:rPr>
                        <a:t>表面长度</a:t>
                      </a:r>
                      <a:endParaRPr lang="zh-CN" sz="1800" kern="0" dirty="0">
                        <a:solidFill>
                          <a:schemeClr val="tx1"/>
                        </a:solidFill>
                        <a:latin typeface="微软雅黑" pitchFamily="34" charset="-122"/>
                        <a:ea typeface="微软雅黑" pitchFamily="34" charset="-122"/>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l" defTabSz="914400" rtl="0" eaLnBrk="1" latinLnBrk="0" hangingPunct="1">
                        <a:spcAft>
                          <a:spcPts val="0"/>
                        </a:spcAft>
                      </a:pPr>
                      <a:r>
                        <a:rPr lang="zh-CN" altLang="en-US" sz="1800" kern="0" dirty="0" smtClean="0">
                          <a:solidFill>
                            <a:schemeClr val="tx1"/>
                          </a:solidFill>
                          <a:latin typeface="微软雅黑" pitchFamily="34" charset="-122"/>
                          <a:ea typeface="微软雅黑" pitchFamily="34" charset="-122"/>
                          <a:cs typeface="Times New Roman"/>
                        </a:rPr>
                        <a:t>千</a:t>
                      </a:r>
                      <a:r>
                        <a:rPr lang="zh-CN" sz="1800" kern="0" dirty="0" smtClean="0">
                          <a:solidFill>
                            <a:schemeClr val="tx1"/>
                          </a:solidFill>
                          <a:latin typeface="微软雅黑" pitchFamily="34" charset="-122"/>
                          <a:ea typeface="微软雅黑" pitchFamily="34" charset="-122"/>
                          <a:cs typeface="Times New Roman"/>
                        </a:rPr>
                        <a:t>米</a:t>
                      </a:r>
                      <a:endParaRPr lang="zh-CN" sz="1800" kern="0" dirty="0">
                        <a:solidFill>
                          <a:schemeClr val="tx1"/>
                        </a:solidFill>
                        <a:latin typeface="微软雅黑" pitchFamily="34" charset="-122"/>
                        <a:ea typeface="微软雅黑" pitchFamily="34" charset="-122"/>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2" name="页脚占位符 1"/>
          <p:cNvSpPr>
            <a:spLocks noGrp="1"/>
          </p:cNvSpPr>
          <p:nvPr>
            <p:ph type="ftr" sz="quarter" idx="10"/>
          </p:nvPr>
        </p:nvSpPr>
        <p:spPr/>
        <p:txBody>
          <a:bodyPr/>
          <a:lstStyle/>
          <a:p>
            <a:fld id="{D95E1614-5DD5-4167-984B-140EAD047695}" type="slidenum">
              <a:rPr lang="zh-CN" altLang="en-US" smtClean="0"/>
              <a:pPr/>
              <a:t>19</a:t>
            </a:fld>
            <a:endParaRPr lang="zh-CN" altLang="en-US" dirty="0"/>
          </a:p>
        </p:txBody>
      </p:sp>
    </p:spTree>
    <p:extLst>
      <p:ext uri="{BB962C8B-B14F-4D97-AF65-F5344CB8AC3E}">
        <p14:creationId xmlns:p14="http://schemas.microsoft.com/office/powerpoint/2010/main" xmlns="" val="2532631017"/>
      </p:ext>
    </p:extLst>
  </p:cSld>
  <p:clrMapOvr>
    <a:masterClrMapping/>
  </p:clrMapOvr>
  <p:transition>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1163069" y="0"/>
            <a:ext cx="1428596" cy="990015"/>
          </a:xfrm>
          <a:prstGeom prst="rect">
            <a:avLst/>
          </a:prstGeom>
          <a:noFill/>
        </p:spPr>
        <p:txBody>
          <a:bodyPr wrap="none" rtlCol="0">
            <a:spAutoFit/>
            <a:scene3d>
              <a:camera prst="orthographicFront"/>
              <a:lightRig rig="soft" dir="tl">
                <a:rot lat="0" lon="0" rev="0"/>
              </a:lightRig>
            </a:scene3d>
            <a:sp3d contourW="25400" prstMaterial="matte">
              <a:contourClr>
                <a:schemeClr val="accent2">
                  <a:tint val="20000"/>
                </a:schemeClr>
              </a:contourClr>
            </a:sp3d>
          </a:bodyPr>
          <a:lstStyle/>
          <a:p>
            <a:pPr defTabSz="913328">
              <a:lnSpc>
                <a:spcPts val="7000"/>
              </a:lnSpc>
              <a:defRPr/>
            </a:pPr>
            <a:r>
              <a:rPr lang="zh-CN" altLang="en-US" sz="4800" b="1" spc="50" dirty="0" smtClean="0">
                <a:ln w="19050">
                  <a:solidFill>
                    <a:schemeClr val="bg1"/>
                  </a:solidFill>
                </a:ln>
                <a:gradFill flip="none" rotWithShape="1">
                  <a:gsLst>
                    <a:gs pos="25000">
                      <a:srgbClr val="E65800"/>
                    </a:gs>
                    <a:gs pos="100000">
                      <a:srgbClr val="FFC000"/>
                    </a:gs>
                  </a:gsLst>
                  <a:lin ang="2700000" scaled="1"/>
                  <a:tileRect/>
                </a:gradFill>
                <a:effectLst>
                  <a:outerShdw blurRad="76200" dist="50800" dir="5400000" algn="tl" rotWithShape="0">
                    <a:srgbClr val="000000">
                      <a:alpha val="65000"/>
                    </a:srgbClr>
                  </a:outerShdw>
                </a:effectLst>
                <a:latin typeface="微软雅黑" pitchFamily="34" charset="-122"/>
                <a:ea typeface="微软雅黑" pitchFamily="34" charset="-122"/>
                <a:cs typeface="+mj-cs"/>
                <a:sym typeface="Balham" pitchFamily="2" charset="0"/>
              </a:rPr>
              <a:t>目录</a:t>
            </a:r>
            <a:endParaRPr lang="zh-CN" altLang="en-US" sz="4800" b="1" spc="50" dirty="0">
              <a:ln w="19050">
                <a:solidFill>
                  <a:schemeClr val="bg1"/>
                </a:solidFill>
              </a:ln>
              <a:gradFill flip="none" rotWithShape="1">
                <a:gsLst>
                  <a:gs pos="25000">
                    <a:srgbClr val="E65800"/>
                  </a:gs>
                  <a:gs pos="100000">
                    <a:srgbClr val="FFC000"/>
                  </a:gs>
                </a:gsLst>
                <a:lin ang="2700000" scaled="1"/>
                <a:tileRect/>
              </a:gradFill>
              <a:effectLst>
                <a:outerShdw blurRad="76200" dist="50800" dir="5400000" algn="tl" rotWithShape="0">
                  <a:srgbClr val="000000">
                    <a:alpha val="65000"/>
                  </a:srgbClr>
                </a:outerShdw>
              </a:effectLst>
              <a:latin typeface="微软雅黑" pitchFamily="34" charset="-122"/>
              <a:ea typeface="微软雅黑" pitchFamily="34" charset="-122"/>
              <a:cs typeface="+mj-cs"/>
              <a:sym typeface="Balham" pitchFamily="2" charset="0"/>
            </a:endParaRPr>
          </a:p>
        </p:txBody>
      </p:sp>
      <p:sp>
        <p:nvSpPr>
          <p:cNvPr id="2" name="矩形 1"/>
          <p:cNvSpPr/>
          <p:nvPr/>
        </p:nvSpPr>
        <p:spPr>
          <a:xfrm>
            <a:off x="1943395" y="1949831"/>
            <a:ext cx="2211503" cy="646331"/>
          </a:xfrm>
          <a:prstGeom prst="rect">
            <a:avLst/>
          </a:prstGeom>
          <a:effectLst/>
        </p:spPr>
        <p:txBody>
          <a:bodyPr wrap="none">
            <a:spAutoFit/>
          </a:bodyPr>
          <a:lstStyle/>
          <a:p>
            <a:pPr marL="1080000" algn="ctr"/>
            <a:r>
              <a:rPr lang="zh-CN" altLang="en-US" sz="3600" b="1" spc="50" dirty="0">
                <a:ln w="15875">
                  <a:solidFill>
                    <a:schemeClr val="bg1"/>
                  </a:solidFill>
                </a:ln>
                <a:solidFill>
                  <a:schemeClr val="accent4"/>
                </a:solidFill>
                <a:effectLst>
                  <a:outerShdw blurRad="76200" dist="50800" dir="5400000" algn="tl" rotWithShape="0">
                    <a:srgbClr val="000000">
                      <a:alpha val="65000"/>
                    </a:srgbClr>
                  </a:outerShdw>
                </a:effectLst>
                <a:latin typeface="微软雅黑" pitchFamily="34" charset="-122"/>
                <a:ea typeface="微软雅黑" pitchFamily="34" charset="-122"/>
              </a:rPr>
              <a:t>概述</a:t>
            </a:r>
          </a:p>
        </p:txBody>
      </p:sp>
      <p:sp>
        <p:nvSpPr>
          <p:cNvPr id="3" name="矩形 2"/>
          <p:cNvSpPr/>
          <p:nvPr/>
        </p:nvSpPr>
        <p:spPr>
          <a:xfrm>
            <a:off x="1763688" y="2885935"/>
            <a:ext cx="3528392" cy="646331"/>
          </a:xfrm>
          <a:prstGeom prst="rect">
            <a:avLst/>
          </a:prstGeom>
        </p:spPr>
        <p:txBody>
          <a:bodyPr wrap="square">
            <a:spAutoFit/>
          </a:bodyPr>
          <a:lstStyle/>
          <a:p>
            <a:pPr marL="1080000" lvl="0" algn="ctr"/>
            <a:r>
              <a:rPr lang="zh-CN" altLang="en-US" sz="3600" b="1" spc="50" dirty="0">
                <a:ln w="15875">
                  <a:solidFill>
                    <a:schemeClr val="bg1"/>
                  </a:solidFill>
                </a:ln>
                <a:solidFill>
                  <a:schemeClr val="accent4"/>
                </a:solidFill>
                <a:effectLst>
                  <a:outerShdw blurRad="76200" dist="50800" dir="5400000" algn="tl" rotWithShape="0">
                    <a:srgbClr val="000000">
                      <a:alpha val="65000"/>
                    </a:srgbClr>
                  </a:outerShdw>
                </a:effectLst>
                <a:latin typeface="微软雅黑" pitchFamily="34" charset="-122"/>
                <a:ea typeface="微软雅黑" pitchFamily="34" charset="-122"/>
              </a:rPr>
              <a:t>基本统计</a:t>
            </a:r>
          </a:p>
        </p:txBody>
      </p:sp>
      <p:sp>
        <p:nvSpPr>
          <p:cNvPr id="5" name="矩形 4"/>
          <p:cNvSpPr/>
          <p:nvPr/>
        </p:nvSpPr>
        <p:spPr>
          <a:xfrm>
            <a:off x="1868489" y="3768747"/>
            <a:ext cx="3423591" cy="646331"/>
          </a:xfrm>
          <a:prstGeom prst="rect">
            <a:avLst/>
          </a:prstGeom>
        </p:spPr>
        <p:txBody>
          <a:bodyPr wrap="square">
            <a:spAutoFit/>
          </a:bodyPr>
          <a:lstStyle/>
          <a:p>
            <a:pPr marL="1080000" algn="ctr"/>
            <a:r>
              <a:rPr lang="zh-CN" altLang="en-US" sz="3600" b="1" spc="50" dirty="0" smtClean="0">
                <a:ln w="15875">
                  <a:solidFill>
                    <a:schemeClr val="bg1"/>
                  </a:solidFill>
                </a:ln>
                <a:solidFill>
                  <a:schemeClr val="accent4"/>
                </a:solidFill>
                <a:effectLst>
                  <a:outerShdw blurRad="76200" dist="50800" dir="5400000" algn="tl" rotWithShape="0">
                    <a:srgbClr val="000000">
                      <a:alpha val="65000"/>
                    </a:srgbClr>
                  </a:outerShdw>
                </a:effectLst>
                <a:latin typeface="微软雅黑" pitchFamily="34" charset="-122"/>
                <a:ea typeface="微软雅黑" pitchFamily="34" charset="-122"/>
              </a:rPr>
              <a:t>软件应用</a:t>
            </a:r>
            <a:endParaRPr lang="zh-CN" altLang="en-US" sz="3600" b="1" spc="50" dirty="0">
              <a:ln w="15875">
                <a:solidFill>
                  <a:schemeClr val="bg1"/>
                </a:solidFill>
              </a:ln>
              <a:solidFill>
                <a:schemeClr val="accent4"/>
              </a:solidFill>
              <a:effectLst>
                <a:outerShdw blurRad="76200" dist="50800" dir="5400000" algn="tl" rotWithShape="0">
                  <a:srgbClr val="000000">
                    <a:alpha val="65000"/>
                  </a:srgbClr>
                </a:outerShdw>
              </a:effectLst>
              <a:latin typeface="微软雅黑" pitchFamily="34" charset="-122"/>
              <a:ea typeface="微软雅黑" pitchFamily="34" charset="-122"/>
            </a:endParaRPr>
          </a:p>
        </p:txBody>
      </p:sp>
      <p:sp>
        <p:nvSpPr>
          <p:cNvPr id="20" name="Oval 11"/>
          <p:cNvSpPr>
            <a:spLocks noChangeArrowheads="1"/>
          </p:cNvSpPr>
          <p:nvPr/>
        </p:nvSpPr>
        <p:spPr bwMode="auto">
          <a:xfrm rot="5400000">
            <a:off x="2339876" y="2003121"/>
            <a:ext cx="539750" cy="539750"/>
          </a:xfrm>
          <a:prstGeom prst="flowChartDecision">
            <a:avLst/>
          </a:prstGeom>
          <a:solidFill>
            <a:srgbClr val="7030A0"/>
          </a:solidFill>
          <a:ln w="19050">
            <a:solidFill>
              <a:srgbClr val="F8F8F8"/>
            </a:solidFill>
            <a:miter lim="800000"/>
            <a:headEnd/>
            <a:tailEnd/>
          </a:ln>
          <a:effectLst>
            <a:outerShdw sy="50000" rotWithShape="0">
              <a:srgbClr val="000000">
                <a:alpha val="50000"/>
              </a:srgbClr>
            </a:outerShdw>
          </a:effectLst>
        </p:spPr>
        <p:txBody>
          <a:bodyPr wrap="none" anchor="ctr"/>
          <a:lstStyle/>
          <a:p>
            <a:endParaRPr lang="zh-CN" altLang="en-US"/>
          </a:p>
        </p:txBody>
      </p:sp>
      <p:sp>
        <p:nvSpPr>
          <p:cNvPr id="21" name="Oval 11"/>
          <p:cNvSpPr>
            <a:spLocks noChangeArrowheads="1"/>
          </p:cNvSpPr>
          <p:nvPr/>
        </p:nvSpPr>
        <p:spPr bwMode="auto">
          <a:xfrm rot="5400000">
            <a:off x="2341023" y="2885935"/>
            <a:ext cx="539750" cy="539750"/>
          </a:xfrm>
          <a:prstGeom prst="flowChartDecision">
            <a:avLst/>
          </a:prstGeom>
          <a:solidFill>
            <a:srgbClr val="7030A0"/>
          </a:solidFill>
          <a:ln w="19050">
            <a:solidFill>
              <a:srgbClr val="F8F8F8"/>
            </a:solidFill>
            <a:miter lim="800000"/>
            <a:headEnd/>
            <a:tailEnd/>
          </a:ln>
          <a:effectLst>
            <a:outerShdw sy="50000" rotWithShape="0">
              <a:srgbClr val="000000">
                <a:alpha val="50000"/>
              </a:srgbClr>
            </a:outerShdw>
          </a:effectLst>
        </p:spPr>
        <p:txBody>
          <a:bodyPr wrap="none" anchor="ctr"/>
          <a:lstStyle/>
          <a:p>
            <a:endParaRPr lang="zh-CN" altLang="en-US"/>
          </a:p>
        </p:txBody>
      </p:sp>
      <p:sp>
        <p:nvSpPr>
          <p:cNvPr id="22" name="Oval 11"/>
          <p:cNvSpPr>
            <a:spLocks noChangeArrowheads="1"/>
          </p:cNvSpPr>
          <p:nvPr/>
        </p:nvSpPr>
        <p:spPr bwMode="auto">
          <a:xfrm rot="5400000">
            <a:off x="2341023" y="3822038"/>
            <a:ext cx="539750" cy="539750"/>
          </a:xfrm>
          <a:prstGeom prst="flowChartDecision">
            <a:avLst/>
          </a:prstGeom>
          <a:solidFill>
            <a:srgbClr val="7030A0"/>
          </a:solidFill>
          <a:ln w="19050">
            <a:solidFill>
              <a:srgbClr val="F8F8F8"/>
            </a:solidFill>
            <a:miter lim="800000"/>
            <a:headEnd/>
            <a:tailEnd/>
          </a:ln>
          <a:effectLst>
            <a:outerShdw sy="50000" rotWithShape="0">
              <a:srgbClr val="000000">
                <a:alpha val="50000"/>
              </a:srgbClr>
            </a:outerShdw>
          </a:effectLst>
        </p:spPr>
        <p:txBody>
          <a:bodyPr wrap="none" anchor="ctr"/>
          <a:lstStyle/>
          <a:p>
            <a:endParaRPr lang="zh-CN" altLang="en-US"/>
          </a:p>
        </p:txBody>
      </p:sp>
      <p:sp>
        <p:nvSpPr>
          <p:cNvPr id="6" name="页脚占位符 5"/>
          <p:cNvSpPr>
            <a:spLocks noGrp="1"/>
          </p:cNvSpPr>
          <p:nvPr>
            <p:ph type="ftr" sz="quarter" idx="10"/>
          </p:nvPr>
        </p:nvSpPr>
        <p:spPr/>
        <p:txBody>
          <a:bodyPr/>
          <a:lstStyle/>
          <a:p>
            <a:fld id="{CB20D68C-1DB1-4D87-9CE3-206E8E051C46}" type="slidenum">
              <a:rPr lang="zh-CN" altLang="en-US" smtClean="0"/>
              <a:pPr/>
              <a:t>2</a:t>
            </a:fld>
            <a:endParaRPr lang="zh-CN" altLang="en-US" dirty="0"/>
          </a:p>
        </p:txBody>
      </p:sp>
    </p:spTree>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矩形 15"/>
          <p:cNvSpPr/>
          <p:nvPr/>
        </p:nvSpPr>
        <p:spPr>
          <a:xfrm>
            <a:off x="1571604" y="4143380"/>
            <a:ext cx="4572032" cy="785818"/>
          </a:xfrm>
          <a:prstGeom prst="rect">
            <a:avLst/>
          </a:prstGeom>
          <a:ln>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Rectangle 1"/>
          <p:cNvSpPr>
            <a:spLocks noChangeArrowheads="1"/>
          </p:cNvSpPr>
          <p:nvPr/>
        </p:nvSpPr>
        <p:spPr bwMode="auto">
          <a:xfrm>
            <a:off x="500034" y="1978413"/>
            <a:ext cx="5715040" cy="476726"/>
          </a:xfrm>
          <a:prstGeom prst="roundRect">
            <a:avLst/>
          </a:prstGeom>
          <a:gradFill>
            <a:gsLst>
              <a:gs pos="50000">
                <a:srgbClr val="00B050"/>
              </a:gs>
              <a:gs pos="87000">
                <a:schemeClr val="bg1">
                  <a:alpha val="0"/>
                </a:schemeClr>
              </a:gs>
            </a:gsLst>
            <a:lin ang="0" scaled="0"/>
          </a:gradFill>
          <a:ln w="9525">
            <a:noFill/>
            <a:miter lim="800000"/>
            <a:headEnd/>
            <a:tailEnd/>
          </a:ln>
        </p:spPr>
        <p:txBody>
          <a:bodyPr wrap="square">
            <a:spAutoFit/>
          </a:bodyPr>
          <a:lstStyle/>
          <a:p>
            <a:pPr marL="0" lvl="2" fontAlgn="base">
              <a:spcBef>
                <a:spcPct val="50000"/>
              </a:spcBef>
              <a:spcAft>
                <a:spcPct val="0"/>
              </a:spcAft>
              <a:buClr>
                <a:srgbClr val="FFC000"/>
              </a:buClr>
              <a:buSzPct val="80000"/>
              <a:defRPr/>
            </a:pPr>
            <a:r>
              <a:rPr lang="en-US" altLang="zh-CN" sz="2200" dirty="0" smtClean="0">
                <a:solidFill>
                  <a:schemeClr val="bg1"/>
                </a:solidFill>
                <a:effectLst>
                  <a:outerShdw blurRad="38100" dist="38100" dir="2700000" algn="tl">
                    <a:srgbClr val="000000">
                      <a:alpha val="43137"/>
                    </a:srgbClr>
                  </a:outerShdw>
                </a:effectLst>
                <a:latin typeface="微软雅黑" pitchFamily="34" charset="-122"/>
                <a:ea typeface="微软雅黑" pitchFamily="34" charset="-122"/>
                <a:sym typeface="微软雅黑" pitchFamily="34" charset="-122"/>
              </a:rPr>
              <a:t>2.1 </a:t>
            </a:r>
            <a:r>
              <a:rPr lang="zh-CN" altLang="en-US" sz="2200" dirty="0" smtClean="0">
                <a:solidFill>
                  <a:schemeClr val="bg1"/>
                </a:solidFill>
                <a:effectLst>
                  <a:outerShdw blurRad="38100" dist="38100" dir="2700000" algn="tl">
                    <a:srgbClr val="000000">
                      <a:alpha val="43137"/>
                    </a:srgbClr>
                  </a:outerShdw>
                </a:effectLst>
                <a:latin typeface="微软雅黑" pitchFamily="34" charset="-122"/>
                <a:ea typeface="微软雅黑" pitchFamily="34" charset="-122"/>
                <a:sym typeface="微软雅黑" pitchFamily="34" charset="-122"/>
              </a:rPr>
              <a:t>密度</a:t>
            </a:r>
            <a:endParaRPr lang="zh-CN" altLang="en-US" sz="2200" dirty="0">
              <a:solidFill>
                <a:schemeClr val="bg1"/>
              </a:solidFill>
              <a:effectLst>
                <a:outerShdw blurRad="38100" dist="38100" dir="2700000" algn="tl">
                  <a:srgbClr val="000000">
                    <a:alpha val="43137"/>
                  </a:srgbClr>
                </a:outerShdw>
              </a:effectLst>
              <a:latin typeface="微软雅黑" pitchFamily="34" charset="-122"/>
              <a:ea typeface="微软雅黑" pitchFamily="34" charset="-122"/>
              <a:sym typeface="微软雅黑" pitchFamily="34" charset="-122"/>
            </a:endParaRPr>
          </a:p>
        </p:txBody>
      </p:sp>
      <p:sp>
        <p:nvSpPr>
          <p:cNvPr id="8" name="矩形 7"/>
          <p:cNvSpPr/>
          <p:nvPr/>
        </p:nvSpPr>
        <p:spPr>
          <a:xfrm>
            <a:off x="500034" y="2564334"/>
            <a:ext cx="7715304" cy="1938992"/>
          </a:xfrm>
          <a:prstGeom prst="rect">
            <a:avLst/>
          </a:prstGeom>
        </p:spPr>
        <p:txBody>
          <a:bodyPr wrap="square">
            <a:spAutoFit/>
          </a:bodyPr>
          <a:lstStyle/>
          <a:p>
            <a:pPr>
              <a:lnSpc>
                <a:spcPct val="150000"/>
              </a:lnSpc>
            </a:pPr>
            <a:r>
              <a:rPr lang="zh-CN" altLang="en-US" sz="1600" dirty="0" smtClean="0">
                <a:latin typeface="微软雅黑" pitchFamily="34" charset="-122"/>
                <a:ea typeface="微软雅黑" pitchFamily="34" charset="-122"/>
              </a:rPr>
              <a:t>         统计单元内线状要素长度总和与统计单元面积的比值，反映其密集特征。</a:t>
            </a:r>
          </a:p>
          <a:p>
            <a:pPr>
              <a:lnSpc>
                <a:spcPct val="150000"/>
              </a:lnSpc>
            </a:pPr>
            <a:r>
              <a:rPr lang="zh-CN" altLang="en-US" sz="1600" dirty="0" smtClean="0">
                <a:latin typeface="微软雅黑" pitchFamily="34" charset="-122"/>
                <a:ea typeface="微软雅黑" pitchFamily="34" charset="-122"/>
              </a:rPr>
              <a:t>统计单元内</a:t>
            </a:r>
            <a:r>
              <a:rPr lang="zh-CN" altLang="en-US" sz="1600" dirty="0" smtClean="0">
                <a:latin typeface="Times New Roman" pitchFamily="18" charset="0"/>
                <a:ea typeface="微软雅黑" pitchFamily="34" charset="-122"/>
                <a:cs typeface="Times New Roman" pitchFamily="18" charset="0"/>
              </a:rPr>
              <a:t>有 </a:t>
            </a:r>
            <a:r>
              <a:rPr lang="en-US" altLang="zh-CN" sz="1600" dirty="0" smtClean="0">
                <a:latin typeface="Times New Roman" pitchFamily="18" charset="0"/>
                <a:ea typeface="微软雅黑" pitchFamily="34" charset="-122"/>
                <a:cs typeface="Times New Roman" pitchFamily="18" charset="0"/>
              </a:rPr>
              <a:t>n</a:t>
            </a:r>
            <a:r>
              <a:rPr lang="zh-CN" altLang="en-US" sz="1600" dirty="0" smtClean="0">
                <a:latin typeface="微软雅黑" pitchFamily="34" charset="-122"/>
                <a:ea typeface="微软雅黑" pitchFamily="34" charset="-122"/>
              </a:rPr>
              <a:t>类统计对象，相应的长度为               ，统计单元的面积</a:t>
            </a:r>
            <a:r>
              <a:rPr lang="en-US" altLang="zh-CN" sz="1600" i="1" dirty="0" smtClean="0">
                <a:latin typeface="Times New Roman" pitchFamily="18" charset="0"/>
                <a:ea typeface="微软雅黑" pitchFamily="34" charset="-122"/>
                <a:cs typeface="Times New Roman" pitchFamily="18" charset="0"/>
              </a:rPr>
              <a:t>S</a:t>
            </a:r>
            <a:r>
              <a:rPr lang="zh-CN" altLang="en-US" sz="1600" dirty="0" smtClean="0">
                <a:latin typeface="微软雅黑" pitchFamily="34" charset="-122"/>
                <a:ea typeface="微软雅黑" pitchFamily="34" charset="-122"/>
              </a:rPr>
              <a:t>，对于第     </a:t>
            </a:r>
          </a:p>
          <a:p>
            <a:pPr>
              <a:lnSpc>
                <a:spcPct val="150000"/>
              </a:lnSpc>
            </a:pPr>
            <a:r>
              <a:rPr lang="zh-CN" altLang="en-US" sz="1600" dirty="0" smtClean="0">
                <a:latin typeface="微软雅黑" pitchFamily="34" charset="-122"/>
                <a:ea typeface="微软雅黑" pitchFamily="34" charset="-122"/>
              </a:rPr>
              <a:t>                   类对象</a:t>
            </a:r>
            <a:endParaRPr lang="en-US" altLang="zh-CN" sz="1600" dirty="0" smtClean="0">
              <a:latin typeface="微软雅黑" pitchFamily="34" charset="-122"/>
              <a:ea typeface="微软雅黑" pitchFamily="34" charset="-122"/>
            </a:endParaRPr>
          </a:p>
          <a:p>
            <a:pPr>
              <a:lnSpc>
                <a:spcPct val="150000"/>
              </a:lnSpc>
            </a:pPr>
            <a:endParaRPr lang="en-US" altLang="zh-CN" sz="1600" dirty="0" smtClean="0">
              <a:latin typeface="微软雅黑" pitchFamily="34" charset="-122"/>
              <a:ea typeface="微软雅黑" pitchFamily="34" charset="-122"/>
            </a:endParaRPr>
          </a:p>
          <a:p>
            <a:pPr>
              <a:lnSpc>
                <a:spcPct val="150000"/>
              </a:lnSpc>
            </a:pPr>
            <a:r>
              <a:rPr lang="zh-CN" altLang="en-US" sz="1600" dirty="0" smtClean="0">
                <a:latin typeface="微软雅黑" pitchFamily="34" charset="-122"/>
                <a:ea typeface="微软雅黑" pitchFamily="34" charset="-122"/>
              </a:rPr>
              <a:t>                    </a:t>
            </a:r>
            <a:r>
              <a:rPr lang="zh-CN" altLang="en-US" sz="1600" i="1" dirty="0" smtClean="0">
                <a:solidFill>
                  <a:srgbClr val="0070C0"/>
                </a:solidFill>
                <a:latin typeface="微软雅黑" pitchFamily="34" charset="-122"/>
                <a:ea typeface="微软雅黑" pitchFamily="34" charset="-122"/>
              </a:rPr>
              <a:t>线状要素密度：</a:t>
            </a:r>
          </a:p>
        </p:txBody>
      </p:sp>
      <p:graphicFrame>
        <p:nvGraphicFramePr>
          <p:cNvPr id="30722" name="Object 2"/>
          <p:cNvGraphicFramePr>
            <a:graphicFrameLocks noChangeAspect="1"/>
          </p:cNvGraphicFramePr>
          <p:nvPr>
            <p:extLst>
              <p:ext uri="{D42A27DB-BD31-4B8C-83A1-F6EECF244321}">
                <p14:modId xmlns:p14="http://schemas.microsoft.com/office/powerpoint/2010/main" xmlns="" val="3080859846"/>
              </p:ext>
            </p:extLst>
          </p:nvPr>
        </p:nvGraphicFramePr>
        <p:xfrm>
          <a:off x="4429124" y="3078162"/>
          <a:ext cx="927100" cy="279400"/>
        </p:xfrm>
        <a:graphic>
          <a:graphicData uri="http://schemas.openxmlformats.org/presentationml/2006/ole">
            <p:oleObj spid="_x0000_s68240" r:id="rId3" imgW="622030" imgH="228501" progId="">
              <p:embed/>
            </p:oleObj>
          </a:graphicData>
        </a:graphic>
      </p:graphicFrame>
      <p:graphicFrame>
        <p:nvGraphicFramePr>
          <p:cNvPr id="30723" name="Object 3"/>
          <p:cNvGraphicFramePr>
            <a:graphicFrameLocks noChangeAspect="1"/>
          </p:cNvGraphicFramePr>
          <p:nvPr>
            <p:extLst>
              <p:ext uri="{D42A27DB-BD31-4B8C-83A1-F6EECF244321}">
                <p14:modId xmlns:p14="http://schemas.microsoft.com/office/powerpoint/2010/main" xmlns="" val="3282035957"/>
              </p:ext>
            </p:extLst>
          </p:nvPr>
        </p:nvGraphicFramePr>
        <p:xfrm>
          <a:off x="714348" y="3357562"/>
          <a:ext cx="990600" cy="292100"/>
        </p:xfrm>
        <a:graphic>
          <a:graphicData uri="http://schemas.openxmlformats.org/presentationml/2006/ole">
            <p:oleObj spid="_x0000_s68241" r:id="rId4" imgW="660113" imgH="203112" progId="">
              <p:embed/>
            </p:oleObj>
          </a:graphicData>
        </a:graphic>
      </p:graphicFrame>
      <p:graphicFrame>
        <p:nvGraphicFramePr>
          <p:cNvPr id="30724" name="Object 4"/>
          <p:cNvGraphicFramePr>
            <a:graphicFrameLocks noChangeAspect="1"/>
          </p:cNvGraphicFramePr>
          <p:nvPr>
            <p:extLst>
              <p:ext uri="{D42A27DB-BD31-4B8C-83A1-F6EECF244321}">
                <p14:modId xmlns:p14="http://schemas.microsoft.com/office/powerpoint/2010/main" xmlns="" val="599747165"/>
              </p:ext>
            </p:extLst>
          </p:nvPr>
        </p:nvGraphicFramePr>
        <p:xfrm>
          <a:off x="3500430" y="4345925"/>
          <a:ext cx="733424" cy="595243"/>
        </p:xfrm>
        <a:graphic>
          <a:graphicData uri="http://schemas.openxmlformats.org/presentationml/2006/ole">
            <p:oleObj spid="_x0000_s68242" r:id="rId5" imgW="482391" imgH="393529" progId="">
              <p:embed/>
            </p:oleObj>
          </a:graphicData>
        </a:graphic>
      </p:graphicFrame>
      <p:sp>
        <p:nvSpPr>
          <p:cNvPr id="30726" name="Rectangle 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grpSp>
        <p:nvGrpSpPr>
          <p:cNvPr id="14" name="组合 13"/>
          <p:cNvGrpSpPr/>
          <p:nvPr/>
        </p:nvGrpSpPr>
        <p:grpSpPr>
          <a:xfrm>
            <a:off x="1028712" y="1214422"/>
            <a:ext cx="5400676" cy="543585"/>
            <a:chOff x="2171720" y="5500702"/>
            <a:chExt cx="5400676" cy="543585"/>
          </a:xfrm>
        </p:grpSpPr>
        <p:sp>
          <p:nvSpPr>
            <p:cNvPr id="15" name="Line 31"/>
            <p:cNvSpPr>
              <a:spLocks noChangeShapeType="1"/>
            </p:cNvSpPr>
            <p:nvPr/>
          </p:nvSpPr>
          <p:spPr bwMode="auto">
            <a:xfrm>
              <a:off x="2171720" y="6044287"/>
              <a:ext cx="5400676" cy="0"/>
            </a:xfrm>
            <a:prstGeom prst="line">
              <a:avLst/>
            </a:prstGeom>
            <a:noFill/>
            <a:ln w="9525">
              <a:solidFill>
                <a:schemeClr val="accent3">
                  <a:lumMod val="75000"/>
                </a:schemeClr>
              </a:solidFill>
              <a:prstDash val="dash"/>
              <a:round/>
              <a:headEnd/>
              <a:tailEnd/>
            </a:ln>
            <a:effectLst/>
          </p:spPr>
          <p:txBody>
            <a:bodyPr/>
            <a:lstStyle/>
            <a:p>
              <a:endParaRPr lang="zh-CN" altLang="en-US" sz="2800">
                <a:solidFill>
                  <a:prstClr val="black"/>
                </a:solidFill>
              </a:endParaRPr>
            </a:p>
          </p:txBody>
        </p:sp>
        <p:sp>
          <p:nvSpPr>
            <p:cNvPr id="17" name="Text Box 36"/>
            <p:cNvSpPr txBox="1">
              <a:spLocks noChangeArrowheads="1"/>
            </p:cNvSpPr>
            <p:nvPr/>
          </p:nvSpPr>
          <p:spPr bwMode="auto">
            <a:xfrm>
              <a:off x="2302453" y="5500702"/>
              <a:ext cx="2140330" cy="523220"/>
            </a:xfrm>
            <a:prstGeom prst="rect">
              <a:avLst/>
            </a:prstGeom>
            <a:noFill/>
            <a:ln w="9525">
              <a:noFill/>
              <a:miter lim="800000"/>
              <a:headEnd/>
              <a:tailEnd/>
            </a:ln>
            <a:effectLst/>
          </p:spPr>
          <p:txBody>
            <a:bodyPr wrap="none">
              <a:spAutoFit/>
            </a:bodyPr>
            <a:lstStyle/>
            <a:p>
              <a:pPr marL="514350" indent="-514350">
                <a:buFont typeface="+mj-lt"/>
                <a:buAutoNum type="arabicPeriod" startAt="2"/>
              </a:pPr>
              <a:r>
                <a:rPr lang="zh-CN" altLang="en-US" sz="2800" dirty="0" smtClean="0">
                  <a:ln>
                    <a:solidFill>
                      <a:prstClr val="white">
                        <a:lumMod val="50000"/>
                      </a:prstClr>
                    </a:solidFill>
                  </a:ln>
                  <a:solidFill>
                    <a:prstClr val="black"/>
                  </a:solidFill>
                  <a:ea typeface="微软雅黑" pitchFamily="34" charset="-122"/>
                </a:rPr>
                <a:t>线状要素</a:t>
              </a:r>
            </a:p>
          </p:txBody>
        </p:sp>
      </p:grpSp>
      <p:sp>
        <p:nvSpPr>
          <p:cNvPr id="2" name="页脚占位符 1"/>
          <p:cNvSpPr>
            <a:spLocks noGrp="1"/>
          </p:cNvSpPr>
          <p:nvPr>
            <p:ph type="ftr" sz="quarter" idx="10"/>
          </p:nvPr>
        </p:nvSpPr>
        <p:spPr/>
        <p:txBody>
          <a:bodyPr/>
          <a:lstStyle/>
          <a:p>
            <a:fld id="{11ACA965-FED9-49A5-A2F9-50375C5C6157}" type="slidenum">
              <a:rPr lang="zh-CN" altLang="en-US" smtClean="0"/>
              <a:pPr/>
              <a:t>20</a:t>
            </a:fld>
            <a:endParaRPr lang="zh-CN" altLang="en-US" dirty="0"/>
          </a:p>
        </p:txBody>
      </p:sp>
    </p:spTree>
  </p:cSld>
  <p:clrMapOvr>
    <a:masterClrMapping/>
  </p:clrMapOvr>
  <p:transition>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
          <p:cNvSpPr>
            <a:spLocks noChangeArrowheads="1"/>
          </p:cNvSpPr>
          <p:nvPr/>
        </p:nvSpPr>
        <p:spPr bwMode="auto">
          <a:xfrm>
            <a:off x="500034" y="1914955"/>
            <a:ext cx="5715040" cy="476726"/>
          </a:xfrm>
          <a:prstGeom prst="roundRect">
            <a:avLst/>
          </a:prstGeom>
          <a:gradFill>
            <a:gsLst>
              <a:gs pos="50000">
                <a:srgbClr val="00B050"/>
              </a:gs>
              <a:gs pos="87000">
                <a:schemeClr val="bg1">
                  <a:alpha val="0"/>
                </a:schemeClr>
              </a:gs>
            </a:gsLst>
            <a:lin ang="0" scaled="0"/>
          </a:gradFill>
          <a:ln w="9525">
            <a:noFill/>
            <a:miter lim="800000"/>
            <a:headEnd/>
            <a:tailEnd/>
          </a:ln>
        </p:spPr>
        <p:txBody>
          <a:bodyPr wrap="square">
            <a:spAutoFit/>
          </a:bodyPr>
          <a:lstStyle/>
          <a:p>
            <a:pPr marL="0" lvl="2" fontAlgn="base">
              <a:spcBef>
                <a:spcPct val="50000"/>
              </a:spcBef>
              <a:spcAft>
                <a:spcPct val="0"/>
              </a:spcAft>
              <a:buClr>
                <a:srgbClr val="FFC000"/>
              </a:buClr>
              <a:buSzPct val="80000"/>
              <a:defRPr/>
            </a:pPr>
            <a:r>
              <a:rPr lang="en-US" altLang="zh-CN" sz="2200" dirty="0" smtClean="0">
                <a:solidFill>
                  <a:schemeClr val="bg1"/>
                </a:solidFill>
                <a:effectLst>
                  <a:outerShdw blurRad="38100" dist="38100" dir="2700000" algn="tl">
                    <a:srgbClr val="000000">
                      <a:alpha val="43137"/>
                    </a:srgbClr>
                  </a:outerShdw>
                </a:effectLst>
                <a:latin typeface="微软雅黑" pitchFamily="34" charset="-122"/>
                <a:ea typeface="微软雅黑" pitchFamily="34" charset="-122"/>
                <a:sym typeface="微软雅黑" pitchFamily="34" charset="-122"/>
              </a:rPr>
              <a:t>2.2 </a:t>
            </a:r>
            <a:r>
              <a:rPr lang="zh-CN" altLang="en-US" sz="2200" dirty="0" smtClean="0">
                <a:solidFill>
                  <a:schemeClr val="bg1"/>
                </a:solidFill>
                <a:effectLst>
                  <a:outerShdw blurRad="38100" dist="38100" dir="2700000" algn="tl">
                    <a:srgbClr val="000000">
                      <a:alpha val="43137"/>
                    </a:srgbClr>
                  </a:outerShdw>
                </a:effectLst>
                <a:latin typeface="微软雅黑" pitchFamily="34" charset="-122"/>
                <a:ea typeface="微软雅黑" pitchFamily="34" charset="-122"/>
                <a:sym typeface="微软雅黑" pitchFamily="34" charset="-122"/>
              </a:rPr>
              <a:t>长度</a:t>
            </a:r>
            <a:endParaRPr lang="zh-CN" altLang="en-US" sz="2200" dirty="0">
              <a:solidFill>
                <a:schemeClr val="bg1"/>
              </a:solidFill>
              <a:effectLst>
                <a:outerShdw blurRad="38100" dist="38100" dir="2700000" algn="tl">
                  <a:srgbClr val="000000">
                    <a:alpha val="43137"/>
                  </a:srgbClr>
                </a:outerShdw>
              </a:effectLst>
              <a:latin typeface="微软雅黑" pitchFamily="34" charset="-122"/>
              <a:ea typeface="微软雅黑" pitchFamily="34" charset="-122"/>
              <a:sym typeface="微软雅黑" pitchFamily="34" charset="-122"/>
            </a:endParaRPr>
          </a:p>
        </p:txBody>
      </p:sp>
      <p:sp>
        <p:nvSpPr>
          <p:cNvPr id="8" name="矩形 7"/>
          <p:cNvSpPr/>
          <p:nvPr/>
        </p:nvSpPr>
        <p:spPr>
          <a:xfrm>
            <a:off x="428596" y="3143248"/>
            <a:ext cx="3857652" cy="830997"/>
          </a:xfrm>
          <a:prstGeom prst="rect">
            <a:avLst/>
          </a:prstGeom>
        </p:spPr>
        <p:txBody>
          <a:bodyPr wrap="square">
            <a:spAutoFit/>
          </a:bodyPr>
          <a:lstStyle/>
          <a:p>
            <a:pPr>
              <a:lnSpc>
                <a:spcPct val="150000"/>
              </a:lnSpc>
            </a:pPr>
            <a:r>
              <a:rPr lang="zh-CN" altLang="en-US" sz="1600" dirty="0" smtClean="0">
                <a:latin typeface="微软雅黑" pitchFamily="34" charset="-122"/>
                <a:ea typeface="微软雅黑" pitchFamily="34" charset="-122"/>
              </a:rPr>
              <a:t>      线状要素在</a:t>
            </a:r>
            <a:r>
              <a:rPr lang="en-US" altLang="zh-CN" sz="1600" dirty="0" smtClean="0">
                <a:latin typeface="微软雅黑" pitchFamily="34" charset="-122"/>
                <a:ea typeface="微软雅黑" pitchFamily="34" charset="-122"/>
              </a:rPr>
              <a:t>CGCS2000</a:t>
            </a:r>
            <a:r>
              <a:rPr lang="zh-CN" altLang="en-US" sz="1600" dirty="0" smtClean="0">
                <a:latin typeface="微软雅黑" pitchFamily="34" charset="-122"/>
                <a:ea typeface="微软雅黑" pitchFamily="34" charset="-122"/>
              </a:rPr>
              <a:t>参考椭球面上的长度，详见附录</a:t>
            </a:r>
            <a:r>
              <a:rPr lang="en-US" altLang="zh-CN" sz="1600" dirty="0" smtClean="0">
                <a:latin typeface="微软雅黑" pitchFamily="34" charset="-122"/>
                <a:ea typeface="微软雅黑" pitchFamily="34" charset="-122"/>
              </a:rPr>
              <a:t>B</a:t>
            </a:r>
            <a:r>
              <a:rPr lang="zh-CN" altLang="en-US" sz="1600" dirty="0" smtClean="0">
                <a:latin typeface="微软雅黑" pitchFamily="34" charset="-122"/>
                <a:ea typeface="微软雅黑" pitchFamily="34" charset="-122"/>
              </a:rPr>
              <a:t>长度计算。</a:t>
            </a:r>
          </a:p>
        </p:txBody>
      </p:sp>
      <p:sp>
        <p:nvSpPr>
          <p:cNvPr id="30726" name="Rectangle 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pic>
        <p:nvPicPr>
          <p:cNvPr id="84993" name="Picture 1" descr="E:\photo其他\ppt\2013\地理国情\0619\pptyongtu\6椭球长度.bmp"/>
          <p:cNvPicPr>
            <a:picLocks noChangeAspect="1" noChangeArrowheads="1"/>
          </p:cNvPicPr>
          <p:nvPr/>
        </p:nvPicPr>
        <p:blipFill>
          <a:blip r:embed="rId2" cstate="print"/>
          <a:srcRect/>
          <a:stretch>
            <a:fillRect/>
          </a:stretch>
        </p:blipFill>
        <p:spPr bwMode="auto">
          <a:xfrm>
            <a:off x="4643438" y="2428868"/>
            <a:ext cx="3929090" cy="3881175"/>
          </a:xfrm>
          <a:prstGeom prst="rect">
            <a:avLst/>
          </a:prstGeom>
          <a:noFill/>
        </p:spPr>
      </p:pic>
      <p:grpSp>
        <p:nvGrpSpPr>
          <p:cNvPr id="11" name="组合 13"/>
          <p:cNvGrpSpPr/>
          <p:nvPr/>
        </p:nvGrpSpPr>
        <p:grpSpPr>
          <a:xfrm>
            <a:off x="1028712" y="1214422"/>
            <a:ext cx="5400676" cy="543585"/>
            <a:chOff x="2171720" y="5500702"/>
            <a:chExt cx="5400676" cy="543585"/>
          </a:xfrm>
        </p:grpSpPr>
        <p:sp>
          <p:nvSpPr>
            <p:cNvPr id="12" name="Line 31"/>
            <p:cNvSpPr>
              <a:spLocks noChangeShapeType="1"/>
            </p:cNvSpPr>
            <p:nvPr/>
          </p:nvSpPr>
          <p:spPr bwMode="auto">
            <a:xfrm>
              <a:off x="2171720" y="6044287"/>
              <a:ext cx="5400676" cy="0"/>
            </a:xfrm>
            <a:prstGeom prst="line">
              <a:avLst/>
            </a:prstGeom>
            <a:noFill/>
            <a:ln w="9525">
              <a:solidFill>
                <a:schemeClr val="accent3">
                  <a:lumMod val="75000"/>
                </a:schemeClr>
              </a:solidFill>
              <a:prstDash val="dash"/>
              <a:round/>
              <a:headEnd/>
              <a:tailEnd/>
            </a:ln>
            <a:effectLst/>
          </p:spPr>
          <p:txBody>
            <a:bodyPr/>
            <a:lstStyle/>
            <a:p>
              <a:endParaRPr lang="zh-CN" altLang="en-US" sz="2800">
                <a:solidFill>
                  <a:prstClr val="black"/>
                </a:solidFill>
              </a:endParaRPr>
            </a:p>
          </p:txBody>
        </p:sp>
        <p:sp>
          <p:nvSpPr>
            <p:cNvPr id="13" name="Text Box 36"/>
            <p:cNvSpPr txBox="1">
              <a:spLocks noChangeArrowheads="1"/>
            </p:cNvSpPr>
            <p:nvPr/>
          </p:nvSpPr>
          <p:spPr bwMode="auto">
            <a:xfrm>
              <a:off x="2302453" y="5500702"/>
              <a:ext cx="2140330" cy="523220"/>
            </a:xfrm>
            <a:prstGeom prst="rect">
              <a:avLst/>
            </a:prstGeom>
            <a:noFill/>
            <a:ln w="9525">
              <a:noFill/>
              <a:miter lim="800000"/>
              <a:headEnd/>
              <a:tailEnd/>
            </a:ln>
            <a:effectLst/>
          </p:spPr>
          <p:txBody>
            <a:bodyPr wrap="none">
              <a:spAutoFit/>
            </a:bodyPr>
            <a:lstStyle/>
            <a:p>
              <a:pPr marL="514350" indent="-514350">
                <a:buFont typeface="+mj-lt"/>
                <a:buAutoNum type="arabicPeriod" startAt="2"/>
              </a:pPr>
              <a:r>
                <a:rPr lang="zh-CN" altLang="en-US" sz="2800" dirty="0" smtClean="0">
                  <a:ln>
                    <a:solidFill>
                      <a:prstClr val="white">
                        <a:lumMod val="50000"/>
                      </a:prstClr>
                    </a:solidFill>
                  </a:ln>
                  <a:solidFill>
                    <a:prstClr val="black"/>
                  </a:solidFill>
                  <a:ea typeface="微软雅黑" pitchFamily="34" charset="-122"/>
                </a:rPr>
                <a:t>线状要素</a:t>
              </a:r>
            </a:p>
          </p:txBody>
        </p:sp>
      </p:grpSp>
      <p:sp>
        <p:nvSpPr>
          <p:cNvPr id="2" name="页脚占位符 1"/>
          <p:cNvSpPr>
            <a:spLocks noGrp="1"/>
          </p:cNvSpPr>
          <p:nvPr>
            <p:ph type="ftr" sz="quarter" idx="10"/>
          </p:nvPr>
        </p:nvSpPr>
        <p:spPr/>
        <p:txBody>
          <a:bodyPr/>
          <a:lstStyle/>
          <a:p>
            <a:fld id="{C19B53B2-F361-4699-A442-A7B7B8CADCE7}" type="slidenum">
              <a:rPr lang="zh-CN" altLang="en-US" smtClean="0"/>
              <a:pPr/>
              <a:t>21</a:t>
            </a:fld>
            <a:endParaRPr lang="zh-CN" altLang="en-US" dirty="0"/>
          </a:p>
        </p:txBody>
      </p:sp>
    </p:spTree>
  </p:cSld>
  <p:clrMapOvr>
    <a:masterClrMapping/>
  </p:clrMapOvr>
  <p:transition>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
          <p:cNvSpPr>
            <a:spLocks noChangeArrowheads="1"/>
          </p:cNvSpPr>
          <p:nvPr/>
        </p:nvSpPr>
        <p:spPr bwMode="auto">
          <a:xfrm>
            <a:off x="500034" y="2000240"/>
            <a:ext cx="5715040" cy="476726"/>
          </a:xfrm>
          <a:prstGeom prst="roundRect">
            <a:avLst/>
          </a:prstGeom>
          <a:gradFill>
            <a:gsLst>
              <a:gs pos="50000">
                <a:srgbClr val="00B050"/>
              </a:gs>
              <a:gs pos="87000">
                <a:schemeClr val="bg1">
                  <a:alpha val="0"/>
                </a:schemeClr>
              </a:gs>
            </a:gsLst>
            <a:lin ang="0" scaled="0"/>
          </a:gradFill>
          <a:ln w="9525">
            <a:noFill/>
            <a:miter lim="800000"/>
            <a:headEnd/>
            <a:tailEnd/>
          </a:ln>
        </p:spPr>
        <p:txBody>
          <a:bodyPr wrap="square">
            <a:spAutoFit/>
          </a:bodyPr>
          <a:lstStyle/>
          <a:p>
            <a:pPr marL="0" lvl="2" fontAlgn="base">
              <a:spcBef>
                <a:spcPct val="50000"/>
              </a:spcBef>
              <a:spcAft>
                <a:spcPct val="0"/>
              </a:spcAft>
              <a:buClr>
                <a:srgbClr val="FFC000"/>
              </a:buClr>
              <a:buSzPct val="80000"/>
              <a:defRPr/>
            </a:pPr>
            <a:r>
              <a:rPr lang="en-US" altLang="zh-CN" sz="2200" dirty="0" smtClean="0">
                <a:solidFill>
                  <a:schemeClr val="bg1"/>
                </a:solidFill>
                <a:effectLst>
                  <a:outerShdw blurRad="38100" dist="38100" dir="2700000" algn="tl">
                    <a:srgbClr val="000000">
                      <a:alpha val="43137"/>
                    </a:srgbClr>
                  </a:outerShdw>
                </a:effectLst>
                <a:latin typeface="微软雅黑" pitchFamily="34" charset="-122"/>
                <a:ea typeface="微软雅黑" pitchFamily="34" charset="-122"/>
                <a:sym typeface="微软雅黑" pitchFamily="34" charset="-122"/>
              </a:rPr>
              <a:t>2.3 </a:t>
            </a:r>
            <a:r>
              <a:rPr lang="zh-CN" altLang="en-US" sz="2200" dirty="0" smtClean="0">
                <a:solidFill>
                  <a:schemeClr val="bg1"/>
                </a:solidFill>
                <a:effectLst>
                  <a:outerShdw blurRad="38100" dist="38100" dir="2700000" algn="tl">
                    <a:srgbClr val="000000">
                      <a:alpha val="43137"/>
                    </a:srgbClr>
                  </a:outerShdw>
                </a:effectLst>
                <a:latin typeface="微软雅黑" pitchFamily="34" charset="-122"/>
                <a:ea typeface="微软雅黑" pitchFamily="34" charset="-122"/>
                <a:sym typeface="微软雅黑" pitchFamily="34" charset="-122"/>
              </a:rPr>
              <a:t>表面长度</a:t>
            </a:r>
          </a:p>
        </p:txBody>
      </p:sp>
      <p:sp>
        <p:nvSpPr>
          <p:cNvPr id="13" name="矩形 12"/>
          <p:cNvSpPr/>
          <p:nvPr/>
        </p:nvSpPr>
        <p:spPr>
          <a:xfrm>
            <a:off x="500034" y="2786058"/>
            <a:ext cx="3714776" cy="1200329"/>
          </a:xfrm>
          <a:prstGeom prst="rect">
            <a:avLst/>
          </a:prstGeom>
        </p:spPr>
        <p:txBody>
          <a:bodyPr wrap="square">
            <a:spAutoFit/>
          </a:bodyPr>
          <a:lstStyle/>
          <a:p>
            <a:pPr>
              <a:lnSpc>
                <a:spcPct val="150000"/>
              </a:lnSpc>
            </a:pPr>
            <a:r>
              <a:rPr lang="zh-CN" altLang="en-US" sz="1600" dirty="0" smtClean="0">
                <a:latin typeface="微软雅黑" pitchFamily="34" charset="-122"/>
                <a:ea typeface="微软雅黑" pitchFamily="34" charset="-122"/>
              </a:rPr>
              <a:t>       以</a:t>
            </a:r>
            <a:r>
              <a:rPr lang="en-US" altLang="zh-CN" sz="1600" dirty="0" smtClean="0">
                <a:latin typeface="微软雅黑" pitchFamily="34" charset="-122"/>
                <a:ea typeface="微软雅黑" pitchFamily="34" charset="-122"/>
              </a:rPr>
              <a:t>CGCS2000</a:t>
            </a:r>
            <a:r>
              <a:rPr lang="zh-CN" altLang="en-US" sz="1600" dirty="0" smtClean="0">
                <a:latin typeface="微软雅黑" pitchFamily="34" charset="-122"/>
                <a:ea typeface="微软雅黑" pitchFamily="34" charset="-122"/>
              </a:rPr>
              <a:t>参考椭球面为基础并考虑实际地形起伏沿地球表面累积的线状要素的长度，见附录</a:t>
            </a:r>
            <a:r>
              <a:rPr lang="en-US" altLang="zh-CN" sz="1600" dirty="0" smtClean="0">
                <a:latin typeface="微软雅黑" pitchFamily="34" charset="-122"/>
                <a:ea typeface="微软雅黑" pitchFamily="34" charset="-122"/>
              </a:rPr>
              <a:t>C</a:t>
            </a:r>
            <a:r>
              <a:rPr lang="zh-CN" altLang="en-US" sz="1600" dirty="0" smtClean="0">
                <a:latin typeface="微软雅黑" pitchFamily="34" charset="-122"/>
                <a:ea typeface="微软雅黑" pitchFamily="34" charset="-122"/>
              </a:rPr>
              <a:t>表面长度计算。</a:t>
            </a:r>
          </a:p>
        </p:txBody>
      </p:sp>
      <p:sp>
        <p:nvSpPr>
          <p:cNvPr id="30726" name="Rectangle 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pic>
        <p:nvPicPr>
          <p:cNvPr id="101378" name="Picture 2" descr="E:\photo其他\ppt\2013\地理国情\0619\pptyongtu\6表面长度.bmp"/>
          <p:cNvPicPr>
            <a:picLocks noChangeAspect="1" noChangeArrowheads="1"/>
          </p:cNvPicPr>
          <p:nvPr/>
        </p:nvPicPr>
        <p:blipFill>
          <a:blip r:embed="rId2"/>
          <a:srcRect/>
          <a:stretch>
            <a:fillRect/>
          </a:stretch>
        </p:blipFill>
        <p:spPr bwMode="auto">
          <a:xfrm>
            <a:off x="4572000" y="2500306"/>
            <a:ext cx="3851274" cy="2887327"/>
          </a:xfrm>
          <a:prstGeom prst="rect">
            <a:avLst/>
          </a:prstGeom>
          <a:noFill/>
        </p:spPr>
      </p:pic>
      <p:grpSp>
        <p:nvGrpSpPr>
          <p:cNvPr id="11" name="组合 13"/>
          <p:cNvGrpSpPr/>
          <p:nvPr/>
        </p:nvGrpSpPr>
        <p:grpSpPr>
          <a:xfrm>
            <a:off x="1028712" y="1214422"/>
            <a:ext cx="5400676" cy="543585"/>
            <a:chOff x="2171720" y="5500702"/>
            <a:chExt cx="5400676" cy="543585"/>
          </a:xfrm>
        </p:grpSpPr>
        <p:sp>
          <p:nvSpPr>
            <p:cNvPr id="14" name="Line 31"/>
            <p:cNvSpPr>
              <a:spLocks noChangeShapeType="1"/>
            </p:cNvSpPr>
            <p:nvPr/>
          </p:nvSpPr>
          <p:spPr bwMode="auto">
            <a:xfrm>
              <a:off x="2171720" y="6044287"/>
              <a:ext cx="5400676" cy="0"/>
            </a:xfrm>
            <a:prstGeom prst="line">
              <a:avLst/>
            </a:prstGeom>
            <a:noFill/>
            <a:ln w="9525">
              <a:solidFill>
                <a:schemeClr val="accent3">
                  <a:lumMod val="75000"/>
                </a:schemeClr>
              </a:solidFill>
              <a:prstDash val="dash"/>
              <a:round/>
              <a:headEnd/>
              <a:tailEnd/>
            </a:ln>
            <a:effectLst/>
          </p:spPr>
          <p:txBody>
            <a:bodyPr/>
            <a:lstStyle/>
            <a:p>
              <a:endParaRPr lang="zh-CN" altLang="en-US" sz="2800">
                <a:solidFill>
                  <a:prstClr val="black"/>
                </a:solidFill>
              </a:endParaRPr>
            </a:p>
          </p:txBody>
        </p:sp>
        <p:sp>
          <p:nvSpPr>
            <p:cNvPr id="15" name="Text Box 36"/>
            <p:cNvSpPr txBox="1">
              <a:spLocks noChangeArrowheads="1"/>
            </p:cNvSpPr>
            <p:nvPr/>
          </p:nvSpPr>
          <p:spPr bwMode="auto">
            <a:xfrm>
              <a:off x="2302453" y="5500702"/>
              <a:ext cx="2140330" cy="523220"/>
            </a:xfrm>
            <a:prstGeom prst="rect">
              <a:avLst/>
            </a:prstGeom>
            <a:noFill/>
            <a:ln w="9525">
              <a:noFill/>
              <a:miter lim="800000"/>
              <a:headEnd/>
              <a:tailEnd/>
            </a:ln>
            <a:effectLst/>
          </p:spPr>
          <p:txBody>
            <a:bodyPr wrap="none">
              <a:spAutoFit/>
            </a:bodyPr>
            <a:lstStyle/>
            <a:p>
              <a:pPr marL="514350" indent="-514350">
                <a:buFont typeface="+mj-lt"/>
                <a:buAutoNum type="arabicPeriod" startAt="2"/>
              </a:pPr>
              <a:r>
                <a:rPr lang="zh-CN" altLang="en-US" sz="2800" dirty="0" smtClean="0">
                  <a:ln>
                    <a:solidFill>
                      <a:prstClr val="white">
                        <a:lumMod val="50000"/>
                      </a:prstClr>
                    </a:solidFill>
                  </a:ln>
                  <a:solidFill>
                    <a:prstClr val="black"/>
                  </a:solidFill>
                  <a:ea typeface="微软雅黑" pitchFamily="34" charset="-122"/>
                </a:rPr>
                <a:t>线状要素</a:t>
              </a:r>
            </a:p>
          </p:txBody>
        </p:sp>
      </p:grpSp>
      <p:sp>
        <p:nvSpPr>
          <p:cNvPr id="2" name="页脚占位符 1"/>
          <p:cNvSpPr>
            <a:spLocks noGrp="1"/>
          </p:cNvSpPr>
          <p:nvPr>
            <p:ph type="ftr" sz="quarter" idx="10"/>
          </p:nvPr>
        </p:nvSpPr>
        <p:spPr/>
        <p:txBody>
          <a:bodyPr/>
          <a:lstStyle/>
          <a:p>
            <a:fld id="{B5148BFC-8908-4A79-AEBA-39A771052E43}" type="slidenum">
              <a:rPr lang="zh-CN" altLang="en-US" smtClean="0"/>
              <a:pPr/>
              <a:t>22</a:t>
            </a:fld>
            <a:endParaRPr lang="zh-CN" altLang="en-US" dirty="0"/>
          </a:p>
        </p:txBody>
      </p:sp>
    </p:spTree>
  </p:cSld>
  <p:clrMapOvr>
    <a:masterClrMapping/>
  </p:clrMapOvr>
  <p:transition>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表格 7"/>
          <p:cNvGraphicFramePr>
            <a:graphicFrameLocks noGrp="1"/>
          </p:cNvGraphicFramePr>
          <p:nvPr/>
        </p:nvGraphicFramePr>
        <p:xfrm>
          <a:off x="857225" y="1849701"/>
          <a:ext cx="7572426" cy="4813818"/>
        </p:xfrm>
        <a:graphic>
          <a:graphicData uri="http://schemas.openxmlformats.org/drawingml/2006/table">
            <a:tbl>
              <a:tblPr/>
              <a:tblGrid>
                <a:gridCol w="2345442"/>
                <a:gridCol w="3082581"/>
                <a:gridCol w="2144403"/>
              </a:tblGrid>
              <a:tr h="368683">
                <a:tc>
                  <a:txBody>
                    <a:bodyPr/>
                    <a:lstStyle/>
                    <a:p>
                      <a:pPr marL="0" algn="ctr" defTabSz="914400" rtl="0" eaLnBrk="1" latinLnBrk="0" hangingPunct="1">
                        <a:lnSpc>
                          <a:spcPct val="150000"/>
                        </a:lnSpc>
                        <a:spcAft>
                          <a:spcPts val="0"/>
                        </a:spcAft>
                      </a:pPr>
                      <a:r>
                        <a:rPr lang="zh-CN" sz="1800" b="1" kern="0" dirty="0">
                          <a:solidFill>
                            <a:schemeClr val="bg1"/>
                          </a:solidFill>
                          <a:latin typeface="微软雅黑" pitchFamily="34" charset="-122"/>
                          <a:ea typeface="微软雅黑" pitchFamily="34" charset="-122"/>
                          <a:cs typeface="+mn-cs"/>
                        </a:rPr>
                        <a:t>数据类型</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75000"/>
                      </a:schemeClr>
                    </a:solidFill>
                  </a:tcPr>
                </a:tc>
                <a:tc>
                  <a:txBody>
                    <a:bodyPr/>
                    <a:lstStyle/>
                    <a:p>
                      <a:pPr marL="0" algn="ctr" defTabSz="914400" rtl="0" eaLnBrk="1" latinLnBrk="0" hangingPunct="1">
                        <a:lnSpc>
                          <a:spcPct val="150000"/>
                        </a:lnSpc>
                        <a:spcAft>
                          <a:spcPts val="0"/>
                        </a:spcAft>
                      </a:pPr>
                      <a:r>
                        <a:rPr lang="zh-CN" sz="1800" b="1" kern="0" dirty="0">
                          <a:solidFill>
                            <a:schemeClr val="bg1"/>
                          </a:solidFill>
                          <a:latin typeface="微软雅黑" pitchFamily="34" charset="-122"/>
                          <a:ea typeface="微软雅黑" pitchFamily="34" charset="-122"/>
                          <a:cs typeface="+mn-cs"/>
                        </a:rPr>
                        <a:t>统计指标</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75000"/>
                      </a:schemeClr>
                    </a:solidFill>
                  </a:tcPr>
                </a:tc>
                <a:tc>
                  <a:txBody>
                    <a:bodyPr/>
                    <a:lstStyle/>
                    <a:p>
                      <a:pPr marL="0" algn="ctr" defTabSz="914400" rtl="0" eaLnBrk="1" latinLnBrk="0" hangingPunct="1">
                        <a:lnSpc>
                          <a:spcPct val="150000"/>
                        </a:lnSpc>
                        <a:spcAft>
                          <a:spcPts val="0"/>
                        </a:spcAft>
                      </a:pPr>
                      <a:r>
                        <a:rPr lang="zh-CN" sz="1800" b="1" kern="0" dirty="0">
                          <a:solidFill>
                            <a:schemeClr val="bg1"/>
                          </a:solidFill>
                          <a:latin typeface="微软雅黑" pitchFamily="34" charset="-122"/>
                          <a:ea typeface="微软雅黑" pitchFamily="34" charset="-122"/>
                          <a:cs typeface="+mn-cs"/>
                        </a:rPr>
                        <a:t>单位</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75000"/>
                      </a:schemeClr>
                    </a:solidFill>
                  </a:tcPr>
                </a:tc>
              </a:tr>
              <a:tr h="278592">
                <a:tc rowSpan="11">
                  <a:txBody>
                    <a:bodyPr/>
                    <a:lstStyle/>
                    <a:p>
                      <a:pPr marL="0" algn="ctr" defTabSz="914400" rtl="0" eaLnBrk="1" latinLnBrk="0" hangingPunct="1">
                        <a:spcAft>
                          <a:spcPts val="0"/>
                        </a:spcAft>
                      </a:pPr>
                      <a:r>
                        <a:rPr lang="zh-CN" altLang="en-US" sz="1800" kern="0" dirty="0" smtClean="0">
                          <a:solidFill>
                            <a:schemeClr val="tx1"/>
                          </a:solidFill>
                          <a:latin typeface="微软雅黑" pitchFamily="34" charset="-122"/>
                          <a:ea typeface="微软雅黑" pitchFamily="34" charset="-122"/>
                          <a:cs typeface="Times New Roman"/>
                        </a:rPr>
                        <a:t>面状要素</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defTabSz="914400" rtl="0" eaLnBrk="1" latinLnBrk="0" hangingPunct="1">
                        <a:lnSpc>
                          <a:spcPct val="150000"/>
                        </a:lnSpc>
                        <a:spcAft>
                          <a:spcPts val="0"/>
                        </a:spcAft>
                      </a:pPr>
                      <a:r>
                        <a:rPr lang="zh-CN" altLang="en-US" sz="1800" kern="0" dirty="0" smtClean="0">
                          <a:solidFill>
                            <a:schemeClr val="tx1"/>
                          </a:solidFill>
                          <a:latin typeface="微软雅黑" pitchFamily="34" charset="-122"/>
                          <a:ea typeface="微软雅黑" pitchFamily="34" charset="-122"/>
                          <a:cs typeface="Times New Roman"/>
                        </a:rPr>
                        <a:t>个数</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defTabSz="914400" rtl="0" eaLnBrk="1" latinLnBrk="0" hangingPunct="1">
                        <a:spcAft>
                          <a:spcPts val="0"/>
                        </a:spcAft>
                      </a:pPr>
                      <a:r>
                        <a:rPr lang="zh-CN" altLang="en-US" sz="1800" kern="0" dirty="0" smtClean="0">
                          <a:solidFill>
                            <a:schemeClr val="tx1"/>
                          </a:solidFill>
                          <a:latin typeface="微软雅黑" pitchFamily="34" charset="-122"/>
                          <a:ea typeface="微软雅黑" pitchFamily="34" charset="-122"/>
                          <a:cs typeface="Times New Roman"/>
                        </a:rPr>
                        <a:t>个</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92088">
                <a:tc vMerge="1">
                  <a:txBody>
                    <a:bodyPr/>
                    <a:lstStyle/>
                    <a:p>
                      <a:endParaRPr lang="zh-CN" altLang="en-US"/>
                    </a:p>
                  </a:txBody>
                  <a:tcPr/>
                </a:tc>
                <a:tc>
                  <a:txBody>
                    <a:bodyPr/>
                    <a:lstStyle/>
                    <a:p>
                      <a:pPr marL="0" algn="ctr" defTabSz="914400" rtl="0" eaLnBrk="1" latinLnBrk="0" hangingPunct="1">
                        <a:spcAft>
                          <a:spcPts val="0"/>
                        </a:spcAft>
                      </a:pPr>
                      <a:r>
                        <a:rPr lang="zh-CN" altLang="en-US" sz="1800" kern="0" dirty="0" smtClean="0">
                          <a:solidFill>
                            <a:schemeClr val="tx1"/>
                          </a:solidFill>
                          <a:latin typeface="微软雅黑" pitchFamily="34" charset="-122"/>
                          <a:ea typeface="微软雅黑" pitchFamily="34" charset="-122"/>
                          <a:cs typeface="Times New Roman"/>
                        </a:rPr>
                        <a:t>面积</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defTabSz="914400" rtl="0" eaLnBrk="1" latinLnBrk="0" hangingPunct="1">
                        <a:spcAft>
                          <a:spcPts val="0"/>
                        </a:spcAft>
                      </a:pPr>
                      <a:r>
                        <a:rPr lang="zh-CN" altLang="en-US" sz="1800" kern="0" dirty="0" smtClean="0">
                          <a:solidFill>
                            <a:schemeClr val="tx1"/>
                          </a:solidFill>
                          <a:latin typeface="微软雅黑" pitchFamily="34" charset="-122"/>
                          <a:ea typeface="微软雅黑" pitchFamily="34" charset="-122"/>
                          <a:cs typeface="Times New Roman"/>
                        </a:rPr>
                        <a:t>平方千米</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35303">
                <a:tc vMerge="1">
                  <a:txBody>
                    <a:bodyPr/>
                    <a:lstStyle/>
                    <a:p>
                      <a:endParaRPr lang="zh-CN" altLang="en-US"/>
                    </a:p>
                  </a:txBody>
                  <a:tcPr/>
                </a:tc>
                <a:tc>
                  <a:txBody>
                    <a:bodyPr/>
                    <a:lstStyle/>
                    <a:p>
                      <a:pPr marL="0" algn="ctr" defTabSz="914400" rtl="0" eaLnBrk="1" latinLnBrk="0" hangingPunct="1">
                        <a:spcAft>
                          <a:spcPts val="0"/>
                        </a:spcAft>
                      </a:pPr>
                      <a:r>
                        <a:rPr lang="zh-CN" altLang="en-US" sz="1800" kern="0" dirty="0" smtClean="0">
                          <a:solidFill>
                            <a:schemeClr val="tx1"/>
                          </a:solidFill>
                          <a:latin typeface="微软雅黑" pitchFamily="34" charset="-122"/>
                          <a:ea typeface="微软雅黑" pitchFamily="34" charset="-122"/>
                          <a:cs typeface="Times New Roman"/>
                        </a:rPr>
                        <a:t>表面面积</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defTabSz="914400" rtl="0" eaLnBrk="1" latinLnBrk="0" hangingPunct="1">
                        <a:spcAft>
                          <a:spcPts val="0"/>
                        </a:spcAft>
                      </a:pPr>
                      <a:r>
                        <a:rPr lang="zh-CN" altLang="en-US" sz="1800" kern="0" dirty="0" smtClean="0">
                          <a:solidFill>
                            <a:schemeClr val="tx1"/>
                          </a:solidFill>
                          <a:latin typeface="微软雅黑" pitchFamily="34" charset="-122"/>
                          <a:ea typeface="微软雅黑" pitchFamily="34" charset="-122"/>
                          <a:cs typeface="Times New Roman"/>
                        </a:rPr>
                        <a:t>平方千米</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35303">
                <a:tc vMerge="1">
                  <a:txBody>
                    <a:bodyPr/>
                    <a:lstStyle/>
                    <a:p>
                      <a:endParaRPr lang="zh-CN" altLang="en-US"/>
                    </a:p>
                  </a:txBody>
                  <a:tcPr/>
                </a:tc>
                <a:tc>
                  <a:txBody>
                    <a:bodyPr/>
                    <a:lstStyle/>
                    <a:p>
                      <a:pPr marL="0" algn="ctr" defTabSz="914400" rtl="0" eaLnBrk="1" latinLnBrk="0" hangingPunct="1">
                        <a:spcAft>
                          <a:spcPts val="0"/>
                        </a:spcAft>
                      </a:pPr>
                      <a:r>
                        <a:rPr lang="zh-CN" altLang="en-US" sz="1800" kern="0" dirty="0" smtClean="0">
                          <a:solidFill>
                            <a:schemeClr val="tx1"/>
                          </a:solidFill>
                          <a:latin typeface="微软雅黑" pitchFamily="34" charset="-122"/>
                          <a:ea typeface="微软雅黑" pitchFamily="34" charset="-122"/>
                          <a:cs typeface="Times New Roman"/>
                        </a:rPr>
                        <a:t>占比</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defTabSz="914400" rtl="0" eaLnBrk="1" latinLnBrk="0" hangingPunct="1">
                        <a:spcAft>
                          <a:spcPts val="0"/>
                        </a:spcAft>
                      </a:pPr>
                      <a:r>
                        <a:rPr lang="zh-CN" altLang="en-US" sz="1800" kern="0" dirty="0" smtClean="0">
                          <a:solidFill>
                            <a:schemeClr val="tx1"/>
                          </a:solidFill>
                          <a:latin typeface="微软雅黑" pitchFamily="34" charset="-122"/>
                          <a:ea typeface="微软雅黑" pitchFamily="34" charset="-122"/>
                          <a:cs typeface="Times New Roman"/>
                        </a:rPr>
                        <a:t>以百分比表示</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35303">
                <a:tc vMerge="1">
                  <a:txBody>
                    <a:bodyPr/>
                    <a:lstStyle/>
                    <a:p>
                      <a:endParaRPr lang="zh-CN" altLang="en-US"/>
                    </a:p>
                  </a:txBody>
                  <a:tcPr/>
                </a:tc>
                <a:tc>
                  <a:txBody>
                    <a:bodyPr/>
                    <a:lstStyle/>
                    <a:p>
                      <a:pPr marL="0" algn="ctr" defTabSz="914400" rtl="0" eaLnBrk="1" latinLnBrk="0" hangingPunct="1">
                        <a:spcAft>
                          <a:spcPts val="0"/>
                        </a:spcAft>
                      </a:pPr>
                      <a:r>
                        <a:rPr lang="zh-CN" altLang="en-US" sz="1800" kern="0" dirty="0" smtClean="0">
                          <a:solidFill>
                            <a:schemeClr val="tx1"/>
                          </a:solidFill>
                          <a:latin typeface="微软雅黑" pitchFamily="34" charset="-122"/>
                          <a:ea typeface="微软雅黑" pitchFamily="34" charset="-122"/>
                          <a:cs typeface="Times New Roman"/>
                        </a:rPr>
                        <a:t>构成比</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defTabSz="914400" rtl="0" eaLnBrk="1" latinLnBrk="0" hangingPunct="1">
                        <a:spcAft>
                          <a:spcPts val="0"/>
                        </a:spcAft>
                      </a:pPr>
                      <a:r>
                        <a:rPr lang="zh-CN" altLang="en-US" sz="1800" kern="0" dirty="0" smtClean="0">
                          <a:solidFill>
                            <a:schemeClr val="tx1"/>
                          </a:solidFill>
                          <a:latin typeface="微软雅黑" pitchFamily="34" charset="-122"/>
                          <a:ea typeface="微软雅黑" pitchFamily="34" charset="-122"/>
                          <a:cs typeface="Times New Roman"/>
                        </a:rPr>
                        <a:t>以百分比表示</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73707">
                <a:tc vMerge="1">
                  <a:txBody>
                    <a:bodyPr/>
                    <a:lstStyle/>
                    <a:p>
                      <a:endParaRPr lang="zh-CN" altLang="en-US"/>
                    </a:p>
                  </a:txBody>
                  <a:tcPr/>
                </a:tc>
                <a:tc>
                  <a:txBody>
                    <a:bodyPr/>
                    <a:lstStyle/>
                    <a:p>
                      <a:pPr marL="0" algn="ctr" defTabSz="914400" rtl="0" eaLnBrk="1" latinLnBrk="0" hangingPunct="1">
                        <a:spcAft>
                          <a:spcPts val="0"/>
                        </a:spcAft>
                      </a:pPr>
                      <a:r>
                        <a:rPr lang="zh-CN" altLang="en-US" sz="1800" kern="0" dirty="0" smtClean="0">
                          <a:solidFill>
                            <a:schemeClr val="tx1"/>
                          </a:solidFill>
                          <a:latin typeface="微软雅黑" pitchFamily="34" charset="-122"/>
                          <a:ea typeface="微软雅黑" pitchFamily="34" charset="-122"/>
                          <a:cs typeface="Times New Roman"/>
                        </a:rPr>
                        <a:t>四至坐标</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defTabSz="914400" rtl="0" eaLnBrk="1" latinLnBrk="0" hangingPunct="1">
                        <a:spcAft>
                          <a:spcPts val="0"/>
                        </a:spcAft>
                      </a:pPr>
                      <a:r>
                        <a:rPr lang="zh-CN" altLang="en-US" sz="1800" kern="0" dirty="0" smtClean="0">
                          <a:solidFill>
                            <a:schemeClr val="tx1"/>
                          </a:solidFill>
                          <a:latin typeface="微软雅黑" pitchFamily="34" charset="-122"/>
                          <a:ea typeface="微软雅黑" pitchFamily="34" charset="-122"/>
                          <a:cs typeface="Times New Roman"/>
                        </a:rPr>
                        <a:t>经纬度</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4348">
                <a:tc vMerge="1">
                  <a:txBody>
                    <a:bodyPr/>
                    <a:lstStyle/>
                    <a:p>
                      <a:endParaRPr lang="zh-CN" altLang="en-US"/>
                    </a:p>
                  </a:txBody>
                  <a:tcPr/>
                </a:tc>
                <a:tc>
                  <a:txBody>
                    <a:bodyPr/>
                    <a:lstStyle/>
                    <a:p>
                      <a:pPr marL="0" algn="ctr" defTabSz="914400" rtl="0" eaLnBrk="1" latinLnBrk="0" hangingPunct="1">
                        <a:spcAft>
                          <a:spcPts val="0"/>
                        </a:spcAft>
                      </a:pPr>
                      <a:r>
                        <a:rPr lang="zh-CN" altLang="en-US" sz="1800" kern="0" dirty="0" smtClean="0">
                          <a:solidFill>
                            <a:schemeClr val="tx1"/>
                          </a:solidFill>
                          <a:latin typeface="微软雅黑" pitchFamily="34" charset="-122"/>
                          <a:ea typeface="微软雅黑" pitchFamily="34" charset="-122"/>
                          <a:cs typeface="Times New Roman"/>
                        </a:rPr>
                        <a:t>东西和南北长度</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defTabSz="914400" rtl="0" eaLnBrk="1" latinLnBrk="0" hangingPunct="1">
                        <a:spcAft>
                          <a:spcPts val="0"/>
                        </a:spcAft>
                      </a:pPr>
                      <a:r>
                        <a:rPr lang="zh-CN" altLang="en-US" sz="1800" kern="0" dirty="0" smtClean="0">
                          <a:solidFill>
                            <a:schemeClr val="tx1"/>
                          </a:solidFill>
                          <a:latin typeface="微软雅黑" pitchFamily="34" charset="-122"/>
                          <a:ea typeface="微软雅黑" pitchFamily="34" charset="-122"/>
                          <a:cs typeface="Times New Roman"/>
                        </a:rPr>
                        <a:t>千米</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62752">
                <a:tc vMerge="1">
                  <a:txBody>
                    <a:bodyPr/>
                    <a:lstStyle/>
                    <a:p>
                      <a:endParaRPr lang="zh-CN" altLang="en-US"/>
                    </a:p>
                  </a:txBody>
                  <a:tcPr/>
                </a:tc>
                <a:tc>
                  <a:txBody>
                    <a:bodyPr/>
                    <a:lstStyle/>
                    <a:p>
                      <a:pPr marL="0" algn="ctr" defTabSz="914400" rtl="0" eaLnBrk="1" latinLnBrk="0" hangingPunct="1">
                        <a:spcAft>
                          <a:spcPts val="0"/>
                        </a:spcAft>
                      </a:pPr>
                      <a:r>
                        <a:rPr lang="zh-CN" altLang="en-US" sz="1800" kern="0" dirty="0" smtClean="0">
                          <a:solidFill>
                            <a:schemeClr val="tx1"/>
                          </a:solidFill>
                          <a:latin typeface="微软雅黑" pitchFamily="34" charset="-122"/>
                          <a:ea typeface="微软雅黑" pitchFamily="34" charset="-122"/>
                          <a:cs typeface="Times New Roman"/>
                        </a:rPr>
                        <a:t>平均高程</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defTabSz="914400" rtl="0" eaLnBrk="1" latinLnBrk="0" hangingPunct="1">
                        <a:spcAft>
                          <a:spcPts val="0"/>
                        </a:spcAft>
                      </a:pPr>
                      <a:r>
                        <a:rPr lang="zh-CN" altLang="en-US" sz="1800" kern="0" dirty="0" smtClean="0">
                          <a:solidFill>
                            <a:schemeClr val="tx1"/>
                          </a:solidFill>
                          <a:latin typeface="微软雅黑" pitchFamily="34" charset="-122"/>
                          <a:ea typeface="微软雅黑" pitchFamily="34" charset="-122"/>
                          <a:cs typeface="Times New Roman"/>
                        </a:rPr>
                        <a:t>米</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3011">
                <a:tc vMerge="1">
                  <a:txBody>
                    <a:bodyPr/>
                    <a:lstStyle/>
                    <a:p>
                      <a:endParaRPr lang="zh-CN" altLang="en-US"/>
                    </a:p>
                  </a:txBody>
                  <a:tcPr/>
                </a:tc>
                <a:tc>
                  <a:txBody>
                    <a:bodyPr/>
                    <a:lstStyle/>
                    <a:p>
                      <a:pPr marL="0" algn="ctr" defTabSz="914400" rtl="0" eaLnBrk="1" latinLnBrk="0" hangingPunct="1">
                        <a:spcAft>
                          <a:spcPts val="0"/>
                        </a:spcAft>
                      </a:pPr>
                      <a:r>
                        <a:rPr lang="zh-CN" altLang="en-US" sz="1800" kern="0" dirty="0" smtClean="0">
                          <a:solidFill>
                            <a:schemeClr val="tx1"/>
                          </a:solidFill>
                          <a:latin typeface="微软雅黑" pitchFamily="34" charset="-122"/>
                          <a:ea typeface="微软雅黑" pitchFamily="34" charset="-122"/>
                          <a:cs typeface="Times New Roman"/>
                        </a:rPr>
                        <a:t>最高高程</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defTabSz="914400" rtl="0" eaLnBrk="1" latinLnBrk="0" hangingPunct="1">
                        <a:spcAft>
                          <a:spcPts val="0"/>
                        </a:spcAft>
                      </a:pPr>
                      <a:r>
                        <a:rPr lang="zh-CN" altLang="en-US" sz="1800" kern="0" dirty="0" smtClean="0">
                          <a:solidFill>
                            <a:schemeClr val="tx1"/>
                          </a:solidFill>
                          <a:latin typeface="微软雅黑" pitchFamily="34" charset="-122"/>
                          <a:ea typeface="微软雅黑" pitchFamily="34" charset="-122"/>
                          <a:cs typeface="Times New Roman"/>
                        </a:rPr>
                        <a:t>米</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9520">
                <a:tc vMerge="1">
                  <a:txBody>
                    <a:bodyPr/>
                    <a:lstStyle/>
                    <a:p>
                      <a:endParaRPr lang="zh-CN" altLang="en-US"/>
                    </a:p>
                  </a:txBody>
                  <a:tcPr/>
                </a:tc>
                <a:tc>
                  <a:txBody>
                    <a:bodyPr/>
                    <a:lstStyle/>
                    <a:p>
                      <a:pPr marL="0" algn="ctr" defTabSz="914400" rtl="0" eaLnBrk="1" latinLnBrk="0" hangingPunct="1">
                        <a:spcAft>
                          <a:spcPts val="0"/>
                        </a:spcAft>
                      </a:pPr>
                      <a:r>
                        <a:rPr lang="zh-CN" altLang="en-US" sz="1800" kern="0" dirty="0" smtClean="0">
                          <a:solidFill>
                            <a:schemeClr val="tx1"/>
                          </a:solidFill>
                          <a:latin typeface="微软雅黑" pitchFamily="34" charset="-122"/>
                          <a:ea typeface="微软雅黑" pitchFamily="34" charset="-122"/>
                          <a:cs typeface="Times New Roman"/>
                        </a:rPr>
                        <a:t>最低高程</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defTabSz="914400" rtl="0" eaLnBrk="1" latinLnBrk="0" hangingPunct="1">
                        <a:spcAft>
                          <a:spcPts val="0"/>
                        </a:spcAft>
                      </a:pPr>
                      <a:r>
                        <a:rPr lang="zh-CN" altLang="en-US" sz="1800" kern="0" dirty="0" smtClean="0">
                          <a:solidFill>
                            <a:schemeClr val="tx1"/>
                          </a:solidFill>
                          <a:latin typeface="微软雅黑" pitchFamily="34" charset="-122"/>
                          <a:ea typeface="微软雅黑" pitchFamily="34" charset="-122"/>
                          <a:cs typeface="Times New Roman"/>
                        </a:rPr>
                        <a:t>米</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49523">
                <a:tc vMerge="1">
                  <a:txBody>
                    <a:bodyPr/>
                    <a:lstStyle/>
                    <a:p>
                      <a:endParaRPr lang="zh-CN" altLang="en-US"/>
                    </a:p>
                  </a:txBody>
                  <a:tcPr/>
                </a:tc>
                <a:tc>
                  <a:txBody>
                    <a:bodyPr/>
                    <a:lstStyle/>
                    <a:p>
                      <a:pPr marL="0" algn="ctr" defTabSz="914400" rtl="0" eaLnBrk="1" latinLnBrk="0" hangingPunct="1">
                        <a:spcAft>
                          <a:spcPts val="0"/>
                        </a:spcAft>
                      </a:pPr>
                      <a:r>
                        <a:rPr lang="zh-CN" altLang="en-US" sz="1800" kern="0" dirty="0" smtClean="0">
                          <a:solidFill>
                            <a:schemeClr val="tx1"/>
                          </a:solidFill>
                          <a:latin typeface="微软雅黑" pitchFamily="34" charset="-122"/>
                          <a:ea typeface="微软雅黑" pitchFamily="34" charset="-122"/>
                          <a:cs typeface="Times New Roman"/>
                        </a:rPr>
                        <a:t>地表平整系数</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defTabSz="914400" rtl="0" eaLnBrk="1" latinLnBrk="0" hangingPunct="1">
                        <a:spcAft>
                          <a:spcPts val="0"/>
                        </a:spcAft>
                      </a:pPr>
                      <a:r>
                        <a:rPr lang="zh-CN" altLang="en-US" sz="1800" kern="0" dirty="0" smtClean="0">
                          <a:solidFill>
                            <a:schemeClr val="tx1"/>
                          </a:solidFill>
                          <a:latin typeface="微软雅黑" pitchFamily="34" charset="-122"/>
                          <a:ea typeface="微软雅黑" pitchFamily="34" charset="-122"/>
                          <a:cs typeface="Times New Roman"/>
                        </a:rPr>
                        <a:t>以小数表示</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grpSp>
        <p:nvGrpSpPr>
          <p:cNvPr id="14" name="组合 13"/>
          <p:cNvGrpSpPr/>
          <p:nvPr/>
        </p:nvGrpSpPr>
        <p:grpSpPr>
          <a:xfrm>
            <a:off x="1016471" y="1108158"/>
            <a:ext cx="5400676" cy="543585"/>
            <a:chOff x="2171720" y="5500702"/>
            <a:chExt cx="5400676" cy="543585"/>
          </a:xfrm>
        </p:grpSpPr>
        <p:sp>
          <p:nvSpPr>
            <p:cNvPr id="15" name="Line 31"/>
            <p:cNvSpPr>
              <a:spLocks noChangeShapeType="1"/>
            </p:cNvSpPr>
            <p:nvPr/>
          </p:nvSpPr>
          <p:spPr bwMode="auto">
            <a:xfrm>
              <a:off x="2171720" y="6044287"/>
              <a:ext cx="5400676" cy="0"/>
            </a:xfrm>
            <a:prstGeom prst="line">
              <a:avLst/>
            </a:prstGeom>
            <a:noFill/>
            <a:ln w="9525">
              <a:solidFill>
                <a:schemeClr val="accent3">
                  <a:lumMod val="75000"/>
                </a:schemeClr>
              </a:solidFill>
              <a:prstDash val="dash"/>
              <a:round/>
              <a:headEnd/>
              <a:tailEnd/>
            </a:ln>
            <a:effectLst/>
          </p:spPr>
          <p:txBody>
            <a:bodyPr/>
            <a:lstStyle/>
            <a:p>
              <a:endParaRPr lang="zh-CN" altLang="en-US" sz="2800">
                <a:solidFill>
                  <a:prstClr val="black"/>
                </a:solidFill>
              </a:endParaRPr>
            </a:p>
          </p:txBody>
        </p:sp>
        <p:sp>
          <p:nvSpPr>
            <p:cNvPr id="16" name="Text Box 36"/>
            <p:cNvSpPr txBox="1">
              <a:spLocks noChangeArrowheads="1"/>
            </p:cNvSpPr>
            <p:nvPr/>
          </p:nvSpPr>
          <p:spPr bwMode="auto">
            <a:xfrm>
              <a:off x="2302453" y="5500702"/>
              <a:ext cx="2140330" cy="523220"/>
            </a:xfrm>
            <a:prstGeom prst="rect">
              <a:avLst/>
            </a:prstGeom>
            <a:noFill/>
            <a:ln w="9525">
              <a:noFill/>
              <a:miter lim="800000"/>
              <a:headEnd/>
              <a:tailEnd/>
            </a:ln>
            <a:effectLst/>
          </p:spPr>
          <p:txBody>
            <a:bodyPr wrap="none">
              <a:spAutoFit/>
            </a:bodyPr>
            <a:lstStyle/>
            <a:p>
              <a:pPr marL="514350" indent="-514350">
                <a:buFont typeface="+mj-lt"/>
                <a:buAutoNum type="arabicPeriod" startAt="3"/>
              </a:pPr>
              <a:r>
                <a:rPr lang="zh-CN" altLang="en-US" sz="2800" dirty="0">
                  <a:ln>
                    <a:solidFill>
                      <a:prstClr val="white">
                        <a:lumMod val="50000"/>
                      </a:prstClr>
                    </a:solidFill>
                  </a:ln>
                  <a:solidFill>
                    <a:prstClr val="black"/>
                  </a:solidFill>
                  <a:ea typeface="微软雅黑" pitchFamily="34" charset="-122"/>
                </a:rPr>
                <a:t>面状</a:t>
              </a:r>
              <a:r>
                <a:rPr lang="zh-CN" altLang="en-US" sz="2800" dirty="0" smtClean="0">
                  <a:ln>
                    <a:solidFill>
                      <a:prstClr val="white">
                        <a:lumMod val="50000"/>
                      </a:prstClr>
                    </a:solidFill>
                  </a:ln>
                  <a:solidFill>
                    <a:prstClr val="black"/>
                  </a:solidFill>
                  <a:ea typeface="微软雅黑" pitchFamily="34" charset="-122"/>
                </a:rPr>
                <a:t>要素</a:t>
              </a:r>
            </a:p>
          </p:txBody>
        </p:sp>
      </p:grpSp>
      <p:sp>
        <p:nvSpPr>
          <p:cNvPr id="2" name="页脚占位符 1"/>
          <p:cNvSpPr>
            <a:spLocks noGrp="1"/>
          </p:cNvSpPr>
          <p:nvPr>
            <p:ph type="ftr" sz="quarter" idx="10"/>
          </p:nvPr>
        </p:nvSpPr>
        <p:spPr/>
        <p:txBody>
          <a:bodyPr/>
          <a:lstStyle/>
          <a:p>
            <a:fld id="{20492F13-78BB-40FB-A43A-759B4EBF16E9}" type="slidenum">
              <a:rPr lang="zh-CN" altLang="en-US" smtClean="0"/>
              <a:pPr/>
              <a:t>23</a:t>
            </a:fld>
            <a:endParaRPr lang="zh-CN" altLang="en-US" dirty="0"/>
          </a:p>
        </p:txBody>
      </p:sp>
    </p:spTree>
  </p:cSld>
  <p:clrMapOvr>
    <a:masterClrMapping/>
  </p:clrMapOvr>
  <p:transition>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1"/>
          <p:cNvSpPr>
            <a:spLocks noChangeArrowheads="1"/>
          </p:cNvSpPr>
          <p:nvPr/>
        </p:nvSpPr>
        <p:spPr bwMode="auto">
          <a:xfrm>
            <a:off x="500034" y="1914955"/>
            <a:ext cx="5715040" cy="476726"/>
          </a:xfrm>
          <a:prstGeom prst="roundRect">
            <a:avLst/>
          </a:prstGeom>
          <a:gradFill>
            <a:gsLst>
              <a:gs pos="50000">
                <a:srgbClr val="00B050"/>
              </a:gs>
              <a:gs pos="87000">
                <a:schemeClr val="bg1">
                  <a:alpha val="0"/>
                </a:schemeClr>
              </a:gs>
            </a:gsLst>
            <a:lin ang="0" scaled="0"/>
          </a:gradFill>
          <a:ln w="9525">
            <a:noFill/>
            <a:miter lim="800000"/>
            <a:headEnd/>
            <a:tailEnd/>
          </a:ln>
        </p:spPr>
        <p:txBody>
          <a:bodyPr wrap="square">
            <a:spAutoFit/>
          </a:bodyPr>
          <a:lstStyle/>
          <a:p>
            <a:pPr marL="0" lvl="2" fontAlgn="base">
              <a:spcBef>
                <a:spcPct val="50000"/>
              </a:spcBef>
              <a:spcAft>
                <a:spcPct val="0"/>
              </a:spcAft>
              <a:buClr>
                <a:srgbClr val="FFC000"/>
              </a:buClr>
              <a:buSzPct val="80000"/>
              <a:defRPr/>
            </a:pPr>
            <a:r>
              <a:rPr lang="en-US" altLang="zh-CN" sz="2200" dirty="0" smtClean="0">
                <a:solidFill>
                  <a:schemeClr val="bg1"/>
                </a:solidFill>
                <a:effectLst>
                  <a:outerShdw blurRad="38100" dist="38100" dir="2700000" algn="tl">
                    <a:srgbClr val="000000">
                      <a:alpha val="43137"/>
                    </a:srgbClr>
                  </a:outerShdw>
                </a:effectLst>
                <a:latin typeface="微软雅黑" pitchFamily="34" charset="-122"/>
                <a:ea typeface="微软雅黑" pitchFamily="34" charset="-122"/>
                <a:sym typeface="微软雅黑" pitchFamily="34" charset="-122"/>
              </a:rPr>
              <a:t>3.1 </a:t>
            </a:r>
            <a:r>
              <a:rPr lang="zh-CN" altLang="en-US" sz="2200" dirty="0" smtClean="0">
                <a:solidFill>
                  <a:schemeClr val="bg1"/>
                </a:solidFill>
                <a:effectLst>
                  <a:outerShdw blurRad="38100" dist="38100" dir="2700000" algn="tl">
                    <a:srgbClr val="000000">
                      <a:alpha val="43137"/>
                    </a:srgbClr>
                  </a:outerShdw>
                </a:effectLst>
                <a:latin typeface="微软雅黑" pitchFamily="34" charset="-122"/>
                <a:ea typeface="微软雅黑" pitchFamily="34" charset="-122"/>
                <a:sym typeface="微软雅黑" pitchFamily="34" charset="-122"/>
              </a:rPr>
              <a:t>个数</a:t>
            </a:r>
            <a:endParaRPr lang="zh-CN" altLang="en-US" sz="2200" dirty="0">
              <a:solidFill>
                <a:schemeClr val="bg1"/>
              </a:solidFill>
              <a:effectLst>
                <a:outerShdw blurRad="38100" dist="38100" dir="2700000" algn="tl">
                  <a:srgbClr val="000000">
                    <a:alpha val="43137"/>
                  </a:srgbClr>
                </a:outerShdw>
              </a:effectLst>
              <a:latin typeface="微软雅黑" pitchFamily="34" charset="-122"/>
              <a:ea typeface="微软雅黑" pitchFamily="34" charset="-122"/>
              <a:sym typeface="微软雅黑" pitchFamily="34" charset="-122"/>
            </a:endParaRPr>
          </a:p>
        </p:txBody>
      </p:sp>
      <p:sp>
        <p:nvSpPr>
          <p:cNvPr id="9" name="矩形 8"/>
          <p:cNvSpPr/>
          <p:nvPr/>
        </p:nvSpPr>
        <p:spPr>
          <a:xfrm>
            <a:off x="500034" y="2415021"/>
            <a:ext cx="7715304" cy="418191"/>
          </a:xfrm>
          <a:prstGeom prst="rect">
            <a:avLst/>
          </a:prstGeom>
        </p:spPr>
        <p:txBody>
          <a:bodyPr wrap="square">
            <a:spAutoFit/>
          </a:bodyPr>
          <a:lstStyle/>
          <a:p>
            <a:pPr>
              <a:lnSpc>
                <a:spcPct val="150000"/>
              </a:lnSpc>
            </a:pPr>
            <a:r>
              <a:rPr lang="zh-CN" altLang="en-US" sz="1600" dirty="0" smtClean="0">
                <a:latin typeface="微软雅黑" pitchFamily="34" charset="-122"/>
                <a:ea typeface="微软雅黑" pitchFamily="34" charset="-122"/>
              </a:rPr>
              <a:t>        统计单元内面状要素的个数。</a:t>
            </a:r>
          </a:p>
        </p:txBody>
      </p:sp>
      <p:sp>
        <p:nvSpPr>
          <p:cNvPr id="11" name="Rectangle 1"/>
          <p:cNvSpPr>
            <a:spLocks noChangeArrowheads="1"/>
          </p:cNvSpPr>
          <p:nvPr/>
        </p:nvSpPr>
        <p:spPr bwMode="auto">
          <a:xfrm>
            <a:off x="500034" y="3284419"/>
            <a:ext cx="5715040" cy="476726"/>
          </a:xfrm>
          <a:prstGeom prst="roundRect">
            <a:avLst/>
          </a:prstGeom>
          <a:gradFill>
            <a:gsLst>
              <a:gs pos="50000">
                <a:srgbClr val="00B050"/>
              </a:gs>
              <a:gs pos="87000">
                <a:schemeClr val="bg1">
                  <a:alpha val="0"/>
                </a:schemeClr>
              </a:gs>
            </a:gsLst>
            <a:lin ang="0" scaled="0"/>
          </a:gradFill>
          <a:ln w="9525">
            <a:noFill/>
            <a:miter lim="800000"/>
            <a:headEnd/>
            <a:tailEnd/>
          </a:ln>
        </p:spPr>
        <p:txBody>
          <a:bodyPr wrap="square">
            <a:spAutoFit/>
          </a:bodyPr>
          <a:lstStyle/>
          <a:p>
            <a:pPr marL="0" lvl="2" fontAlgn="base">
              <a:spcBef>
                <a:spcPct val="50000"/>
              </a:spcBef>
              <a:spcAft>
                <a:spcPct val="0"/>
              </a:spcAft>
              <a:buClr>
                <a:srgbClr val="FFC000"/>
              </a:buClr>
              <a:buSzPct val="80000"/>
              <a:defRPr/>
            </a:pPr>
            <a:r>
              <a:rPr lang="en-US" altLang="zh-CN" sz="2200" dirty="0" smtClean="0">
                <a:solidFill>
                  <a:schemeClr val="bg1"/>
                </a:solidFill>
                <a:effectLst>
                  <a:outerShdw blurRad="38100" dist="38100" dir="2700000" algn="tl">
                    <a:srgbClr val="000000">
                      <a:alpha val="43137"/>
                    </a:srgbClr>
                  </a:outerShdw>
                </a:effectLst>
                <a:latin typeface="微软雅黑" pitchFamily="34" charset="-122"/>
                <a:ea typeface="微软雅黑" pitchFamily="34" charset="-122"/>
                <a:sym typeface="微软雅黑" pitchFamily="34" charset="-122"/>
              </a:rPr>
              <a:t>3.2 </a:t>
            </a:r>
            <a:r>
              <a:rPr lang="zh-CN" altLang="en-US" sz="2200" dirty="0" smtClean="0">
                <a:solidFill>
                  <a:schemeClr val="bg1"/>
                </a:solidFill>
                <a:effectLst>
                  <a:outerShdw blurRad="38100" dist="38100" dir="2700000" algn="tl">
                    <a:srgbClr val="000000">
                      <a:alpha val="43137"/>
                    </a:srgbClr>
                  </a:outerShdw>
                </a:effectLst>
                <a:latin typeface="微软雅黑" pitchFamily="34" charset="-122"/>
                <a:ea typeface="微软雅黑" pitchFamily="34" charset="-122"/>
                <a:sym typeface="微软雅黑" pitchFamily="34" charset="-122"/>
              </a:rPr>
              <a:t>面积</a:t>
            </a:r>
            <a:endParaRPr lang="zh-CN" altLang="en-US" sz="2200" dirty="0">
              <a:solidFill>
                <a:schemeClr val="bg1"/>
              </a:solidFill>
              <a:effectLst>
                <a:outerShdw blurRad="38100" dist="38100" dir="2700000" algn="tl">
                  <a:srgbClr val="000000">
                    <a:alpha val="43137"/>
                  </a:srgbClr>
                </a:outerShdw>
              </a:effectLst>
              <a:latin typeface="微软雅黑" pitchFamily="34" charset="-122"/>
              <a:ea typeface="微软雅黑" pitchFamily="34" charset="-122"/>
              <a:sym typeface="微软雅黑" pitchFamily="34" charset="-122"/>
            </a:endParaRPr>
          </a:p>
        </p:txBody>
      </p:sp>
      <p:sp>
        <p:nvSpPr>
          <p:cNvPr id="12" name="矩形 11"/>
          <p:cNvSpPr/>
          <p:nvPr/>
        </p:nvSpPr>
        <p:spPr>
          <a:xfrm>
            <a:off x="500034" y="3784485"/>
            <a:ext cx="8358246" cy="425758"/>
          </a:xfrm>
          <a:prstGeom prst="rect">
            <a:avLst/>
          </a:prstGeom>
        </p:spPr>
        <p:txBody>
          <a:bodyPr wrap="square">
            <a:spAutoFit/>
          </a:bodyPr>
          <a:lstStyle/>
          <a:p>
            <a:pPr>
              <a:lnSpc>
                <a:spcPts val="2600"/>
              </a:lnSpc>
            </a:pPr>
            <a:r>
              <a:rPr lang="zh-CN" altLang="en-US" sz="1600" dirty="0" smtClean="0">
                <a:latin typeface="微软雅黑" pitchFamily="34" charset="-122"/>
                <a:ea typeface="微软雅黑" pitchFamily="34" charset="-122"/>
              </a:rPr>
              <a:t>        统计</a:t>
            </a:r>
            <a:r>
              <a:rPr lang="en-US" altLang="zh-CN" sz="1600" dirty="0" smtClean="0">
                <a:latin typeface="微软雅黑" pitchFamily="34" charset="-122"/>
                <a:ea typeface="微软雅黑" pitchFamily="34" charset="-122"/>
              </a:rPr>
              <a:t>CGCS2000</a:t>
            </a:r>
            <a:r>
              <a:rPr lang="zh-CN" altLang="en-US" sz="1600" dirty="0" smtClean="0">
                <a:latin typeface="微软雅黑" pitchFamily="34" charset="-122"/>
                <a:ea typeface="微软雅黑" pitchFamily="34" charset="-122"/>
              </a:rPr>
              <a:t>参考椭球面上面状要素的面积。计算公式参见附录</a:t>
            </a:r>
            <a:r>
              <a:rPr lang="en-US" altLang="zh-CN" sz="1600" dirty="0" smtClean="0">
                <a:latin typeface="微软雅黑" pitchFamily="34" charset="-122"/>
                <a:ea typeface="微软雅黑" pitchFamily="34" charset="-122"/>
              </a:rPr>
              <a:t>B</a:t>
            </a:r>
            <a:r>
              <a:rPr lang="zh-CN" altLang="en-US" sz="1600" dirty="0" smtClean="0">
                <a:latin typeface="微软雅黑" pitchFamily="34" charset="-122"/>
                <a:ea typeface="微软雅黑" pitchFamily="34" charset="-122"/>
              </a:rPr>
              <a:t>。</a:t>
            </a:r>
          </a:p>
        </p:txBody>
      </p:sp>
      <p:sp>
        <p:nvSpPr>
          <p:cNvPr id="35842"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sp>
        <p:nvSpPr>
          <p:cNvPr id="14" name="Rectangle 1"/>
          <p:cNvSpPr>
            <a:spLocks noChangeArrowheads="1"/>
          </p:cNvSpPr>
          <p:nvPr/>
        </p:nvSpPr>
        <p:spPr bwMode="auto">
          <a:xfrm>
            <a:off x="500034" y="4452472"/>
            <a:ext cx="5715040" cy="476726"/>
          </a:xfrm>
          <a:prstGeom prst="roundRect">
            <a:avLst/>
          </a:prstGeom>
          <a:gradFill>
            <a:gsLst>
              <a:gs pos="50000">
                <a:srgbClr val="00B050"/>
              </a:gs>
              <a:gs pos="87000">
                <a:schemeClr val="bg1">
                  <a:alpha val="0"/>
                </a:schemeClr>
              </a:gs>
            </a:gsLst>
            <a:lin ang="0" scaled="0"/>
          </a:gradFill>
          <a:ln w="9525">
            <a:noFill/>
            <a:miter lim="800000"/>
            <a:headEnd/>
            <a:tailEnd/>
          </a:ln>
        </p:spPr>
        <p:txBody>
          <a:bodyPr wrap="square">
            <a:spAutoFit/>
          </a:bodyPr>
          <a:lstStyle/>
          <a:p>
            <a:pPr marL="0" lvl="2" fontAlgn="base">
              <a:spcBef>
                <a:spcPct val="50000"/>
              </a:spcBef>
              <a:spcAft>
                <a:spcPct val="0"/>
              </a:spcAft>
              <a:buClr>
                <a:srgbClr val="FFC000"/>
              </a:buClr>
              <a:buSzPct val="80000"/>
              <a:defRPr/>
            </a:pPr>
            <a:r>
              <a:rPr lang="en-US" altLang="zh-CN" sz="2200" dirty="0" smtClean="0">
                <a:solidFill>
                  <a:schemeClr val="bg1"/>
                </a:solidFill>
                <a:effectLst>
                  <a:outerShdw blurRad="38100" dist="38100" dir="2700000" algn="tl">
                    <a:srgbClr val="000000">
                      <a:alpha val="43137"/>
                    </a:srgbClr>
                  </a:outerShdw>
                </a:effectLst>
                <a:latin typeface="微软雅黑" pitchFamily="34" charset="-122"/>
                <a:ea typeface="微软雅黑" pitchFamily="34" charset="-122"/>
                <a:sym typeface="微软雅黑" pitchFamily="34" charset="-122"/>
              </a:rPr>
              <a:t>3.3 </a:t>
            </a:r>
            <a:r>
              <a:rPr lang="zh-CN" altLang="en-US" sz="2200" dirty="0" smtClean="0">
                <a:solidFill>
                  <a:schemeClr val="bg1"/>
                </a:solidFill>
                <a:effectLst>
                  <a:outerShdw blurRad="38100" dist="38100" dir="2700000" algn="tl">
                    <a:srgbClr val="000000">
                      <a:alpha val="43137"/>
                    </a:srgbClr>
                  </a:outerShdw>
                </a:effectLst>
                <a:latin typeface="微软雅黑" pitchFamily="34" charset="-122"/>
                <a:ea typeface="微软雅黑" pitchFamily="34" charset="-122"/>
                <a:sym typeface="微软雅黑" pitchFamily="34" charset="-122"/>
              </a:rPr>
              <a:t>表面面积</a:t>
            </a:r>
            <a:endParaRPr lang="zh-CN" altLang="en-US" sz="2200" dirty="0">
              <a:solidFill>
                <a:schemeClr val="bg1"/>
              </a:solidFill>
              <a:effectLst>
                <a:outerShdw blurRad="38100" dist="38100" dir="2700000" algn="tl">
                  <a:srgbClr val="000000">
                    <a:alpha val="43137"/>
                  </a:srgbClr>
                </a:outerShdw>
              </a:effectLst>
              <a:latin typeface="微软雅黑" pitchFamily="34" charset="-122"/>
              <a:ea typeface="微软雅黑" pitchFamily="34" charset="-122"/>
              <a:sym typeface="微软雅黑" pitchFamily="34" charset="-122"/>
            </a:endParaRPr>
          </a:p>
        </p:txBody>
      </p:sp>
      <p:sp>
        <p:nvSpPr>
          <p:cNvPr id="15" name="矩形 14"/>
          <p:cNvSpPr/>
          <p:nvPr/>
        </p:nvSpPr>
        <p:spPr>
          <a:xfrm>
            <a:off x="500034" y="5072074"/>
            <a:ext cx="7072362" cy="830997"/>
          </a:xfrm>
          <a:prstGeom prst="rect">
            <a:avLst/>
          </a:prstGeom>
        </p:spPr>
        <p:txBody>
          <a:bodyPr wrap="square">
            <a:spAutoFit/>
          </a:bodyPr>
          <a:lstStyle/>
          <a:p>
            <a:pPr>
              <a:lnSpc>
                <a:spcPct val="150000"/>
              </a:lnSpc>
            </a:pPr>
            <a:r>
              <a:rPr lang="zh-CN" altLang="en-US" sz="1600" dirty="0" smtClean="0">
                <a:latin typeface="微软雅黑" pitchFamily="34" charset="-122"/>
                <a:ea typeface="微软雅黑" pitchFamily="34" charset="-122"/>
              </a:rPr>
              <a:t>       以</a:t>
            </a:r>
            <a:r>
              <a:rPr lang="en-US" altLang="en-US" sz="1600" dirty="0" smtClean="0">
                <a:latin typeface="微软雅黑" pitchFamily="34" charset="-122"/>
                <a:ea typeface="微软雅黑" pitchFamily="34" charset="-122"/>
              </a:rPr>
              <a:t>CGCS2000</a:t>
            </a:r>
            <a:r>
              <a:rPr lang="zh-CN" altLang="en-US" sz="1600" dirty="0" smtClean="0">
                <a:latin typeface="微软雅黑" pitchFamily="34" charset="-122"/>
                <a:ea typeface="微软雅黑" pitchFamily="34" charset="-122"/>
              </a:rPr>
              <a:t>参考椭球面为基础并考虑实际地形起伏沿地球表面累积的面状要素的面积。计算公式参见附录</a:t>
            </a:r>
            <a:r>
              <a:rPr lang="en-US" altLang="en-US" sz="1600" dirty="0" smtClean="0">
                <a:latin typeface="微软雅黑" pitchFamily="34" charset="-122"/>
                <a:ea typeface="微软雅黑" pitchFamily="34" charset="-122"/>
              </a:rPr>
              <a:t>C</a:t>
            </a:r>
            <a:r>
              <a:rPr lang="zh-CN" altLang="en-US" sz="1600" dirty="0" smtClean="0">
                <a:latin typeface="微软雅黑" pitchFamily="34" charset="-122"/>
                <a:ea typeface="微软雅黑" pitchFamily="34" charset="-122"/>
              </a:rPr>
              <a:t>。</a:t>
            </a:r>
          </a:p>
        </p:txBody>
      </p:sp>
      <p:grpSp>
        <p:nvGrpSpPr>
          <p:cNvPr id="22" name="组合 13"/>
          <p:cNvGrpSpPr/>
          <p:nvPr/>
        </p:nvGrpSpPr>
        <p:grpSpPr>
          <a:xfrm>
            <a:off x="1016471" y="1108158"/>
            <a:ext cx="5400676" cy="543585"/>
            <a:chOff x="2171720" y="5500702"/>
            <a:chExt cx="5400676" cy="543585"/>
          </a:xfrm>
        </p:grpSpPr>
        <p:sp>
          <p:nvSpPr>
            <p:cNvPr id="23" name="Line 31"/>
            <p:cNvSpPr>
              <a:spLocks noChangeShapeType="1"/>
            </p:cNvSpPr>
            <p:nvPr/>
          </p:nvSpPr>
          <p:spPr bwMode="auto">
            <a:xfrm>
              <a:off x="2171720" y="6044287"/>
              <a:ext cx="5400676" cy="0"/>
            </a:xfrm>
            <a:prstGeom prst="line">
              <a:avLst/>
            </a:prstGeom>
            <a:noFill/>
            <a:ln w="9525">
              <a:solidFill>
                <a:schemeClr val="accent3">
                  <a:lumMod val="75000"/>
                </a:schemeClr>
              </a:solidFill>
              <a:prstDash val="dash"/>
              <a:round/>
              <a:headEnd/>
              <a:tailEnd/>
            </a:ln>
            <a:effectLst/>
          </p:spPr>
          <p:txBody>
            <a:bodyPr/>
            <a:lstStyle/>
            <a:p>
              <a:endParaRPr lang="zh-CN" altLang="en-US" sz="2800">
                <a:solidFill>
                  <a:prstClr val="black"/>
                </a:solidFill>
              </a:endParaRPr>
            </a:p>
          </p:txBody>
        </p:sp>
        <p:sp>
          <p:nvSpPr>
            <p:cNvPr id="24" name="Text Box 36"/>
            <p:cNvSpPr txBox="1">
              <a:spLocks noChangeArrowheads="1"/>
            </p:cNvSpPr>
            <p:nvPr/>
          </p:nvSpPr>
          <p:spPr bwMode="auto">
            <a:xfrm>
              <a:off x="2302453" y="5500702"/>
              <a:ext cx="2140330" cy="523220"/>
            </a:xfrm>
            <a:prstGeom prst="rect">
              <a:avLst/>
            </a:prstGeom>
            <a:noFill/>
            <a:ln w="9525">
              <a:noFill/>
              <a:miter lim="800000"/>
              <a:headEnd/>
              <a:tailEnd/>
            </a:ln>
            <a:effectLst/>
          </p:spPr>
          <p:txBody>
            <a:bodyPr wrap="none">
              <a:spAutoFit/>
            </a:bodyPr>
            <a:lstStyle/>
            <a:p>
              <a:pPr marL="514350" indent="-514350">
                <a:buFont typeface="+mj-lt"/>
                <a:buAutoNum type="arabicPeriod" startAt="3"/>
              </a:pPr>
              <a:r>
                <a:rPr lang="zh-CN" altLang="en-US" sz="2800" dirty="0">
                  <a:ln>
                    <a:solidFill>
                      <a:prstClr val="white">
                        <a:lumMod val="50000"/>
                      </a:prstClr>
                    </a:solidFill>
                  </a:ln>
                  <a:solidFill>
                    <a:prstClr val="black"/>
                  </a:solidFill>
                  <a:ea typeface="微软雅黑" pitchFamily="34" charset="-122"/>
                </a:rPr>
                <a:t>面状</a:t>
              </a:r>
              <a:r>
                <a:rPr lang="zh-CN" altLang="en-US" sz="2800" dirty="0" smtClean="0">
                  <a:ln>
                    <a:solidFill>
                      <a:prstClr val="white">
                        <a:lumMod val="50000"/>
                      </a:prstClr>
                    </a:solidFill>
                  </a:ln>
                  <a:solidFill>
                    <a:prstClr val="black"/>
                  </a:solidFill>
                  <a:ea typeface="微软雅黑" pitchFamily="34" charset="-122"/>
                </a:rPr>
                <a:t>要素</a:t>
              </a:r>
            </a:p>
          </p:txBody>
        </p:sp>
      </p:grpSp>
      <p:sp>
        <p:nvSpPr>
          <p:cNvPr id="2" name="页脚占位符 1"/>
          <p:cNvSpPr>
            <a:spLocks noGrp="1"/>
          </p:cNvSpPr>
          <p:nvPr>
            <p:ph type="ftr" sz="quarter" idx="10"/>
          </p:nvPr>
        </p:nvSpPr>
        <p:spPr/>
        <p:txBody>
          <a:bodyPr/>
          <a:lstStyle/>
          <a:p>
            <a:fld id="{2BD0D9E1-5ED5-4AB6-968C-396770A6B4B5}" type="slidenum">
              <a:rPr lang="zh-CN" altLang="en-US" smtClean="0"/>
              <a:pPr/>
              <a:t>24</a:t>
            </a:fld>
            <a:endParaRPr lang="zh-CN" altLang="en-US" dirty="0"/>
          </a:p>
        </p:txBody>
      </p:sp>
    </p:spTree>
  </p:cSld>
  <p:clrMapOvr>
    <a:masterClrMapping/>
  </p:clrMapOvr>
  <p:transition>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矩形 33"/>
          <p:cNvSpPr/>
          <p:nvPr/>
        </p:nvSpPr>
        <p:spPr>
          <a:xfrm>
            <a:off x="500034" y="5786454"/>
            <a:ext cx="7786742" cy="928694"/>
          </a:xfrm>
          <a:prstGeom prst="rect">
            <a:avLst/>
          </a:prstGeom>
          <a:ln>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矩形 32"/>
          <p:cNvSpPr/>
          <p:nvPr/>
        </p:nvSpPr>
        <p:spPr>
          <a:xfrm>
            <a:off x="500034" y="3214686"/>
            <a:ext cx="7572428" cy="1214446"/>
          </a:xfrm>
          <a:prstGeom prst="rect">
            <a:avLst/>
          </a:prstGeom>
          <a:ln>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Rectangle 1"/>
          <p:cNvSpPr>
            <a:spLocks noChangeArrowheads="1"/>
          </p:cNvSpPr>
          <p:nvPr/>
        </p:nvSpPr>
        <p:spPr bwMode="auto">
          <a:xfrm>
            <a:off x="500034" y="1914955"/>
            <a:ext cx="5715040" cy="476726"/>
          </a:xfrm>
          <a:prstGeom prst="roundRect">
            <a:avLst/>
          </a:prstGeom>
          <a:gradFill>
            <a:gsLst>
              <a:gs pos="50000">
                <a:srgbClr val="00B050"/>
              </a:gs>
              <a:gs pos="87000">
                <a:schemeClr val="bg1">
                  <a:alpha val="0"/>
                </a:schemeClr>
              </a:gs>
            </a:gsLst>
            <a:lin ang="0" scaled="0"/>
          </a:gradFill>
          <a:ln w="9525">
            <a:noFill/>
            <a:miter lim="800000"/>
            <a:headEnd/>
            <a:tailEnd/>
          </a:ln>
        </p:spPr>
        <p:txBody>
          <a:bodyPr wrap="square">
            <a:spAutoFit/>
          </a:bodyPr>
          <a:lstStyle/>
          <a:p>
            <a:pPr marL="0" lvl="2" fontAlgn="base">
              <a:spcBef>
                <a:spcPct val="50000"/>
              </a:spcBef>
              <a:spcAft>
                <a:spcPct val="0"/>
              </a:spcAft>
              <a:buClr>
                <a:srgbClr val="FFC000"/>
              </a:buClr>
              <a:buSzPct val="80000"/>
              <a:defRPr/>
            </a:pPr>
            <a:r>
              <a:rPr lang="en-US" altLang="zh-CN" sz="2200" dirty="0" smtClean="0">
                <a:solidFill>
                  <a:schemeClr val="bg1"/>
                </a:solidFill>
                <a:effectLst>
                  <a:outerShdw blurRad="38100" dist="38100" dir="2700000" algn="tl">
                    <a:srgbClr val="000000">
                      <a:alpha val="43137"/>
                    </a:srgbClr>
                  </a:outerShdw>
                </a:effectLst>
                <a:latin typeface="微软雅黑" pitchFamily="34" charset="-122"/>
                <a:ea typeface="微软雅黑" pitchFamily="34" charset="-122"/>
                <a:sym typeface="微软雅黑" pitchFamily="34" charset="-122"/>
              </a:rPr>
              <a:t>3.4 </a:t>
            </a:r>
            <a:r>
              <a:rPr lang="zh-CN" altLang="en-US" sz="2200" dirty="0" smtClean="0">
                <a:solidFill>
                  <a:schemeClr val="bg1"/>
                </a:solidFill>
                <a:effectLst>
                  <a:outerShdw blurRad="38100" dist="38100" dir="2700000" algn="tl">
                    <a:srgbClr val="000000">
                      <a:alpha val="43137"/>
                    </a:srgbClr>
                  </a:outerShdw>
                </a:effectLst>
                <a:latin typeface="微软雅黑" pitchFamily="34" charset="-122"/>
                <a:ea typeface="微软雅黑" pitchFamily="34" charset="-122"/>
                <a:sym typeface="微软雅黑" pitchFamily="34" charset="-122"/>
              </a:rPr>
              <a:t>占比</a:t>
            </a:r>
          </a:p>
        </p:txBody>
      </p:sp>
      <p:sp>
        <p:nvSpPr>
          <p:cNvPr id="9" name="矩形 8"/>
          <p:cNvSpPr/>
          <p:nvPr/>
        </p:nvSpPr>
        <p:spPr>
          <a:xfrm>
            <a:off x="500034" y="2415021"/>
            <a:ext cx="7715304" cy="1569660"/>
          </a:xfrm>
          <a:prstGeom prst="rect">
            <a:avLst/>
          </a:prstGeom>
        </p:spPr>
        <p:txBody>
          <a:bodyPr wrap="square">
            <a:spAutoFit/>
          </a:bodyPr>
          <a:lstStyle/>
          <a:p>
            <a:pPr>
              <a:lnSpc>
                <a:spcPct val="150000"/>
              </a:lnSpc>
            </a:pPr>
            <a:r>
              <a:rPr lang="zh-CN" altLang="en-US" sz="1600" dirty="0" smtClean="0">
                <a:latin typeface="微软雅黑" pitchFamily="34" charset="-122"/>
                <a:ea typeface="微软雅黑" pitchFamily="34" charset="-122"/>
              </a:rPr>
              <a:t>         统计单元内面状要素面积总和与统计单元面积的比值。</a:t>
            </a:r>
            <a:endParaRPr lang="en-US" altLang="zh-CN" sz="1600" dirty="0" smtClean="0">
              <a:latin typeface="微软雅黑" pitchFamily="34" charset="-122"/>
              <a:ea typeface="微软雅黑" pitchFamily="34" charset="-122"/>
            </a:endParaRPr>
          </a:p>
          <a:p>
            <a:pPr>
              <a:lnSpc>
                <a:spcPct val="150000"/>
              </a:lnSpc>
            </a:pPr>
            <a:r>
              <a:rPr lang="zh-CN" altLang="en-US" sz="1600" dirty="0" smtClean="0">
                <a:latin typeface="微软雅黑" pitchFamily="34" charset="-122"/>
                <a:ea typeface="微软雅黑" pitchFamily="34" charset="-122"/>
              </a:rPr>
              <a:t>         </a:t>
            </a:r>
            <a:r>
              <a:rPr lang="zh-CN" altLang="en-US" sz="1600" i="1" dirty="0" smtClean="0">
                <a:solidFill>
                  <a:srgbClr val="0070C0"/>
                </a:solidFill>
                <a:latin typeface="微软雅黑" pitchFamily="34" charset="-122"/>
                <a:ea typeface="微软雅黑" pitchFamily="34" charset="-122"/>
              </a:rPr>
              <a:t>统计单元内有</a:t>
            </a:r>
            <a:r>
              <a:rPr lang="en-US" altLang="zh-CN" sz="1600" i="1" dirty="0" smtClean="0">
                <a:solidFill>
                  <a:srgbClr val="0070C0"/>
                </a:solidFill>
                <a:latin typeface="微软雅黑" pitchFamily="34" charset="-122"/>
                <a:ea typeface="微软雅黑" pitchFamily="34" charset="-122"/>
              </a:rPr>
              <a:t>N</a:t>
            </a:r>
            <a:r>
              <a:rPr lang="zh-CN" altLang="en-US" sz="1600" i="1" dirty="0" smtClean="0">
                <a:solidFill>
                  <a:srgbClr val="0070C0"/>
                </a:solidFill>
                <a:latin typeface="微软雅黑" pitchFamily="34" charset="-122"/>
                <a:ea typeface="微软雅黑" pitchFamily="34" charset="-122"/>
              </a:rPr>
              <a:t>类统计对象，每类总面积为              ，统计单元的面积为</a:t>
            </a:r>
            <a:r>
              <a:rPr lang="en-US" altLang="zh-CN" sz="1600" i="1" dirty="0" smtClean="0">
                <a:solidFill>
                  <a:srgbClr val="0070C0"/>
                </a:solidFill>
                <a:latin typeface="微软雅黑" pitchFamily="34" charset="-122"/>
                <a:ea typeface="微软雅黑" pitchFamily="34" charset="-122"/>
              </a:rPr>
              <a:t>S</a:t>
            </a:r>
            <a:r>
              <a:rPr lang="zh-CN" altLang="en-US" sz="1600" i="1" dirty="0" smtClean="0">
                <a:solidFill>
                  <a:srgbClr val="0070C0"/>
                </a:solidFill>
                <a:latin typeface="微软雅黑" pitchFamily="34" charset="-122"/>
                <a:ea typeface="微软雅黑" pitchFamily="34" charset="-122"/>
              </a:rPr>
              <a:t>，对于第              类对象：</a:t>
            </a:r>
          </a:p>
          <a:p>
            <a:pPr>
              <a:lnSpc>
                <a:spcPct val="150000"/>
              </a:lnSpc>
            </a:pPr>
            <a:r>
              <a:rPr lang="zh-CN" altLang="en-US" sz="1600" i="1" dirty="0" smtClean="0">
                <a:solidFill>
                  <a:srgbClr val="0070C0"/>
                </a:solidFill>
                <a:latin typeface="微软雅黑" pitchFamily="34" charset="-122"/>
                <a:ea typeface="微软雅黑" pitchFamily="34" charset="-122"/>
              </a:rPr>
              <a:t>         占比： </a:t>
            </a:r>
          </a:p>
        </p:txBody>
      </p:sp>
      <p:sp>
        <p:nvSpPr>
          <p:cNvPr id="35842"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sp>
        <p:nvSpPr>
          <p:cNvPr id="13" name="Rectangle 1"/>
          <p:cNvSpPr>
            <a:spLocks noChangeArrowheads="1"/>
          </p:cNvSpPr>
          <p:nvPr/>
        </p:nvSpPr>
        <p:spPr bwMode="auto">
          <a:xfrm>
            <a:off x="571472" y="4572008"/>
            <a:ext cx="5715040" cy="476726"/>
          </a:xfrm>
          <a:prstGeom prst="roundRect">
            <a:avLst/>
          </a:prstGeom>
          <a:gradFill>
            <a:gsLst>
              <a:gs pos="50000">
                <a:srgbClr val="00B050"/>
              </a:gs>
              <a:gs pos="87000">
                <a:schemeClr val="bg1">
                  <a:alpha val="0"/>
                </a:schemeClr>
              </a:gs>
            </a:gsLst>
            <a:lin ang="0" scaled="0"/>
          </a:gradFill>
          <a:ln w="9525">
            <a:noFill/>
            <a:miter lim="800000"/>
            <a:headEnd/>
            <a:tailEnd/>
          </a:ln>
        </p:spPr>
        <p:txBody>
          <a:bodyPr wrap="square">
            <a:spAutoFit/>
          </a:bodyPr>
          <a:lstStyle/>
          <a:p>
            <a:pPr marL="0" lvl="2" fontAlgn="base">
              <a:spcBef>
                <a:spcPct val="50000"/>
              </a:spcBef>
              <a:spcAft>
                <a:spcPct val="0"/>
              </a:spcAft>
              <a:buClr>
                <a:srgbClr val="FFC000"/>
              </a:buClr>
              <a:buSzPct val="80000"/>
              <a:defRPr/>
            </a:pPr>
            <a:r>
              <a:rPr lang="en-US" altLang="zh-CN" sz="2200" dirty="0" smtClean="0">
                <a:solidFill>
                  <a:schemeClr val="bg1"/>
                </a:solidFill>
                <a:effectLst>
                  <a:outerShdw blurRad="38100" dist="38100" dir="2700000" algn="tl">
                    <a:srgbClr val="000000">
                      <a:alpha val="43137"/>
                    </a:srgbClr>
                  </a:outerShdw>
                </a:effectLst>
                <a:latin typeface="微软雅黑" pitchFamily="34" charset="-122"/>
                <a:ea typeface="微软雅黑" pitchFamily="34" charset="-122"/>
                <a:sym typeface="微软雅黑" pitchFamily="34" charset="-122"/>
              </a:rPr>
              <a:t>3.5 </a:t>
            </a:r>
            <a:r>
              <a:rPr lang="zh-CN" altLang="en-US" sz="2200" dirty="0" smtClean="0">
                <a:solidFill>
                  <a:schemeClr val="bg1"/>
                </a:solidFill>
                <a:effectLst>
                  <a:outerShdw blurRad="38100" dist="38100" dir="2700000" algn="tl">
                    <a:srgbClr val="000000">
                      <a:alpha val="43137"/>
                    </a:srgbClr>
                  </a:outerShdw>
                </a:effectLst>
                <a:latin typeface="微软雅黑" pitchFamily="34" charset="-122"/>
                <a:ea typeface="微软雅黑" pitchFamily="34" charset="-122"/>
                <a:sym typeface="微软雅黑" pitchFamily="34" charset="-122"/>
              </a:rPr>
              <a:t>构成比</a:t>
            </a:r>
            <a:endParaRPr lang="zh-CN" altLang="en-US" sz="2200" dirty="0">
              <a:solidFill>
                <a:schemeClr val="bg1"/>
              </a:solidFill>
              <a:effectLst>
                <a:outerShdw blurRad="38100" dist="38100" dir="2700000" algn="tl">
                  <a:srgbClr val="000000">
                    <a:alpha val="43137"/>
                  </a:srgbClr>
                </a:outerShdw>
              </a:effectLst>
              <a:latin typeface="微软雅黑" pitchFamily="34" charset="-122"/>
              <a:ea typeface="微软雅黑" pitchFamily="34" charset="-122"/>
              <a:sym typeface="微软雅黑" pitchFamily="34" charset="-122"/>
            </a:endParaRPr>
          </a:p>
        </p:txBody>
      </p:sp>
      <p:sp>
        <p:nvSpPr>
          <p:cNvPr id="14" name="矩形 13"/>
          <p:cNvSpPr/>
          <p:nvPr/>
        </p:nvSpPr>
        <p:spPr>
          <a:xfrm>
            <a:off x="428596" y="5072074"/>
            <a:ext cx="8501122" cy="1092607"/>
          </a:xfrm>
          <a:prstGeom prst="rect">
            <a:avLst/>
          </a:prstGeom>
        </p:spPr>
        <p:txBody>
          <a:bodyPr wrap="square">
            <a:spAutoFit/>
          </a:bodyPr>
          <a:lstStyle/>
          <a:p>
            <a:pPr>
              <a:lnSpc>
                <a:spcPts val="2600"/>
              </a:lnSpc>
            </a:pPr>
            <a:r>
              <a:rPr lang="zh-CN" altLang="en-US" sz="1600" dirty="0" smtClean="0">
                <a:latin typeface="微软雅黑" pitchFamily="34" charset="-122"/>
                <a:ea typeface="微软雅黑" pitchFamily="34" charset="-122"/>
              </a:rPr>
              <a:t>         统计同一统计对象内部的构成，即子类占其父类的比重。</a:t>
            </a:r>
            <a:endParaRPr lang="en-US" altLang="zh-CN" sz="1600" dirty="0" smtClean="0">
              <a:latin typeface="微软雅黑" pitchFamily="34" charset="-122"/>
              <a:ea typeface="微软雅黑" pitchFamily="34" charset="-122"/>
            </a:endParaRPr>
          </a:p>
          <a:p>
            <a:pPr>
              <a:lnSpc>
                <a:spcPts val="2600"/>
              </a:lnSpc>
            </a:pPr>
            <a:r>
              <a:rPr lang="zh-CN" altLang="en-US" sz="1600" dirty="0" smtClean="0">
                <a:latin typeface="微软雅黑" pitchFamily="34" charset="-122"/>
                <a:ea typeface="微软雅黑" pitchFamily="34" charset="-122"/>
              </a:rPr>
              <a:t>         </a:t>
            </a:r>
            <a:r>
              <a:rPr lang="zh-CN" altLang="en-US" sz="1600" i="1" dirty="0" smtClean="0">
                <a:solidFill>
                  <a:srgbClr val="0070C0"/>
                </a:solidFill>
                <a:latin typeface="微软雅黑" pitchFamily="34" charset="-122"/>
                <a:ea typeface="微软雅黑" pitchFamily="34" charset="-122"/>
              </a:rPr>
              <a:t>统计单元内有</a:t>
            </a:r>
            <a:r>
              <a:rPr lang="en-US" altLang="zh-CN" sz="1600" i="1" dirty="0" smtClean="0">
                <a:solidFill>
                  <a:srgbClr val="0070C0"/>
                </a:solidFill>
                <a:latin typeface="微软雅黑" pitchFamily="34" charset="-122"/>
                <a:ea typeface="微软雅黑" pitchFamily="34" charset="-122"/>
              </a:rPr>
              <a:t>N</a:t>
            </a:r>
            <a:r>
              <a:rPr lang="zh-CN" altLang="en-US" sz="1600" i="1" dirty="0" smtClean="0">
                <a:solidFill>
                  <a:srgbClr val="0070C0"/>
                </a:solidFill>
                <a:latin typeface="微软雅黑" pitchFamily="34" charset="-122"/>
                <a:ea typeface="微软雅黑" pitchFamily="34" charset="-122"/>
              </a:rPr>
              <a:t>类统计对象，每类总面积为               ，对于第               类对象：</a:t>
            </a:r>
          </a:p>
          <a:p>
            <a:pPr>
              <a:lnSpc>
                <a:spcPts val="2600"/>
              </a:lnSpc>
            </a:pPr>
            <a:r>
              <a:rPr lang="zh-CN" altLang="en-US" sz="1600" i="1" dirty="0" smtClean="0">
                <a:solidFill>
                  <a:srgbClr val="0070C0"/>
                </a:solidFill>
                <a:latin typeface="微软雅黑" pitchFamily="34" charset="-122"/>
                <a:ea typeface="微软雅黑" pitchFamily="34" charset="-122"/>
              </a:rPr>
              <a:t>         面积构成比： </a:t>
            </a:r>
          </a:p>
        </p:txBody>
      </p:sp>
      <p:sp>
        <p:nvSpPr>
          <p:cNvPr id="36868"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sp>
        <p:nvSpPr>
          <p:cNvPr id="36870" name="Rectangle 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sp>
        <p:nvSpPr>
          <p:cNvPr id="36872" name="Rectangle 8"/>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sp>
        <p:nvSpPr>
          <p:cNvPr id="37894" name="Rectangle 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graphicFrame>
        <p:nvGraphicFramePr>
          <p:cNvPr id="37893" name="Object 5"/>
          <p:cNvGraphicFramePr>
            <a:graphicFrameLocks noChangeAspect="1"/>
          </p:cNvGraphicFramePr>
          <p:nvPr/>
        </p:nvGraphicFramePr>
        <p:xfrm>
          <a:off x="4988722" y="2857496"/>
          <a:ext cx="869162" cy="285752"/>
        </p:xfrm>
        <a:graphic>
          <a:graphicData uri="http://schemas.openxmlformats.org/presentationml/2006/ole">
            <p:oleObj spid="_x0000_s88538" r:id="rId3" imgW="698500" imgH="228600" progId="">
              <p:embed/>
            </p:oleObj>
          </a:graphicData>
        </a:graphic>
      </p:graphicFrame>
      <p:sp>
        <p:nvSpPr>
          <p:cNvPr id="37896" name="Rectangle 8"/>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graphicFrame>
        <p:nvGraphicFramePr>
          <p:cNvPr id="37895" name="Object 7"/>
          <p:cNvGraphicFramePr>
            <a:graphicFrameLocks noChangeAspect="1"/>
          </p:cNvGraphicFramePr>
          <p:nvPr/>
        </p:nvGraphicFramePr>
        <p:xfrm>
          <a:off x="1285852" y="3283018"/>
          <a:ext cx="714380" cy="217420"/>
        </p:xfrm>
        <a:graphic>
          <a:graphicData uri="http://schemas.openxmlformats.org/presentationml/2006/ole">
            <p:oleObj spid="_x0000_s88539" r:id="rId4" imgW="660113" imgH="203112" progId="">
              <p:embed/>
            </p:oleObj>
          </a:graphicData>
        </a:graphic>
      </p:graphicFrame>
      <p:sp>
        <p:nvSpPr>
          <p:cNvPr id="37898" name="Rectangle 10"/>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graphicFrame>
        <p:nvGraphicFramePr>
          <p:cNvPr id="37897" name="Object 9"/>
          <p:cNvGraphicFramePr>
            <a:graphicFrameLocks noChangeAspect="1"/>
          </p:cNvGraphicFramePr>
          <p:nvPr/>
        </p:nvGraphicFramePr>
        <p:xfrm>
          <a:off x="1857356" y="3500438"/>
          <a:ext cx="714380" cy="500066"/>
        </p:xfrm>
        <a:graphic>
          <a:graphicData uri="http://schemas.openxmlformats.org/presentationml/2006/ole">
            <p:oleObj spid="_x0000_s88540" r:id="rId5" imgW="507780" imgH="393529" progId="">
              <p:embed/>
            </p:oleObj>
          </a:graphicData>
        </a:graphic>
      </p:graphicFrame>
      <p:sp>
        <p:nvSpPr>
          <p:cNvPr id="37900" name="Rectangle 1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graphicFrame>
        <p:nvGraphicFramePr>
          <p:cNvPr id="37899" name="Object 11"/>
          <p:cNvGraphicFramePr>
            <a:graphicFrameLocks noChangeAspect="1"/>
          </p:cNvGraphicFramePr>
          <p:nvPr/>
        </p:nvGraphicFramePr>
        <p:xfrm>
          <a:off x="4929190" y="5429264"/>
          <a:ext cx="928694" cy="305324"/>
        </p:xfrm>
        <a:graphic>
          <a:graphicData uri="http://schemas.openxmlformats.org/presentationml/2006/ole">
            <p:oleObj spid="_x0000_s88541" r:id="rId6" imgW="698500" imgH="228600" progId="">
              <p:embed/>
            </p:oleObj>
          </a:graphicData>
        </a:graphic>
      </p:graphicFrame>
      <p:sp>
        <p:nvSpPr>
          <p:cNvPr id="37902" name="Rectangle 1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graphicFrame>
        <p:nvGraphicFramePr>
          <p:cNvPr id="37901" name="Object 13"/>
          <p:cNvGraphicFramePr>
            <a:graphicFrameLocks noChangeAspect="1"/>
          </p:cNvGraphicFramePr>
          <p:nvPr/>
        </p:nvGraphicFramePr>
        <p:xfrm>
          <a:off x="6715140" y="5500702"/>
          <a:ext cx="785818" cy="239162"/>
        </p:xfrm>
        <a:graphic>
          <a:graphicData uri="http://schemas.openxmlformats.org/presentationml/2006/ole">
            <p:oleObj spid="_x0000_s88542" r:id="rId7" imgW="660113" imgH="203112" progId="">
              <p:embed/>
            </p:oleObj>
          </a:graphicData>
        </a:graphic>
      </p:graphicFrame>
      <p:sp>
        <p:nvSpPr>
          <p:cNvPr id="37904" name="Rectangle 1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graphicFrame>
        <p:nvGraphicFramePr>
          <p:cNvPr id="37903" name="Object 15"/>
          <p:cNvGraphicFramePr>
            <a:graphicFrameLocks noChangeAspect="1"/>
          </p:cNvGraphicFramePr>
          <p:nvPr/>
        </p:nvGraphicFramePr>
        <p:xfrm>
          <a:off x="2285984" y="5786454"/>
          <a:ext cx="2000264" cy="500066"/>
        </p:xfrm>
        <a:graphic>
          <a:graphicData uri="http://schemas.openxmlformats.org/presentationml/2006/ole">
            <p:oleObj spid="_x0000_s88543" r:id="rId8" imgW="1714500" imgH="431800" progId="">
              <p:embed/>
            </p:oleObj>
          </a:graphicData>
        </a:graphic>
      </p:graphicFrame>
      <p:grpSp>
        <p:nvGrpSpPr>
          <p:cNvPr id="30" name="组合 13"/>
          <p:cNvGrpSpPr/>
          <p:nvPr/>
        </p:nvGrpSpPr>
        <p:grpSpPr>
          <a:xfrm>
            <a:off x="1016471" y="1108158"/>
            <a:ext cx="5400676" cy="543585"/>
            <a:chOff x="2171720" y="5500702"/>
            <a:chExt cx="5400676" cy="543585"/>
          </a:xfrm>
        </p:grpSpPr>
        <p:sp>
          <p:nvSpPr>
            <p:cNvPr id="31" name="Line 31"/>
            <p:cNvSpPr>
              <a:spLocks noChangeShapeType="1"/>
            </p:cNvSpPr>
            <p:nvPr/>
          </p:nvSpPr>
          <p:spPr bwMode="auto">
            <a:xfrm>
              <a:off x="2171720" y="6044287"/>
              <a:ext cx="5400676" cy="0"/>
            </a:xfrm>
            <a:prstGeom prst="line">
              <a:avLst/>
            </a:prstGeom>
            <a:noFill/>
            <a:ln w="9525">
              <a:solidFill>
                <a:schemeClr val="accent3">
                  <a:lumMod val="75000"/>
                </a:schemeClr>
              </a:solidFill>
              <a:prstDash val="dash"/>
              <a:round/>
              <a:headEnd/>
              <a:tailEnd/>
            </a:ln>
            <a:effectLst/>
          </p:spPr>
          <p:txBody>
            <a:bodyPr/>
            <a:lstStyle/>
            <a:p>
              <a:endParaRPr lang="zh-CN" altLang="en-US" sz="2800">
                <a:solidFill>
                  <a:prstClr val="black"/>
                </a:solidFill>
              </a:endParaRPr>
            </a:p>
          </p:txBody>
        </p:sp>
        <p:sp>
          <p:nvSpPr>
            <p:cNvPr id="32" name="Text Box 36"/>
            <p:cNvSpPr txBox="1">
              <a:spLocks noChangeArrowheads="1"/>
            </p:cNvSpPr>
            <p:nvPr/>
          </p:nvSpPr>
          <p:spPr bwMode="auto">
            <a:xfrm>
              <a:off x="2302453" y="5500702"/>
              <a:ext cx="2140330" cy="523220"/>
            </a:xfrm>
            <a:prstGeom prst="rect">
              <a:avLst/>
            </a:prstGeom>
            <a:noFill/>
            <a:ln w="9525">
              <a:noFill/>
              <a:miter lim="800000"/>
              <a:headEnd/>
              <a:tailEnd/>
            </a:ln>
            <a:effectLst/>
          </p:spPr>
          <p:txBody>
            <a:bodyPr wrap="none">
              <a:spAutoFit/>
            </a:bodyPr>
            <a:lstStyle/>
            <a:p>
              <a:pPr marL="514350" indent="-514350">
                <a:buFont typeface="+mj-lt"/>
                <a:buAutoNum type="arabicPeriod" startAt="3"/>
              </a:pPr>
              <a:r>
                <a:rPr lang="zh-CN" altLang="en-US" sz="2800" dirty="0">
                  <a:ln>
                    <a:solidFill>
                      <a:prstClr val="white">
                        <a:lumMod val="50000"/>
                      </a:prstClr>
                    </a:solidFill>
                  </a:ln>
                  <a:solidFill>
                    <a:prstClr val="black"/>
                  </a:solidFill>
                  <a:ea typeface="微软雅黑" pitchFamily="34" charset="-122"/>
                </a:rPr>
                <a:t>面状</a:t>
              </a:r>
              <a:r>
                <a:rPr lang="zh-CN" altLang="en-US" sz="2800" dirty="0" smtClean="0">
                  <a:ln>
                    <a:solidFill>
                      <a:prstClr val="white">
                        <a:lumMod val="50000"/>
                      </a:prstClr>
                    </a:solidFill>
                  </a:ln>
                  <a:solidFill>
                    <a:prstClr val="black"/>
                  </a:solidFill>
                  <a:ea typeface="微软雅黑" pitchFamily="34" charset="-122"/>
                </a:rPr>
                <a:t>要素</a:t>
              </a:r>
            </a:p>
          </p:txBody>
        </p:sp>
      </p:grpSp>
      <p:sp>
        <p:nvSpPr>
          <p:cNvPr id="2" name="页脚占位符 1"/>
          <p:cNvSpPr>
            <a:spLocks noGrp="1"/>
          </p:cNvSpPr>
          <p:nvPr>
            <p:ph type="ftr" sz="quarter" idx="10"/>
          </p:nvPr>
        </p:nvSpPr>
        <p:spPr/>
        <p:txBody>
          <a:bodyPr/>
          <a:lstStyle/>
          <a:p>
            <a:fld id="{064F1F3A-D501-4644-9776-B64D43AD92E5}" type="slidenum">
              <a:rPr lang="zh-CN" altLang="en-US" smtClean="0"/>
              <a:pPr/>
              <a:t>25</a:t>
            </a:fld>
            <a:endParaRPr lang="zh-CN" altLang="en-US" dirty="0"/>
          </a:p>
        </p:txBody>
      </p:sp>
    </p:spTree>
  </p:cSld>
  <p:clrMapOvr>
    <a:masterClrMapping/>
  </p:clrMapOvr>
  <p:transition>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1"/>
          <p:cNvSpPr>
            <a:spLocks noChangeArrowheads="1"/>
          </p:cNvSpPr>
          <p:nvPr/>
        </p:nvSpPr>
        <p:spPr bwMode="auto">
          <a:xfrm>
            <a:off x="500034" y="1798269"/>
            <a:ext cx="5296102" cy="476726"/>
          </a:xfrm>
          <a:prstGeom prst="roundRect">
            <a:avLst/>
          </a:prstGeom>
          <a:gradFill>
            <a:gsLst>
              <a:gs pos="50000">
                <a:srgbClr val="00B050"/>
              </a:gs>
              <a:gs pos="87000">
                <a:schemeClr val="bg1">
                  <a:alpha val="0"/>
                </a:schemeClr>
              </a:gs>
            </a:gsLst>
            <a:lin ang="0" scaled="0"/>
          </a:gradFill>
          <a:ln w="9525">
            <a:noFill/>
            <a:miter lim="800000"/>
            <a:headEnd/>
            <a:tailEnd/>
          </a:ln>
        </p:spPr>
        <p:txBody>
          <a:bodyPr wrap="square">
            <a:spAutoFit/>
          </a:bodyPr>
          <a:lstStyle/>
          <a:p>
            <a:pPr marL="0" lvl="2" fontAlgn="base">
              <a:spcBef>
                <a:spcPct val="50000"/>
              </a:spcBef>
              <a:spcAft>
                <a:spcPct val="0"/>
              </a:spcAft>
              <a:buClr>
                <a:srgbClr val="FFC000"/>
              </a:buClr>
              <a:buSzPct val="80000"/>
              <a:defRPr/>
            </a:pPr>
            <a:r>
              <a:rPr lang="en-US" altLang="zh-CN" sz="2200" dirty="0" smtClean="0">
                <a:solidFill>
                  <a:schemeClr val="bg1"/>
                </a:solidFill>
                <a:effectLst>
                  <a:outerShdw blurRad="38100" dist="38100" dir="2700000" algn="tl">
                    <a:srgbClr val="000000">
                      <a:alpha val="43137"/>
                    </a:srgbClr>
                  </a:outerShdw>
                </a:effectLst>
                <a:latin typeface="微软雅黑" pitchFamily="34" charset="-122"/>
                <a:ea typeface="微软雅黑" pitchFamily="34" charset="-122"/>
                <a:sym typeface="微软雅黑" pitchFamily="34" charset="-122"/>
              </a:rPr>
              <a:t>3.4 </a:t>
            </a:r>
            <a:r>
              <a:rPr lang="zh-CN" altLang="en-US" sz="2200" dirty="0" smtClean="0">
                <a:solidFill>
                  <a:schemeClr val="bg1"/>
                </a:solidFill>
                <a:effectLst>
                  <a:outerShdw blurRad="38100" dist="38100" dir="2700000" algn="tl">
                    <a:srgbClr val="000000">
                      <a:alpha val="43137"/>
                    </a:srgbClr>
                  </a:outerShdw>
                </a:effectLst>
                <a:latin typeface="微软雅黑" pitchFamily="34" charset="-122"/>
                <a:ea typeface="微软雅黑" pitchFamily="34" charset="-122"/>
                <a:sym typeface="微软雅黑" pitchFamily="34" charset="-122"/>
              </a:rPr>
              <a:t>占比</a:t>
            </a:r>
          </a:p>
        </p:txBody>
      </p:sp>
      <p:sp>
        <p:nvSpPr>
          <p:cNvPr id="35842"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sp>
        <p:nvSpPr>
          <p:cNvPr id="13" name="Rectangle 1"/>
          <p:cNvSpPr>
            <a:spLocks noChangeArrowheads="1"/>
          </p:cNvSpPr>
          <p:nvPr/>
        </p:nvSpPr>
        <p:spPr bwMode="auto">
          <a:xfrm>
            <a:off x="500034" y="2304202"/>
            <a:ext cx="5296102" cy="476726"/>
          </a:xfrm>
          <a:prstGeom prst="roundRect">
            <a:avLst/>
          </a:prstGeom>
          <a:gradFill>
            <a:gsLst>
              <a:gs pos="50000">
                <a:srgbClr val="00B050"/>
              </a:gs>
              <a:gs pos="87000">
                <a:schemeClr val="bg1">
                  <a:alpha val="0"/>
                </a:schemeClr>
              </a:gs>
            </a:gsLst>
            <a:lin ang="0" scaled="0"/>
          </a:gradFill>
          <a:ln w="9525">
            <a:noFill/>
            <a:miter lim="800000"/>
            <a:headEnd/>
            <a:tailEnd/>
          </a:ln>
        </p:spPr>
        <p:txBody>
          <a:bodyPr wrap="square">
            <a:spAutoFit/>
          </a:bodyPr>
          <a:lstStyle/>
          <a:p>
            <a:pPr marL="0" lvl="2" fontAlgn="base">
              <a:spcBef>
                <a:spcPct val="50000"/>
              </a:spcBef>
              <a:spcAft>
                <a:spcPct val="0"/>
              </a:spcAft>
              <a:buClr>
                <a:srgbClr val="FFC000"/>
              </a:buClr>
              <a:buSzPct val="80000"/>
              <a:defRPr/>
            </a:pPr>
            <a:r>
              <a:rPr lang="en-US" altLang="zh-CN" sz="2200" dirty="0" smtClean="0">
                <a:solidFill>
                  <a:schemeClr val="bg1"/>
                </a:solidFill>
                <a:effectLst>
                  <a:outerShdw blurRad="38100" dist="38100" dir="2700000" algn="tl">
                    <a:srgbClr val="000000">
                      <a:alpha val="43137"/>
                    </a:srgbClr>
                  </a:outerShdw>
                </a:effectLst>
                <a:latin typeface="微软雅黑" pitchFamily="34" charset="-122"/>
                <a:ea typeface="微软雅黑" pitchFamily="34" charset="-122"/>
                <a:sym typeface="微软雅黑" pitchFamily="34" charset="-122"/>
              </a:rPr>
              <a:t>3.5 </a:t>
            </a:r>
            <a:r>
              <a:rPr lang="zh-CN" altLang="en-US" sz="2200" dirty="0" smtClean="0">
                <a:solidFill>
                  <a:schemeClr val="bg1"/>
                </a:solidFill>
                <a:effectLst>
                  <a:outerShdw blurRad="38100" dist="38100" dir="2700000" algn="tl">
                    <a:srgbClr val="000000">
                      <a:alpha val="43137"/>
                    </a:srgbClr>
                  </a:outerShdw>
                </a:effectLst>
                <a:latin typeface="微软雅黑" pitchFamily="34" charset="-122"/>
                <a:ea typeface="微软雅黑" pitchFamily="34" charset="-122"/>
                <a:sym typeface="微软雅黑" pitchFamily="34" charset="-122"/>
              </a:rPr>
              <a:t>构成比</a:t>
            </a:r>
            <a:endParaRPr lang="zh-CN" altLang="en-US" sz="2200" dirty="0">
              <a:solidFill>
                <a:schemeClr val="bg1"/>
              </a:solidFill>
              <a:effectLst>
                <a:outerShdw blurRad="38100" dist="38100" dir="2700000" algn="tl">
                  <a:srgbClr val="000000">
                    <a:alpha val="43137"/>
                  </a:srgbClr>
                </a:outerShdw>
              </a:effectLst>
              <a:latin typeface="微软雅黑" pitchFamily="34" charset="-122"/>
              <a:ea typeface="微软雅黑" pitchFamily="34" charset="-122"/>
              <a:sym typeface="微软雅黑" pitchFamily="34" charset="-122"/>
            </a:endParaRPr>
          </a:p>
        </p:txBody>
      </p:sp>
      <p:sp>
        <p:nvSpPr>
          <p:cNvPr id="36868"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sp>
        <p:nvSpPr>
          <p:cNvPr id="36870" name="Rectangle 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sp>
        <p:nvSpPr>
          <p:cNvPr id="36872" name="Rectangle 8"/>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sp>
        <p:nvSpPr>
          <p:cNvPr id="37894" name="Rectangle 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sp>
        <p:nvSpPr>
          <p:cNvPr id="37896" name="Rectangle 8"/>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sp>
        <p:nvSpPr>
          <p:cNvPr id="37898" name="Rectangle 10"/>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sp>
        <p:nvSpPr>
          <p:cNvPr id="37900" name="Rectangle 1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sp>
        <p:nvSpPr>
          <p:cNvPr id="37902" name="Rectangle 1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sp>
        <p:nvSpPr>
          <p:cNvPr id="37904" name="Rectangle 1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pic>
        <p:nvPicPr>
          <p:cNvPr id="29" name="图片 28" descr="未标题-1.png"/>
          <p:cNvPicPr>
            <a:picLocks noChangeAspect="1"/>
          </p:cNvPicPr>
          <p:nvPr/>
        </p:nvPicPr>
        <p:blipFill>
          <a:blip r:embed="rId3"/>
          <a:stretch>
            <a:fillRect/>
          </a:stretch>
        </p:blipFill>
        <p:spPr>
          <a:xfrm>
            <a:off x="428596" y="2996952"/>
            <a:ext cx="4238625" cy="3333750"/>
          </a:xfrm>
          <a:prstGeom prst="rect">
            <a:avLst/>
          </a:prstGeom>
        </p:spPr>
      </p:pic>
      <p:sp>
        <p:nvSpPr>
          <p:cNvPr id="30" name="右箭头 29"/>
          <p:cNvSpPr/>
          <p:nvPr/>
        </p:nvSpPr>
        <p:spPr bwMode="auto">
          <a:xfrm rot="5400000">
            <a:off x="1438711" y="5814698"/>
            <a:ext cx="1117033" cy="53574"/>
          </a:xfrm>
          <a:prstGeom prst="rightArrow">
            <a:avLst/>
          </a:prstGeom>
          <a:solidFill>
            <a:srgbClr val="008E40"/>
          </a:solidFill>
          <a:ln>
            <a:noFill/>
            <a:headEnd/>
            <a:tailEnd/>
          </a:ln>
          <a:effectLst/>
          <a:scene3d>
            <a:camera prst="orthographicFront">
              <a:rot lat="0" lon="0" rev="0"/>
            </a:camera>
            <a:lightRig rig="glow" dir="t">
              <a:rot lat="0" lon="0" rev="14100000"/>
            </a:lightRig>
          </a:scene3d>
          <a:sp3d prstMaterial="softEdge">
            <a:bevelT w="127000" prst="artDeco"/>
          </a:sp3d>
        </p:spPr>
        <p:style>
          <a:lnRef idx="2">
            <a:schemeClr val="accent3">
              <a:shade val="50000"/>
            </a:schemeClr>
          </a:lnRef>
          <a:fillRef idx="1">
            <a:schemeClr val="accent3"/>
          </a:fillRef>
          <a:effectRef idx="0">
            <a:schemeClr val="accent3"/>
          </a:effectRef>
          <a:fontRef idx="minor">
            <a:schemeClr val="lt1"/>
          </a:fontRef>
        </p:style>
        <p:txBody>
          <a:bodyPr wrap="none" anchor="ctr"/>
          <a:lstStyle/>
          <a:p>
            <a:pPr fontAlgn="auto">
              <a:spcBef>
                <a:spcPts val="0"/>
              </a:spcBef>
              <a:spcAft>
                <a:spcPts val="0"/>
              </a:spcAft>
              <a:defRPr/>
            </a:pPr>
            <a:endParaRPr lang="zh-CN" altLang="en-US" b="1">
              <a:solidFill>
                <a:schemeClr val="bg1"/>
              </a:solidFill>
              <a:effectLst>
                <a:outerShdw blurRad="38100" dist="38100" dir="2700000" algn="tl">
                  <a:srgbClr val="000000">
                    <a:alpha val="43137"/>
                  </a:srgbClr>
                </a:outerShdw>
              </a:effectLst>
              <a:latin typeface="微软雅黑" pitchFamily="34" charset="-122"/>
              <a:ea typeface="微软雅黑" pitchFamily="34" charset="-122"/>
            </a:endParaRPr>
          </a:p>
        </p:txBody>
      </p:sp>
      <p:sp>
        <p:nvSpPr>
          <p:cNvPr id="31" name="AutoShape 13"/>
          <p:cNvSpPr>
            <a:spLocks noChangeArrowheads="1"/>
          </p:cNvSpPr>
          <p:nvPr/>
        </p:nvSpPr>
        <p:spPr bwMode="gray">
          <a:xfrm>
            <a:off x="1309635" y="6354538"/>
            <a:ext cx="1738305" cy="428627"/>
          </a:xfrm>
          <a:prstGeom prst="roundRect">
            <a:avLst>
              <a:gd name="adj" fmla="val 16667"/>
            </a:avLst>
          </a:prstGeom>
          <a:solidFill>
            <a:srgbClr val="008E40"/>
          </a:solidFill>
          <a:ln>
            <a:noFill/>
            <a:headEnd/>
            <a:tailEnd/>
          </a:ln>
          <a:effectLst/>
          <a:scene3d>
            <a:camera prst="orthographicFront">
              <a:rot lat="0" lon="0" rev="0"/>
            </a:camera>
            <a:lightRig rig="glow" dir="t">
              <a:rot lat="0" lon="0" rev="14100000"/>
            </a:lightRig>
          </a:scene3d>
          <a:sp3d prstMaterial="softEdge">
            <a:bevelT w="127000" prst="artDeco"/>
          </a:sp3d>
        </p:spPr>
        <p:style>
          <a:lnRef idx="2">
            <a:schemeClr val="accent3">
              <a:shade val="50000"/>
            </a:schemeClr>
          </a:lnRef>
          <a:fillRef idx="1">
            <a:schemeClr val="accent3"/>
          </a:fillRef>
          <a:effectRef idx="0">
            <a:schemeClr val="accent3"/>
          </a:effectRef>
          <a:fontRef idx="minor">
            <a:schemeClr val="lt1"/>
          </a:fontRef>
        </p:style>
        <p:txBody>
          <a:bodyPr wrap="none" anchor="ctr"/>
          <a:lstStyle/>
          <a:p>
            <a:pPr>
              <a:defRPr/>
            </a:pPr>
            <a:r>
              <a:rPr lang="zh-CN" altLang="en-US" b="1" dirty="0" smtClean="0">
                <a:solidFill>
                  <a:schemeClr val="bg1"/>
                </a:solidFill>
                <a:effectLst>
                  <a:outerShdw blurRad="38100" dist="38100" dir="2700000" algn="tl">
                    <a:srgbClr val="000000">
                      <a:alpha val="43137"/>
                    </a:srgbClr>
                  </a:outerShdw>
                </a:effectLst>
                <a:latin typeface="微软雅黑" pitchFamily="34" charset="-122"/>
                <a:ea typeface="微软雅黑" pitchFamily="34" charset="-122"/>
              </a:rPr>
              <a:t>林地 </a:t>
            </a:r>
            <a:r>
              <a:rPr lang="en-US" altLang="zh-CN" b="1" dirty="0" smtClean="0">
                <a:solidFill>
                  <a:schemeClr val="bg1"/>
                </a:solidFill>
                <a:effectLst>
                  <a:outerShdw blurRad="38100" dist="38100" dir="2700000" algn="tl">
                    <a:srgbClr val="000000">
                      <a:alpha val="43137"/>
                    </a:srgbClr>
                  </a:outerShdw>
                </a:effectLst>
                <a:latin typeface="微软雅黑" pitchFamily="34" charset="-122"/>
                <a:ea typeface="微软雅黑" pitchFamily="34" charset="-122"/>
              </a:rPr>
              <a:t>38%</a:t>
            </a:r>
            <a:endParaRPr lang="zh-CN" altLang="en-US" b="1" dirty="0">
              <a:solidFill>
                <a:schemeClr val="bg1"/>
              </a:solidFill>
              <a:effectLst>
                <a:outerShdw blurRad="38100" dist="38100" dir="2700000" algn="tl">
                  <a:srgbClr val="000000">
                    <a:alpha val="43137"/>
                  </a:srgbClr>
                </a:outerShdw>
              </a:effectLst>
              <a:latin typeface="微软雅黑" pitchFamily="34" charset="-122"/>
              <a:ea typeface="微软雅黑" pitchFamily="34" charset="-122"/>
            </a:endParaRPr>
          </a:p>
        </p:txBody>
      </p:sp>
      <p:pic>
        <p:nvPicPr>
          <p:cNvPr id="36" name="Picture 3"/>
          <p:cNvPicPr>
            <a:picLocks noChangeAspect="1" noChangeArrowheads="1"/>
          </p:cNvPicPr>
          <p:nvPr/>
        </p:nvPicPr>
        <p:blipFill>
          <a:blip r:embed="rId4"/>
          <a:srcRect l="42857" t="40000" r="21429" b="15714"/>
          <a:stretch>
            <a:fillRect/>
          </a:stretch>
        </p:blipFill>
        <p:spPr bwMode="auto">
          <a:xfrm>
            <a:off x="4857752" y="3084487"/>
            <a:ext cx="4148012" cy="3214710"/>
          </a:xfrm>
          <a:prstGeom prst="rect">
            <a:avLst/>
          </a:prstGeom>
          <a:noFill/>
          <a:ln w="9525">
            <a:noFill/>
            <a:miter lim="800000"/>
            <a:headEnd/>
            <a:tailEnd/>
          </a:ln>
          <a:effectLst/>
        </p:spPr>
      </p:pic>
      <p:sp>
        <p:nvSpPr>
          <p:cNvPr id="37" name="右箭头 36"/>
          <p:cNvSpPr/>
          <p:nvPr/>
        </p:nvSpPr>
        <p:spPr bwMode="auto">
          <a:xfrm rot="5400000">
            <a:off x="5844084" y="5830795"/>
            <a:ext cx="1117033" cy="53574"/>
          </a:xfrm>
          <a:prstGeom prst="rightArrow">
            <a:avLst/>
          </a:prstGeom>
          <a:solidFill>
            <a:srgbClr val="008E40"/>
          </a:solidFill>
          <a:ln>
            <a:noFill/>
            <a:headEnd/>
            <a:tailEnd/>
          </a:ln>
          <a:effectLst/>
          <a:scene3d>
            <a:camera prst="orthographicFront">
              <a:rot lat="0" lon="0" rev="0"/>
            </a:camera>
            <a:lightRig rig="glow" dir="t">
              <a:rot lat="0" lon="0" rev="14100000"/>
            </a:lightRig>
          </a:scene3d>
          <a:sp3d prstMaterial="softEdge">
            <a:bevelT w="127000" prst="artDeco"/>
          </a:sp3d>
        </p:spPr>
        <p:style>
          <a:lnRef idx="2">
            <a:schemeClr val="accent3">
              <a:shade val="50000"/>
            </a:schemeClr>
          </a:lnRef>
          <a:fillRef idx="1">
            <a:schemeClr val="accent3"/>
          </a:fillRef>
          <a:effectRef idx="0">
            <a:schemeClr val="accent3"/>
          </a:effectRef>
          <a:fontRef idx="minor">
            <a:schemeClr val="lt1"/>
          </a:fontRef>
        </p:style>
        <p:txBody>
          <a:bodyPr wrap="none" anchor="ctr"/>
          <a:lstStyle/>
          <a:p>
            <a:pPr fontAlgn="auto">
              <a:spcBef>
                <a:spcPts val="0"/>
              </a:spcBef>
              <a:spcAft>
                <a:spcPts val="0"/>
              </a:spcAft>
              <a:defRPr/>
            </a:pPr>
            <a:endParaRPr lang="zh-CN" altLang="en-US" b="1">
              <a:solidFill>
                <a:schemeClr val="bg1"/>
              </a:solidFill>
              <a:effectLst>
                <a:outerShdw blurRad="38100" dist="38100" dir="2700000" algn="tl">
                  <a:srgbClr val="000000">
                    <a:alpha val="43137"/>
                  </a:srgbClr>
                </a:outerShdw>
              </a:effectLst>
              <a:latin typeface="微软雅黑" pitchFamily="34" charset="-122"/>
              <a:ea typeface="微软雅黑" pitchFamily="34" charset="-122"/>
            </a:endParaRPr>
          </a:p>
        </p:txBody>
      </p:sp>
      <p:sp>
        <p:nvSpPr>
          <p:cNvPr id="38" name="AutoShape 13"/>
          <p:cNvSpPr>
            <a:spLocks noChangeArrowheads="1"/>
          </p:cNvSpPr>
          <p:nvPr/>
        </p:nvSpPr>
        <p:spPr bwMode="gray">
          <a:xfrm>
            <a:off x="5715008" y="6370635"/>
            <a:ext cx="1738305" cy="428627"/>
          </a:xfrm>
          <a:prstGeom prst="roundRect">
            <a:avLst>
              <a:gd name="adj" fmla="val 16667"/>
            </a:avLst>
          </a:prstGeom>
          <a:solidFill>
            <a:srgbClr val="008E40"/>
          </a:solidFill>
          <a:ln>
            <a:noFill/>
            <a:headEnd/>
            <a:tailEnd/>
          </a:ln>
          <a:effectLst/>
          <a:scene3d>
            <a:camera prst="orthographicFront">
              <a:rot lat="0" lon="0" rev="0"/>
            </a:camera>
            <a:lightRig rig="glow" dir="t">
              <a:rot lat="0" lon="0" rev="14100000"/>
            </a:lightRig>
          </a:scene3d>
          <a:sp3d prstMaterial="softEdge">
            <a:bevelT w="127000" prst="artDeco"/>
          </a:sp3d>
        </p:spPr>
        <p:style>
          <a:lnRef idx="2">
            <a:schemeClr val="accent3">
              <a:shade val="50000"/>
            </a:schemeClr>
          </a:lnRef>
          <a:fillRef idx="1">
            <a:schemeClr val="accent3"/>
          </a:fillRef>
          <a:effectRef idx="0">
            <a:schemeClr val="accent3"/>
          </a:effectRef>
          <a:fontRef idx="minor">
            <a:schemeClr val="lt1"/>
          </a:fontRef>
        </p:style>
        <p:txBody>
          <a:bodyPr wrap="none" anchor="ctr"/>
          <a:lstStyle/>
          <a:p>
            <a:pPr>
              <a:defRPr/>
            </a:pPr>
            <a:r>
              <a:rPr lang="zh-CN" altLang="en-US" b="1" dirty="0" smtClean="0">
                <a:solidFill>
                  <a:schemeClr val="bg1"/>
                </a:solidFill>
                <a:effectLst>
                  <a:outerShdw blurRad="38100" dist="38100" dir="2700000" algn="tl">
                    <a:srgbClr val="000000">
                      <a:alpha val="43137"/>
                    </a:srgbClr>
                  </a:outerShdw>
                </a:effectLst>
                <a:latin typeface="微软雅黑" pitchFamily="34" charset="-122"/>
                <a:ea typeface="微软雅黑" pitchFamily="34" charset="-122"/>
              </a:rPr>
              <a:t>林地 </a:t>
            </a:r>
            <a:r>
              <a:rPr lang="en-US" altLang="zh-CN" b="1" dirty="0" smtClean="0">
                <a:solidFill>
                  <a:schemeClr val="bg1"/>
                </a:solidFill>
                <a:effectLst>
                  <a:outerShdw blurRad="38100" dist="38100" dir="2700000" algn="tl">
                    <a:srgbClr val="000000">
                      <a:alpha val="43137"/>
                    </a:srgbClr>
                  </a:outerShdw>
                </a:effectLst>
                <a:latin typeface="微软雅黑" pitchFamily="34" charset="-122"/>
                <a:ea typeface="微软雅黑" pitchFamily="34" charset="-122"/>
              </a:rPr>
              <a:t>60%</a:t>
            </a:r>
            <a:endParaRPr lang="zh-CN" altLang="en-US" b="1" dirty="0">
              <a:solidFill>
                <a:schemeClr val="bg1"/>
              </a:solidFill>
              <a:effectLst>
                <a:outerShdw blurRad="38100" dist="38100" dir="2700000" algn="tl">
                  <a:srgbClr val="000000">
                    <a:alpha val="43137"/>
                  </a:srgbClr>
                </a:outerShdw>
              </a:effectLst>
              <a:latin typeface="微软雅黑" pitchFamily="34" charset="-122"/>
              <a:ea typeface="微软雅黑" pitchFamily="34" charset="-122"/>
            </a:endParaRPr>
          </a:p>
        </p:txBody>
      </p:sp>
      <p:sp>
        <p:nvSpPr>
          <p:cNvPr id="3" name="矩形 2"/>
          <p:cNvSpPr/>
          <p:nvPr/>
        </p:nvSpPr>
        <p:spPr>
          <a:xfrm>
            <a:off x="752446" y="3140968"/>
            <a:ext cx="3459514" cy="4320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矩形 38"/>
          <p:cNvSpPr/>
          <p:nvPr/>
        </p:nvSpPr>
        <p:spPr>
          <a:xfrm>
            <a:off x="5202001" y="3140968"/>
            <a:ext cx="3459514" cy="2880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7" name="组合 13"/>
          <p:cNvGrpSpPr/>
          <p:nvPr/>
        </p:nvGrpSpPr>
        <p:grpSpPr>
          <a:xfrm>
            <a:off x="1016471" y="1108158"/>
            <a:ext cx="5400676" cy="543585"/>
            <a:chOff x="2171720" y="5500702"/>
            <a:chExt cx="5400676" cy="543585"/>
          </a:xfrm>
        </p:grpSpPr>
        <p:sp>
          <p:nvSpPr>
            <p:cNvPr id="28" name="Line 31"/>
            <p:cNvSpPr>
              <a:spLocks noChangeShapeType="1"/>
            </p:cNvSpPr>
            <p:nvPr/>
          </p:nvSpPr>
          <p:spPr bwMode="auto">
            <a:xfrm>
              <a:off x="2171720" y="6044287"/>
              <a:ext cx="5400676" cy="0"/>
            </a:xfrm>
            <a:prstGeom prst="line">
              <a:avLst/>
            </a:prstGeom>
            <a:noFill/>
            <a:ln w="9525">
              <a:solidFill>
                <a:schemeClr val="accent3">
                  <a:lumMod val="75000"/>
                </a:schemeClr>
              </a:solidFill>
              <a:prstDash val="dash"/>
              <a:round/>
              <a:headEnd/>
              <a:tailEnd/>
            </a:ln>
            <a:effectLst/>
          </p:spPr>
          <p:txBody>
            <a:bodyPr/>
            <a:lstStyle/>
            <a:p>
              <a:endParaRPr lang="zh-CN" altLang="en-US" sz="2800">
                <a:solidFill>
                  <a:prstClr val="black"/>
                </a:solidFill>
              </a:endParaRPr>
            </a:p>
          </p:txBody>
        </p:sp>
        <p:sp>
          <p:nvSpPr>
            <p:cNvPr id="32" name="Text Box 36"/>
            <p:cNvSpPr txBox="1">
              <a:spLocks noChangeArrowheads="1"/>
            </p:cNvSpPr>
            <p:nvPr/>
          </p:nvSpPr>
          <p:spPr bwMode="auto">
            <a:xfrm>
              <a:off x="2302453" y="5500702"/>
              <a:ext cx="2140330" cy="523220"/>
            </a:xfrm>
            <a:prstGeom prst="rect">
              <a:avLst/>
            </a:prstGeom>
            <a:noFill/>
            <a:ln w="9525">
              <a:noFill/>
              <a:miter lim="800000"/>
              <a:headEnd/>
              <a:tailEnd/>
            </a:ln>
            <a:effectLst/>
          </p:spPr>
          <p:txBody>
            <a:bodyPr wrap="none">
              <a:spAutoFit/>
            </a:bodyPr>
            <a:lstStyle/>
            <a:p>
              <a:pPr marL="514350" indent="-514350">
                <a:buFont typeface="+mj-lt"/>
                <a:buAutoNum type="arabicPeriod" startAt="3"/>
              </a:pPr>
              <a:r>
                <a:rPr lang="zh-CN" altLang="en-US" sz="2800" dirty="0">
                  <a:ln>
                    <a:solidFill>
                      <a:prstClr val="white">
                        <a:lumMod val="50000"/>
                      </a:prstClr>
                    </a:solidFill>
                  </a:ln>
                  <a:solidFill>
                    <a:prstClr val="black"/>
                  </a:solidFill>
                  <a:ea typeface="微软雅黑" pitchFamily="34" charset="-122"/>
                </a:rPr>
                <a:t>面状</a:t>
              </a:r>
              <a:r>
                <a:rPr lang="zh-CN" altLang="en-US" sz="2800" dirty="0" smtClean="0">
                  <a:ln>
                    <a:solidFill>
                      <a:prstClr val="white">
                        <a:lumMod val="50000"/>
                      </a:prstClr>
                    </a:solidFill>
                  </a:ln>
                  <a:solidFill>
                    <a:prstClr val="black"/>
                  </a:solidFill>
                  <a:ea typeface="微软雅黑" pitchFamily="34" charset="-122"/>
                </a:rPr>
                <a:t>要素</a:t>
              </a:r>
            </a:p>
          </p:txBody>
        </p:sp>
      </p:grpSp>
      <p:sp>
        <p:nvSpPr>
          <p:cNvPr id="2" name="页脚占位符 1"/>
          <p:cNvSpPr>
            <a:spLocks noGrp="1"/>
          </p:cNvSpPr>
          <p:nvPr>
            <p:ph type="ftr" sz="quarter" idx="10"/>
          </p:nvPr>
        </p:nvSpPr>
        <p:spPr/>
        <p:txBody>
          <a:bodyPr/>
          <a:lstStyle/>
          <a:p>
            <a:fld id="{E5BDD87C-751B-4F3E-B1B6-75420F49EF41}" type="slidenum">
              <a:rPr lang="zh-CN" altLang="en-US" smtClean="0"/>
              <a:pPr/>
              <a:t>26</a:t>
            </a:fld>
            <a:endParaRPr lang="zh-CN" altLang="en-US" dirty="0"/>
          </a:p>
        </p:txBody>
      </p:sp>
    </p:spTree>
    <p:extLst>
      <p:ext uri="{BB962C8B-B14F-4D97-AF65-F5344CB8AC3E}">
        <p14:creationId xmlns:p14="http://schemas.microsoft.com/office/powerpoint/2010/main" xmlns="" val="19705940"/>
      </p:ext>
    </p:extLst>
  </p:cSld>
  <p:clrMapOvr>
    <a:masterClrMapping/>
  </p:clrMapOvr>
  <p:transition>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1"/>
          <p:cNvSpPr>
            <a:spLocks noChangeArrowheads="1"/>
          </p:cNvSpPr>
          <p:nvPr/>
        </p:nvSpPr>
        <p:spPr bwMode="auto">
          <a:xfrm>
            <a:off x="500034" y="1914955"/>
            <a:ext cx="5715040" cy="476726"/>
          </a:xfrm>
          <a:prstGeom prst="roundRect">
            <a:avLst/>
          </a:prstGeom>
          <a:gradFill>
            <a:gsLst>
              <a:gs pos="50000">
                <a:srgbClr val="00B050"/>
              </a:gs>
              <a:gs pos="87000">
                <a:schemeClr val="bg1">
                  <a:alpha val="0"/>
                </a:schemeClr>
              </a:gs>
            </a:gsLst>
            <a:lin ang="0" scaled="0"/>
          </a:gradFill>
          <a:ln w="9525">
            <a:noFill/>
            <a:miter lim="800000"/>
            <a:headEnd/>
            <a:tailEnd/>
          </a:ln>
        </p:spPr>
        <p:txBody>
          <a:bodyPr wrap="square">
            <a:spAutoFit/>
          </a:bodyPr>
          <a:lstStyle/>
          <a:p>
            <a:pPr marL="0" lvl="2" fontAlgn="base">
              <a:spcBef>
                <a:spcPct val="50000"/>
              </a:spcBef>
              <a:spcAft>
                <a:spcPct val="0"/>
              </a:spcAft>
              <a:buClr>
                <a:srgbClr val="FFC000"/>
              </a:buClr>
              <a:buSzPct val="80000"/>
              <a:defRPr/>
            </a:pPr>
            <a:r>
              <a:rPr lang="en-US" altLang="zh-CN" sz="2200" dirty="0" smtClean="0">
                <a:solidFill>
                  <a:schemeClr val="bg1"/>
                </a:solidFill>
                <a:effectLst>
                  <a:outerShdw blurRad="38100" dist="38100" dir="2700000" algn="tl">
                    <a:srgbClr val="000000">
                      <a:alpha val="43137"/>
                    </a:srgbClr>
                  </a:outerShdw>
                </a:effectLst>
                <a:latin typeface="微软雅黑" pitchFamily="34" charset="-122"/>
                <a:ea typeface="微软雅黑" pitchFamily="34" charset="-122"/>
                <a:sym typeface="微软雅黑" pitchFamily="34" charset="-122"/>
              </a:rPr>
              <a:t>3.6 </a:t>
            </a:r>
            <a:r>
              <a:rPr lang="zh-CN" altLang="en-US" sz="2200" dirty="0" smtClean="0">
                <a:solidFill>
                  <a:schemeClr val="bg1"/>
                </a:solidFill>
                <a:effectLst>
                  <a:outerShdw blurRad="38100" dist="38100" dir="2700000" algn="tl">
                    <a:srgbClr val="000000">
                      <a:alpha val="43137"/>
                    </a:srgbClr>
                  </a:outerShdw>
                </a:effectLst>
                <a:latin typeface="微软雅黑" pitchFamily="34" charset="-122"/>
                <a:ea typeface="微软雅黑" pitchFamily="34" charset="-122"/>
                <a:sym typeface="微软雅黑" pitchFamily="34" charset="-122"/>
              </a:rPr>
              <a:t>四至坐标</a:t>
            </a:r>
          </a:p>
        </p:txBody>
      </p:sp>
      <p:sp>
        <p:nvSpPr>
          <p:cNvPr id="9" name="矩形 8"/>
          <p:cNvSpPr/>
          <p:nvPr/>
        </p:nvSpPr>
        <p:spPr>
          <a:xfrm>
            <a:off x="428596" y="2513010"/>
            <a:ext cx="2928958" cy="4154984"/>
          </a:xfrm>
          <a:prstGeom prst="rect">
            <a:avLst/>
          </a:prstGeom>
        </p:spPr>
        <p:txBody>
          <a:bodyPr wrap="square">
            <a:spAutoFit/>
          </a:bodyPr>
          <a:lstStyle/>
          <a:p>
            <a:pPr algn="just">
              <a:lnSpc>
                <a:spcPct val="150000"/>
              </a:lnSpc>
            </a:pPr>
            <a:r>
              <a:rPr lang="zh-CN" altLang="en-US" sz="1600" dirty="0" smtClean="0">
                <a:latin typeface="微软雅黑" pitchFamily="34" charset="-122"/>
                <a:ea typeface="微软雅黑" pitchFamily="34" charset="-122"/>
              </a:rPr>
              <a:t>       计算行政区划单元（面）等的最东、最西、最南、最北点的坐标。其中，最东点坐标是 坐标（用经度表示）处于最大时的点的坐标；最西点坐标是 坐标（用经度表示）处于最小时的点的坐标；最南点坐标是 坐标（用纬度表示）处于最小时的点的坐标；最北点坐标是坐标（用纬度表示）处于最大时的点的坐标。</a:t>
            </a:r>
          </a:p>
        </p:txBody>
      </p:sp>
      <p:sp>
        <p:nvSpPr>
          <p:cNvPr id="35842"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sp>
        <p:nvSpPr>
          <p:cNvPr id="36868"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sp>
        <p:nvSpPr>
          <p:cNvPr id="36870" name="Rectangle 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sp>
        <p:nvSpPr>
          <p:cNvPr id="36872" name="Rectangle 8"/>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sp>
        <p:nvSpPr>
          <p:cNvPr id="37894" name="Rectangle 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sp>
        <p:nvSpPr>
          <p:cNvPr id="37896" name="Rectangle 8"/>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sp>
        <p:nvSpPr>
          <p:cNvPr id="37898" name="Rectangle 10"/>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sp>
        <p:nvSpPr>
          <p:cNvPr id="37900" name="Rectangle 1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sp>
        <p:nvSpPr>
          <p:cNvPr id="37902" name="Rectangle 1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sp>
        <p:nvSpPr>
          <p:cNvPr id="37904" name="Rectangle 1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pic>
        <p:nvPicPr>
          <p:cNvPr id="103426" name="Picture 2" descr="E:\photo其他\ppt\2013\地理国情\0619\pptyongtu\8四至点.jpg"/>
          <p:cNvPicPr>
            <a:picLocks noChangeAspect="1" noChangeArrowheads="1"/>
          </p:cNvPicPr>
          <p:nvPr/>
        </p:nvPicPr>
        <p:blipFill>
          <a:blip r:embed="rId2"/>
          <a:srcRect/>
          <a:stretch>
            <a:fillRect/>
          </a:stretch>
        </p:blipFill>
        <p:spPr bwMode="auto">
          <a:xfrm>
            <a:off x="3708764" y="1714488"/>
            <a:ext cx="5363830" cy="5072074"/>
          </a:xfrm>
          <a:prstGeom prst="rect">
            <a:avLst/>
          </a:prstGeom>
          <a:noFill/>
          <a:ln>
            <a:solidFill>
              <a:srgbClr val="B2DE82"/>
            </a:solidFill>
          </a:ln>
        </p:spPr>
      </p:pic>
      <p:sp>
        <p:nvSpPr>
          <p:cNvPr id="22" name="椭圆 21"/>
          <p:cNvSpPr/>
          <p:nvPr/>
        </p:nvSpPr>
        <p:spPr>
          <a:xfrm>
            <a:off x="6572264" y="2071678"/>
            <a:ext cx="142876" cy="142876"/>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zh-CN" altLang="en-US"/>
          </a:p>
        </p:txBody>
      </p:sp>
      <p:sp>
        <p:nvSpPr>
          <p:cNvPr id="23" name="椭圆 22"/>
          <p:cNvSpPr/>
          <p:nvPr/>
        </p:nvSpPr>
        <p:spPr>
          <a:xfrm>
            <a:off x="8215338" y="2571744"/>
            <a:ext cx="142876" cy="142876"/>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zh-CN" altLang="en-US"/>
          </a:p>
        </p:txBody>
      </p:sp>
      <p:sp>
        <p:nvSpPr>
          <p:cNvPr id="24" name="椭圆 23"/>
          <p:cNvSpPr/>
          <p:nvPr/>
        </p:nvSpPr>
        <p:spPr>
          <a:xfrm>
            <a:off x="4214810" y="4714884"/>
            <a:ext cx="142876" cy="142876"/>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zh-CN" altLang="en-US"/>
          </a:p>
        </p:txBody>
      </p:sp>
      <p:sp>
        <p:nvSpPr>
          <p:cNvPr id="25" name="椭圆 24"/>
          <p:cNvSpPr/>
          <p:nvPr/>
        </p:nvSpPr>
        <p:spPr>
          <a:xfrm>
            <a:off x="7286644" y="6072206"/>
            <a:ext cx="142876" cy="142876"/>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zh-CN" altLang="en-US"/>
          </a:p>
        </p:txBody>
      </p:sp>
      <p:sp>
        <p:nvSpPr>
          <p:cNvPr id="26" name="圆角矩形标注 25"/>
          <p:cNvSpPr/>
          <p:nvPr/>
        </p:nvSpPr>
        <p:spPr>
          <a:xfrm>
            <a:off x="7429488" y="3143248"/>
            <a:ext cx="1571668" cy="714380"/>
          </a:xfrm>
          <a:prstGeom prst="wedgeRoundRectCallout">
            <a:avLst>
              <a:gd name="adj1" fmla="val 6212"/>
              <a:gd name="adj2" fmla="val -120362"/>
              <a:gd name="adj3" fmla="val 16667"/>
            </a:avLst>
          </a:prstGeom>
          <a:solidFill>
            <a:srgbClr val="F3C031">
              <a:alpha val="74902"/>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1400" dirty="0" smtClean="0">
                <a:solidFill>
                  <a:schemeClr val="tx1"/>
                </a:solidFill>
                <a:latin typeface="微软雅黑" pitchFamily="34" charset="-122"/>
                <a:ea typeface="微软雅黑" pitchFamily="34" charset="-122"/>
              </a:rPr>
              <a:t>最东点</a:t>
            </a:r>
            <a:endParaRPr lang="en-US" altLang="zh-CN" sz="1400" dirty="0" smtClean="0">
              <a:solidFill>
                <a:schemeClr val="tx1"/>
              </a:solidFill>
              <a:latin typeface="微软雅黑" pitchFamily="34" charset="-122"/>
              <a:ea typeface="微软雅黑" pitchFamily="34" charset="-122"/>
            </a:endParaRPr>
          </a:p>
          <a:p>
            <a:r>
              <a:rPr lang="zh-CN" altLang="en-US" sz="1400" dirty="0" smtClean="0">
                <a:solidFill>
                  <a:schemeClr val="tx1"/>
                </a:solidFill>
                <a:latin typeface="微软雅黑" pitchFamily="34" charset="-122"/>
                <a:ea typeface="微软雅黑" pitchFamily="34" charset="-122"/>
              </a:rPr>
              <a:t>经度</a:t>
            </a:r>
            <a:r>
              <a:rPr lang="en-US" altLang="zh-CN" sz="1400" dirty="0" smtClean="0">
                <a:solidFill>
                  <a:schemeClr val="tx1"/>
                </a:solidFill>
                <a:latin typeface="微软雅黑" pitchFamily="34" charset="-122"/>
                <a:ea typeface="微软雅黑" pitchFamily="34" charset="-122"/>
              </a:rPr>
              <a:t>119°53′41″</a:t>
            </a:r>
          </a:p>
          <a:p>
            <a:r>
              <a:rPr lang="zh-CN" altLang="en-US" sz="1400" dirty="0" smtClean="0">
                <a:solidFill>
                  <a:schemeClr val="tx1"/>
                </a:solidFill>
                <a:latin typeface="微软雅黑" pitchFamily="34" charset="-122"/>
                <a:ea typeface="微软雅黑" pitchFamily="34" charset="-122"/>
              </a:rPr>
              <a:t>纬度</a:t>
            </a:r>
            <a:r>
              <a:rPr lang="en-US" altLang="zh-CN" sz="1400" dirty="0" smtClean="0">
                <a:solidFill>
                  <a:schemeClr val="tx1"/>
                </a:solidFill>
                <a:latin typeface="微软雅黑" pitchFamily="34" charset="-122"/>
                <a:ea typeface="微软雅黑" pitchFamily="34" charset="-122"/>
              </a:rPr>
              <a:t>32°03′51″</a:t>
            </a:r>
            <a:endParaRPr lang="zh-CN" altLang="en-US" sz="1400" dirty="0" smtClean="0">
              <a:solidFill>
                <a:schemeClr val="tx1"/>
              </a:solidFill>
              <a:latin typeface="微软雅黑" pitchFamily="34" charset="-122"/>
              <a:ea typeface="微软雅黑" pitchFamily="34" charset="-122"/>
            </a:endParaRPr>
          </a:p>
        </p:txBody>
      </p:sp>
      <p:sp>
        <p:nvSpPr>
          <p:cNvPr id="28" name="圆角矩形标注 27"/>
          <p:cNvSpPr/>
          <p:nvPr/>
        </p:nvSpPr>
        <p:spPr>
          <a:xfrm>
            <a:off x="3857620" y="5286388"/>
            <a:ext cx="1571668" cy="714380"/>
          </a:xfrm>
          <a:prstGeom prst="wedgeRoundRectCallout">
            <a:avLst>
              <a:gd name="adj1" fmla="val -20916"/>
              <a:gd name="adj2" fmla="val -116044"/>
              <a:gd name="adj3" fmla="val 16667"/>
            </a:avLst>
          </a:prstGeom>
          <a:solidFill>
            <a:srgbClr val="F3C031">
              <a:alpha val="74902"/>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1400" dirty="0" smtClean="0">
                <a:solidFill>
                  <a:schemeClr val="tx1"/>
                </a:solidFill>
                <a:latin typeface="微软雅黑" pitchFamily="34" charset="-122"/>
                <a:ea typeface="微软雅黑" pitchFamily="34" charset="-122"/>
              </a:rPr>
              <a:t>最西点</a:t>
            </a:r>
            <a:endParaRPr lang="en-US" altLang="zh-CN" sz="1400" dirty="0" smtClean="0">
              <a:solidFill>
                <a:schemeClr val="tx1"/>
              </a:solidFill>
              <a:latin typeface="微软雅黑" pitchFamily="34" charset="-122"/>
              <a:ea typeface="微软雅黑" pitchFamily="34" charset="-122"/>
            </a:endParaRPr>
          </a:p>
          <a:p>
            <a:r>
              <a:rPr lang="zh-CN" altLang="en-US" sz="1400" dirty="0" smtClean="0">
                <a:solidFill>
                  <a:schemeClr val="tx1"/>
                </a:solidFill>
                <a:latin typeface="微软雅黑" pitchFamily="34" charset="-122"/>
                <a:ea typeface="微软雅黑" pitchFamily="34" charset="-122"/>
              </a:rPr>
              <a:t>经度</a:t>
            </a:r>
            <a:r>
              <a:rPr lang="en-US" altLang="zh-CN" sz="1400" dirty="0" smtClean="0">
                <a:solidFill>
                  <a:schemeClr val="tx1"/>
                </a:solidFill>
                <a:latin typeface="微软雅黑" pitchFamily="34" charset="-122"/>
                <a:ea typeface="微软雅黑" pitchFamily="34" charset="-122"/>
              </a:rPr>
              <a:t>119°23′42″</a:t>
            </a:r>
          </a:p>
          <a:p>
            <a:r>
              <a:rPr lang="zh-CN" altLang="en-US" sz="1400" dirty="0" smtClean="0">
                <a:solidFill>
                  <a:schemeClr val="tx1"/>
                </a:solidFill>
                <a:latin typeface="微软雅黑" pitchFamily="34" charset="-122"/>
                <a:ea typeface="微软雅黑" pitchFamily="34" charset="-122"/>
              </a:rPr>
              <a:t>纬度</a:t>
            </a:r>
            <a:r>
              <a:rPr lang="en-US" altLang="zh-CN" sz="1400" dirty="0" smtClean="0">
                <a:solidFill>
                  <a:schemeClr val="tx1"/>
                </a:solidFill>
                <a:latin typeface="微软雅黑" pitchFamily="34" charset="-122"/>
                <a:ea typeface="微软雅黑" pitchFamily="34" charset="-122"/>
              </a:rPr>
              <a:t>31°54′46″</a:t>
            </a:r>
            <a:endParaRPr lang="zh-CN" altLang="en-US" sz="1400" dirty="0" smtClean="0">
              <a:solidFill>
                <a:schemeClr val="tx1"/>
              </a:solidFill>
              <a:latin typeface="微软雅黑" pitchFamily="34" charset="-122"/>
              <a:ea typeface="微软雅黑" pitchFamily="34" charset="-122"/>
            </a:endParaRPr>
          </a:p>
        </p:txBody>
      </p:sp>
      <p:sp>
        <p:nvSpPr>
          <p:cNvPr id="29" name="圆角矩形标注 28"/>
          <p:cNvSpPr/>
          <p:nvPr/>
        </p:nvSpPr>
        <p:spPr>
          <a:xfrm>
            <a:off x="4572000" y="1928802"/>
            <a:ext cx="1571668" cy="714380"/>
          </a:xfrm>
          <a:prstGeom prst="wedgeRoundRectCallout">
            <a:avLst>
              <a:gd name="adj1" fmla="val 82977"/>
              <a:gd name="adj2" fmla="val -15474"/>
              <a:gd name="adj3" fmla="val 16667"/>
            </a:avLst>
          </a:prstGeom>
          <a:solidFill>
            <a:srgbClr val="F3C031">
              <a:alpha val="74902"/>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1400" dirty="0" smtClean="0">
                <a:solidFill>
                  <a:schemeClr val="tx1"/>
                </a:solidFill>
                <a:latin typeface="微软雅黑" pitchFamily="34" charset="-122"/>
                <a:ea typeface="微软雅黑" pitchFamily="34" charset="-122"/>
              </a:rPr>
              <a:t>最北点</a:t>
            </a:r>
            <a:endParaRPr lang="en-US" altLang="zh-CN" sz="1400" dirty="0" smtClean="0">
              <a:solidFill>
                <a:schemeClr val="tx1"/>
              </a:solidFill>
              <a:latin typeface="微软雅黑" pitchFamily="34" charset="-122"/>
              <a:ea typeface="微软雅黑" pitchFamily="34" charset="-122"/>
            </a:endParaRPr>
          </a:p>
          <a:p>
            <a:r>
              <a:rPr lang="zh-CN" altLang="en-US" sz="1400" dirty="0" smtClean="0">
                <a:solidFill>
                  <a:schemeClr val="tx1"/>
                </a:solidFill>
                <a:latin typeface="微软雅黑" pitchFamily="34" charset="-122"/>
                <a:ea typeface="微软雅黑" pitchFamily="34" charset="-122"/>
              </a:rPr>
              <a:t>经度</a:t>
            </a:r>
            <a:r>
              <a:rPr lang="en-US" altLang="zh-CN" sz="1400" dirty="0" smtClean="0">
                <a:solidFill>
                  <a:schemeClr val="tx1"/>
                </a:solidFill>
                <a:latin typeface="微软雅黑" pitchFamily="34" charset="-122"/>
                <a:ea typeface="微软雅黑" pitchFamily="34" charset="-122"/>
              </a:rPr>
              <a:t>119°42′31″</a:t>
            </a:r>
          </a:p>
          <a:p>
            <a:r>
              <a:rPr lang="zh-CN" altLang="en-US" sz="1400" dirty="0" smtClean="0">
                <a:solidFill>
                  <a:schemeClr val="tx1"/>
                </a:solidFill>
                <a:latin typeface="微软雅黑" pitchFamily="34" charset="-122"/>
                <a:ea typeface="微软雅黑" pitchFamily="34" charset="-122"/>
              </a:rPr>
              <a:t>纬度</a:t>
            </a:r>
            <a:r>
              <a:rPr lang="en-US" altLang="zh-CN" sz="1400" dirty="0" smtClean="0">
                <a:solidFill>
                  <a:schemeClr val="tx1"/>
                </a:solidFill>
                <a:latin typeface="微软雅黑" pitchFamily="34" charset="-122"/>
                <a:ea typeface="微软雅黑" pitchFamily="34" charset="-122"/>
              </a:rPr>
              <a:t>32'08′11″</a:t>
            </a:r>
            <a:endParaRPr lang="zh-CN" altLang="en-US" sz="1400" dirty="0">
              <a:solidFill>
                <a:schemeClr val="tx1"/>
              </a:solidFill>
              <a:latin typeface="微软雅黑" pitchFamily="34" charset="-122"/>
              <a:ea typeface="微软雅黑" pitchFamily="34" charset="-122"/>
            </a:endParaRPr>
          </a:p>
        </p:txBody>
      </p:sp>
      <p:sp>
        <p:nvSpPr>
          <p:cNvPr id="30" name="圆角矩形标注 29"/>
          <p:cNvSpPr/>
          <p:nvPr/>
        </p:nvSpPr>
        <p:spPr>
          <a:xfrm>
            <a:off x="5357818" y="5929330"/>
            <a:ext cx="1571668" cy="714380"/>
          </a:xfrm>
          <a:prstGeom prst="wedgeRoundRectCallout">
            <a:avLst>
              <a:gd name="adj1" fmla="val 82977"/>
              <a:gd name="adj2" fmla="val -15474"/>
              <a:gd name="adj3" fmla="val 16667"/>
            </a:avLst>
          </a:prstGeom>
          <a:solidFill>
            <a:srgbClr val="F3C031">
              <a:alpha val="74902"/>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1400" dirty="0" smtClean="0">
                <a:solidFill>
                  <a:schemeClr val="tx1"/>
                </a:solidFill>
                <a:latin typeface="微软雅黑" pitchFamily="34" charset="-122"/>
                <a:ea typeface="微软雅黑" pitchFamily="34" charset="-122"/>
              </a:rPr>
              <a:t>最南点</a:t>
            </a:r>
            <a:endParaRPr lang="en-US" altLang="zh-CN" sz="1400" dirty="0" smtClean="0">
              <a:solidFill>
                <a:schemeClr val="tx1"/>
              </a:solidFill>
              <a:latin typeface="微软雅黑" pitchFamily="34" charset="-122"/>
              <a:ea typeface="微软雅黑" pitchFamily="34" charset="-122"/>
            </a:endParaRPr>
          </a:p>
          <a:p>
            <a:r>
              <a:rPr lang="zh-CN" altLang="en-US" sz="1400" dirty="0" smtClean="0">
                <a:solidFill>
                  <a:schemeClr val="tx1"/>
                </a:solidFill>
                <a:latin typeface="微软雅黑" pitchFamily="34" charset="-122"/>
                <a:ea typeface="微软雅黑" pitchFamily="34" charset="-122"/>
              </a:rPr>
              <a:t>经度</a:t>
            </a:r>
            <a:r>
              <a:rPr lang="en-US" altLang="zh-CN" sz="1400" dirty="0" smtClean="0">
                <a:solidFill>
                  <a:schemeClr val="tx1"/>
                </a:solidFill>
                <a:latin typeface="微软雅黑" pitchFamily="34" charset="-122"/>
                <a:ea typeface="微软雅黑" pitchFamily="34" charset="-122"/>
              </a:rPr>
              <a:t>119°43′45″</a:t>
            </a:r>
          </a:p>
          <a:p>
            <a:r>
              <a:rPr lang="zh-CN" altLang="en-US" sz="1400" dirty="0" smtClean="0">
                <a:solidFill>
                  <a:schemeClr val="tx1"/>
                </a:solidFill>
                <a:latin typeface="微软雅黑" pitchFamily="34" charset="-122"/>
                <a:ea typeface="微软雅黑" pitchFamily="34" charset="-122"/>
              </a:rPr>
              <a:t>纬度</a:t>
            </a:r>
            <a:r>
              <a:rPr lang="en-US" altLang="zh-CN" sz="1400" dirty="0" smtClean="0">
                <a:solidFill>
                  <a:schemeClr val="tx1"/>
                </a:solidFill>
                <a:latin typeface="微软雅黑" pitchFamily="34" charset="-122"/>
                <a:ea typeface="微软雅黑" pitchFamily="34" charset="-122"/>
              </a:rPr>
              <a:t>31°43′55″</a:t>
            </a:r>
            <a:endParaRPr lang="zh-CN" altLang="en-US" sz="1400" dirty="0" smtClean="0">
              <a:solidFill>
                <a:schemeClr val="tx1"/>
              </a:solidFill>
              <a:latin typeface="微软雅黑" pitchFamily="34" charset="-122"/>
              <a:ea typeface="微软雅黑" pitchFamily="34" charset="-122"/>
            </a:endParaRPr>
          </a:p>
        </p:txBody>
      </p:sp>
      <p:grpSp>
        <p:nvGrpSpPr>
          <p:cNvPr id="37" name="组合 13"/>
          <p:cNvGrpSpPr/>
          <p:nvPr/>
        </p:nvGrpSpPr>
        <p:grpSpPr>
          <a:xfrm>
            <a:off x="1016471" y="1108158"/>
            <a:ext cx="5400676" cy="543585"/>
            <a:chOff x="2171720" y="5500702"/>
            <a:chExt cx="5400676" cy="543585"/>
          </a:xfrm>
        </p:grpSpPr>
        <p:sp>
          <p:nvSpPr>
            <p:cNvPr id="38" name="Line 31"/>
            <p:cNvSpPr>
              <a:spLocks noChangeShapeType="1"/>
            </p:cNvSpPr>
            <p:nvPr/>
          </p:nvSpPr>
          <p:spPr bwMode="auto">
            <a:xfrm>
              <a:off x="2171720" y="6044287"/>
              <a:ext cx="5400676" cy="0"/>
            </a:xfrm>
            <a:prstGeom prst="line">
              <a:avLst/>
            </a:prstGeom>
            <a:noFill/>
            <a:ln w="9525">
              <a:solidFill>
                <a:schemeClr val="accent3">
                  <a:lumMod val="75000"/>
                </a:schemeClr>
              </a:solidFill>
              <a:prstDash val="dash"/>
              <a:round/>
              <a:headEnd/>
              <a:tailEnd/>
            </a:ln>
            <a:effectLst/>
          </p:spPr>
          <p:txBody>
            <a:bodyPr/>
            <a:lstStyle/>
            <a:p>
              <a:endParaRPr lang="zh-CN" altLang="en-US" sz="2800">
                <a:solidFill>
                  <a:prstClr val="black"/>
                </a:solidFill>
              </a:endParaRPr>
            </a:p>
          </p:txBody>
        </p:sp>
        <p:sp>
          <p:nvSpPr>
            <p:cNvPr id="39" name="Text Box 36"/>
            <p:cNvSpPr txBox="1">
              <a:spLocks noChangeArrowheads="1"/>
            </p:cNvSpPr>
            <p:nvPr/>
          </p:nvSpPr>
          <p:spPr bwMode="auto">
            <a:xfrm>
              <a:off x="2302453" y="5500702"/>
              <a:ext cx="2140330" cy="523220"/>
            </a:xfrm>
            <a:prstGeom prst="rect">
              <a:avLst/>
            </a:prstGeom>
            <a:noFill/>
            <a:ln w="9525">
              <a:noFill/>
              <a:miter lim="800000"/>
              <a:headEnd/>
              <a:tailEnd/>
            </a:ln>
            <a:effectLst/>
          </p:spPr>
          <p:txBody>
            <a:bodyPr wrap="none">
              <a:spAutoFit/>
            </a:bodyPr>
            <a:lstStyle/>
            <a:p>
              <a:pPr marL="514350" indent="-514350">
                <a:buFont typeface="+mj-lt"/>
                <a:buAutoNum type="arabicPeriod" startAt="3"/>
              </a:pPr>
              <a:r>
                <a:rPr lang="zh-CN" altLang="en-US" sz="2800" dirty="0">
                  <a:ln>
                    <a:solidFill>
                      <a:prstClr val="white">
                        <a:lumMod val="50000"/>
                      </a:prstClr>
                    </a:solidFill>
                  </a:ln>
                  <a:solidFill>
                    <a:prstClr val="black"/>
                  </a:solidFill>
                  <a:ea typeface="微软雅黑" pitchFamily="34" charset="-122"/>
                </a:rPr>
                <a:t>面状</a:t>
              </a:r>
              <a:r>
                <a:rPr lang="zh-CN" altLang="en-US" sz="2800" dirty="0" smtClean="0">
                  <a:ln>
                    <a:solidFill>
                      <a:prstClr val="white">
                        <a:lumMod val="50000"/>
                      </a:prstClr>
                    </a:solidFill>
                  </a:ln>
                  <a:solidFill>
                    <a:prstClr val="black"/>
                  </a:solidFill>
                  <a:ea typeface="微软雅黑" pitchFamily="34" charset="-122"/>
                </a:rPr>
                <a:t>要素</a:t>
              </a:r>
            </a:p>
          </p:txBody>
        </p:sp>
      </p:grpSp>
      <p:sp>
        <p:nvSpPr>
          <p:cNvPr id="2" name="页脚占位符 1"/>
          <p:cNvSpPr>
            <a:spLocks noGrp="1"/>
          </p:cNvSpPr>
          <p:nvPr>
            <p:ph type="ftr" sz="quarter" idx="10"/>
          </p:nvPr>
        </p:nvSpPr>
        <p:spPr/>
        <p:txBody>
          <a:bodyPr/>
          <a:lstStyle/>
          <a:p>
            <a:fld id="{0007C536-143F-4CFE-8F18-BACD7FF0BBB9}" type="slidenum">
              <a:rPr lang="zh-CN" altLang="en-US" smtClean="0"/>
              <a:pPr/>
              <a:t>27</a:t>
            </a:fld>
            <a:endParaRPr lang="zh-CN" altLang="en-US"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3"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strips(upRight)">
                                      <p:cBhvr>
                                        <p:cTn id="7" dur="500"/>
                                        <p:tgtEl>
                                          <p:spTgt spid="26"/>
                                        </p:tgtEl>
                                      </p:cBhvr>
                                    </p:animEffect>
                                  </p:childTnLst>
                                </p:cTn>
                              </p:par>
                            </p:childTnLst>
                          </p:cTn>
                        </p:par>
                        <p:par>
                          <p:cTn id="8" fill="hold">
                            <p:stCondLst>
                              <p:cond delay="500"/>
                            </p:stCondLst>
                            <p:childTnLst>
                              <p:par>
                                <p:cTn id="9" presetID="18" presetClass="entr" presetSubtype="3" fill="hold" grpId="0" nodeType="afterEffect">
                                  <p:stCondLst>
                                    <p:cond delay="0"/>
                                  </p:stCondLst>
                                  <p:childTnLst>
                                    <p:set>
                                      <p:cBhvr>
                                        <p:cTn id="10" dur="1" fill="hold">
                                          <p:stCondLst>
                                            <p:cond delay="0"/>
                                          </p:stCondLst>
                                        </p:cTn>
                                        <p:tgtEl>
                                          <p:spTgt spid="28"/>
                                        </p:tgtEl>
                                        <p:attrNameLst>
                                          <p:attrName>style.visibility</p:attrName>
                                        </p:attrNameLst>
                                      </p:cBhvr>
                                      <p:to>
                                        <p:strVal val="visible"/>
                                      </p:to>
                                    </p:set>
                                    <p:animEffect transition="in" filter="strips(upRight)">
                                      <p:cBhvr>
                                        <p:cTn id="11" dur="500"/>
                                        <p:tgtEl>
                                          <p:spTgt spid="28"/>
                                        </p:tgtEl>
                                      </p:cBhvr>
                                    </p:animEffect>
                                  </p:childTnLst>
                                </p:cTn>
                              </p:par>
                            </p:childTnLst>
                          </p:cTn>
                        </p:par>
                        <p:par>
                          <p:cTn id="12" fill="hold">
                            <p:stCondLst>
                              <p:cond delay="1000"/>
                            </p:stCondLst>
                            <p:childTnLst>
                              <p:par>
                                <p:cTn id="13" presetID="18" presetClass="entr" presetSubtype="3" fill="hold" grpId="0" nodeType="after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strips(upRight)">
                                      <p:cBhvr>
                                        <p:cTn id="15" dur="500"/>
                                        <p:tgtEl>
                                          <p:spTgt spid="29"/>
                                        </p:tgtEl>
                                      </p:cBhvr>
                                    </p:animEffect>
                                  </p:childTnLst>
                                </p:cTn>
                              </p:par>
                            </p:childTnLst>
                          </p:cTn>
                        </p:par>
                        <p:par>
                          <p:cTn id="16" fill="hold">
                            <p:stCondLst>
                              <p:cond delay="1500"/>
                            </p:stCondLst>
                            <p:childTnLst>
                              <p:par>
                                <p:cTn id="17" presetID="18" presetClass="entr" presetSubtype="3" fill="hold" grpId="0" nodeType="afterEffect">
                                  <p:stCondLst>
                                    <p:cond delay="0"/>
                                  </p:stCondLst>
                                  <p:childTnLst>
                                    <p:set>
                                      <p:cBhvr>
                                        <p:cTn id="18" dur="1" fill="hold">
                                          <p:stCondLst>
                                            <p:cond delay="0"/>
                                          </p:stCondLst>
                                        </p:cTn>
                                        <p:tgtEl>
                                          <p:spTgt spid="30"/>
                                        </p:tgtEl>
                                        <p:attrNameLst>
                                          <p:attrName>style.visibility</p:attrName>
                                        </p:attrNameLst>
                                      </p:cBhvr>
                                      <p:to>
                                        <p:strVal val="visible"/>
                                      </p:to>
                                    </p:set>
                                    <p:animEffect transition="in" filter="strips(upRight)">
                                      <p:cBhvr>
                                        <p:cTn id="19"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8" grpId="0" animBg="1"/>
      <p:bldP spid="29" grpId="0" animBg="1"/>
      <p:bldP spid="30"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sp>
        <p:nvSpPr>
          <p:cNvPr id="13" name="Rectangle 1"/>
          <p:cNvSpPr>
            <a:spLocks noChangeArrowheads="1"/>
          </p:cNvSpPr>
          <p:nvPr/>
        </p:nvSpPr>
        <p:spPr bwMode="auto">
          <a:xfrm>
            <a:off x="500034" y="1928802"/>
            <a:ext cx="5715040" cy="476726"/>
          </a:xfrm>
          <a:prstGeom prst="roundRect">
            <a:avLst/>
          </a:prstGeom>
          <a:gradFill>
            <a:gsLst>
              <a:gs pos="50000">
                <a:srgbClr val="00B050"/>
              </a:gs>
              <a:gs pos="87000">
                <a:schemeClr val="bg1">
                  <a:alpha val="0"/>
                </a:schemeClr>
              </a:gs>
            </a:gsLst>
            <a:lin ang="0" scaled="0"/>
          </a:gradFill>
          <a:ln w="9525">
            <a:noFill/>
            <a:miter lim="800000"/>
            <a:headEnd/>
            <a:tailEnd/>
          </a:ln>
        </p:spPr>
        <p:txBody>
          <a:bodyPr wrap="square">
            <a:spAutoFit/>
          </a:bodyPr>
          <a:lstStyle/>
          <a:p>
            <a:pPr marL="0" lvl="2" fontAlgn="base">
              <a:spcBef>
                <a:spcPct val="50000"/>
              </a:spcBef>
              <a:spcAft>
                <a:spcPct val="0"/>
              </a:spcAft>
              <a:buClr>
                <a:srgbClr val="FFC000"/>
              </a:buClr>
              <a:buSzPct val="80000"/>
              <a:defRPr/>
            </a:pPr>
            <a:r>
              <a:rPr lang="en-US" altLang="zh-CN" sz="2200" dirty="0" smtClean="0">
                <a:solidFill>
                  <a:schemeClr val="bg1"/>
                </a:solidFill>
                <a:effectLst>
                  <a:outerShdw blurRad="38100" dist="38100" dir="2700000" algn="tl">
                    <a:srgbClr val="000000">
                      <a:alpha val="43137"/>
                    </a:srgbClr>
                  </a:outerShdw>
                </a:effectLst>
                <a:latin typeface="微软雅黑" pitchFamily="34" charset="-122"/>
                <a:ea typeface="微软雅黑" pitchFamily="34" charset="-122"/>
                <a:sym typeface="微软雅黑" pitchFamily="34" charset="-122"/>
              </a:rPr>
              <a:t>3.7 </a:t>
            </a:r>
            <a:r>
              <a:rPr lang="zh-CN" altLang="en-US" sz="2200" dirty="0" smtClean="0">
                <a:solidFill>
                  <a:schemeClr val="bg1"/>
                </a:solidFill>
                <a:effectLst>
                  <a:outerShdw blurRad="38100" dist="38100" dir="2700000" algn="tl">
                    <a:srgbClr val="000000">
                      <a:alpha val="43137"/>
                    </a:srgbClr>
                  </a:outerShdw>
                </a:effectLst>
                <a:latin typeface="微软雅黑" pitchFamily="34" charset="-122"/>
                <a:ea typeface="微软雅黑" pitchFamily="34" charset="-122"/>
                <a:sym typeface="微软雅黑" pitchFamily="34" charset="-122"/>
              </a:rPr>
              <a:t>东西和南北长度</a:t>
            </a:r>
            <a:endParaRPr lang="zh-CN" altLang="en-US" sz="2200" dirty="0">
              <a:solidFill>
                <a:schemeClr val="bg1"/>
              </a:solidFill>
              <a:effectLst>
                <a:outerShdw blurRad="38100" dist="38100" dir="2700000" algn="tl">
                  <a:srgbClr val="000000">
                    <a:alpha val="43137"/>
                  </a:srgbClr>
                </a:outerShdw>
              </a:effectLst>
              <a:latin typeface="微软雅黑" pitchFamily="34" charset="-122"/>
              <a:ea typeface="微软雅黑" pitchFamily="34" charset="-122"/>
              <a:sym typeface="微软雅黑" pitchFamily="34" charset="-122"/>
            </a:endParaRPr>
          </a:p>
        </p:txBody>
      </p:sp>
      <p:sp>
        <p:nvSpPr>
          <p:cNvPr id="14" name="矩形 13"/>
          <p:cNvSpPr/>
          <p:nvPr/>
        </p:nvSpPr>
        <p:spPr>
          <a:xfrm>
            <a:off x="357158" y="2428868"/>
            <a:ext cx="7643866" cy="1092607"/>
          </a:xfrm>
          <a:prstGeom prst="rect">
            <a:avLst/>
          </a:prstGeom>
        </p:spPr>
        <p:txBody>
          <a:bodyPr wrap="square">
            <a:spAutoFit/>
          </a:bodyPr>
          <a:lstStyle/>
          <a:p>
            <a:pPr>
              <a:lnSpc>
                <a:spcPts val="2600"/>
              </a:lnSpc>
            </a:pPr>
            <a:r>
              <a:rPr lang="zh-CN" altLang="en-US" sz="1600" dirty="0" smtClean="0">
                <a:latin typeface="微软雅黑" pitchFamily="34" charset="-122"/>
                <a:ea typeface="微软雅黑" pitchFamily="34" charset="-122"/>
              </a:rPr>
              <a:t>       地理单元东西方向长度和南北方向长度。利用四至坐标计算的结果，南北长度为最北、最南点之间在</a:t>
            </a:r>
            <a:r>
              <a:rPr lang="en-US" altLang="zh-CN" sz="1600" dirty="0" smtClean="0">
                <a:latin typeface="微软雅黑" pitchFamily="34" charset="-122"/>
                <a:ea typeface="微软雅黑" pitchFamily="34" charset="-122"/>
              </a:rPr>
              <a:t>CGCS2000</a:t>
            </a:r>
            <a:r>
              <a:rPr lang="zh-CN" altLang="en-US" sz="1600" dirty="0" smtClean="0">
                <a:latin typeface="微软雅黑" pitchFamily="34" charset="-122"/>
                <a:ea typeface="微软雅黑" pitchFamily="34" charset="-122"/>
              </a:rPr>
              <a:t>参考椭球面上的子午线长度；东西方向长度为最东、最西点之间低纬度点的平行圈弧长。计算公式参见附录</a:t>
            </a:r>
            <a:r>
              <a:rPr lang="en-US" altLang="zh-CN" sz="1600" dirty="0" smtClean="0">
                <a:latin typeface="微软雅黑" pitchFamily="34" charset="-122"/>
                <a:ea typeface="微软雅黑" pitchFamily="34" charset="-122"/>
              </a:rPr>
              <a:t>D</a:t>
            </a:r>
            <a:r>
              <a:rPr lang="zh-CN" altLang="en-US" sz="1600" dirty="0" smtClean="0">
                <a:latin typeface="微软雅黑" pitchFamily="34" charset="-122"/>
                <a:ea typeface="微软雅黑" pitchFamily="34" charset="-122"/>
              </a:rPr>
              <a:t>。</a:t>
            </a:r>
          </a:p>
        </p:txBody>
      </p:sp>
      <p:sp>
        <p:nvSpPr>
          <p:cNvPr id="36868"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sp>
        <p:nvSpPr>
          <p:cNvPr id="36870" name="Rectangle 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sp>
        <p:nvSpPr>
          <p:cNvPr id="36872" name="Rectangle 8"/>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sp>
        <p:nvSpPr>
          <p:cNvPr id="37894" name="Rectangle 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sp>
        <p:nvSpPr>
          <p:cNvPr id="37896" name="Rectangle 8"/>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sp>
        <p:nvSpPr>
          <p:cNvPr id="37898" name="Rectangle 10"/>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sp>
        <p:nvSpPr>
          <p:cNvPr id="37900" name="Rectangle 1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sp>
        <p:nvSpPr>
          <p:cNvPr id="37902" name="Rectangle 1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sp>
        <p:nvSpPr>
          <p:cNvPr id="37904" name="Rectangle 1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sp>
        <p:nvSpPr>
          <p:cNvPr id="36" name="Rectangle 1"/>
          <p:cNvSpPr>
            <a:spLocks noChangeArrowheads="1"/>
          </p:cNvSpPr>
          <p:nvPr/>
        </p:nvSpPr>
        <p:spPr bwMode="auto">
          <a:xfrm>
            <a:off x="500034" y="3714752"/>
            <a:ext cx="5715040" cy="476726"/>
          </a:xfrm>
          <a:prstGeom prst="roundRect">
            <a:avLst/>
          </a:prstGeom>
          <a:gradFill>
            <a:gsLst>
              <a:gs pos="50000">
                <a:srgbClr val="00B050"/>
              </a:gs>
              <a:gs pos="87000">
                <a:schemeClr val="bg1">
                  <a:alpha val="0"/>
                </a:schemeClr>
              </a:gs>
            </a:gsLst>
            <a:lin ang="0" scaled="0"/>
          </a:gradFill>
          <a:ln w="9525">
            <a:noFill/>
            <a:miter lim="800000"/>
            <a:headEnd/>
            <a:tailEnd/>
          </a:ln>
        </p:spPr>
        <p:txBody>
          <a:bodyPr wrap="square">
            <a:spAutoFit/>
          </a:bodyPr>
          <a:lstStyle/>
          <a:p>
            <a:pPr marL="0" lvl="2" fontAlgn="base">
              <a:spcBef>
                <a:spcPct val="50000"/>
              </a:spcBef>
              <a:spcAft>
                <a:spcPct val="0"/>
              </a:spcAft>
              <a:buClr>
                <a:srgbClr val="FFC000"/>
              </a:buClr>
              <a:buSzPct val="80000"/>
              <a:defRPr/>
            </a:pPr>
            <a:r>
              <a:rPr lang="en-US" altLang="zh-CN" sz="2200" dirty="0" smtClean="0">
                <a:solidFill>
                  <a:schemeClr val="bg1"/>
                </a:solidFill>
                <a:effectLst>
                  <a:outerShdw blurRad="38100" dist="38100" dir="2700000" algn="tl">
                    <a:srgbClr val="000000">
                      <a:alpha val="43137"/>
                    </a:srgbClr>
                  </a:outerShdw>
                </a:effectLst>
                <a:latin typeface="微软雅黑" pitchFamily="34" charset="-122"/>
                <a:ea typeface="微软雅黑" pitchFamily="34" charset="-122"/>
                <a:sym typeface="微软雅黑" pitchFamily="34" charset="-122"/>
              </a:rPr>
              <a:t>3.8 </a:t>
            </a:r>
            <a:r>
              <a:rPr lang="zh-CN" altLang="en-US" sz="2200" dirty="0" smtClean="0">
                <a:solidFill>
                  <a:schemeClr val="bg1"/>
                </a:solidFill>
                <a:effectLst>
                  <a:outerShdw blurRad="38100" dist="38100" dir="2700000" algn="tl">
                    <a:srgbClr val="000000">
                      <a:alpha val="43137"/>
                    </a:srgbClr>
                  </a:outerShdw>
                </a:effectLst>
                <a:latin typeface="微软雅黑" pitchFamily="34" charset="-122"/>
                <a:ea typeface="微软雅黑" pitchFamily="34" charset="-122"/>
                <a:sym typeface="微软雅黑" pitchFamily="34" charset="-122"/>
              </a:rPr>
              <a:t>平均高程</a:t>
            </a:r>
            <a:endParaRPr lang="zh-CN" altLang="en-US" sz="2200" dirty="0">
              <a:solidFill>
                <a:schemeClr val="bg1"/>
              </a:solidFill>
              <a:effectLst>
                <a:outerShdw blurRad="38100" dist="38100" dir="2700000" algn="tl">
                  <a:srgbClr val="000000">
                    <a:alpha val="43137"/>
                  </a:srgbClr>
                </a:outerShdw>
              </a:effectLst>
              <a:latin typeface="微软雅黑" pitchFamily="34" charset="-122"/>
              <a:ea typeface="微软雅黑" pitchFamily="34" charset="-122"/>
              <a:sym typeface="微软雅黑" pitchFamily="34" charset="-122"/>
            </a:endParaRPr>
          </a:p>
        </p:txBody>
      </p:sp>
      <p:sp>
        <p:nvSpPr>
          <p:cNvPr id="41" name="矩形 40"/>
          <p:cNvSpPr/>
          <p:nvPr/>
        </p:nvSpPr>
        <p:spPr>
          <a:xfrm>
            <a:off x="642910" y="4943045"/>
            <a:ext cx="5429288" cy="928694"/>
          </a:xfrm>
          <a:prstGeom prst="rect">
            <a:avLst/>
          </a:prstGeom>
          <a:ln>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 name="矩形 42"/>
          <p:cNvSpPr/>
          <p:nvPr/>
        </p:nvSpPr>
        <p:spPr>
          <a:xfrm>
            <a:off x="500034" y="4429132"/>
            <a:ext cx="7715304" cy="1438855"/>
          </a:xfrm>
          <a:prstGeom prst="rect">
            <a:avLst/>
          </a:prstGeom>
        </p:spPr>
        <p:txBody>
          <a:bodyPr wrap="square">
            <a:spAutoFit/>
          </a:bodyPr>
          <a:lstStyle/>
          <a:p>
            <a:pPr>
              <a:lnSpc>
                <a:spcPts val="3500"/>
              </a:lnSpc>
            </a:pPr>
            <a:r>
              <a:rPr lang="zh-CN" altLang="en-US" sz="1600" dirty="0" smtClean="0">
                <a:latin typeface="微软雅黑" pitchFamily="34" charset="-122"/>
                <a:ea typeface="微软雅黑" pitchFamily="34" charset="-122"/>
              </a:rPr>
              <a:t>       统计单元内的所有高程点的平均值。    </a:t>
            </a:r>
            <a:endParaRPr lang="en-US" altLang="zh-CN" sz="1600" dirty="0" smtClean="0">
              <a:latin typeface="微软雅黑" pitchFamily="34" charset="-122"/>
              <a:ea typeface="微软雅黑" pitchFamily="34" charset="-122"/>
            </a:endParaRPr>
          </a:p>
          <a:p>
            <a:pPr>
              <a:lnSpc>
                <a:spcPts val="3500"/>
              </a:lnSpc>
            </a:pPr>
            <a:r>
              <a:rPr lang="en-US" altLang="zh-CN" sz="1600" i="1" dirty="0" smtClean="0">
                <a:solidFill>
                  <a:srgbClr val="0070C0"/>
                </a:solidFill>
                <a:latin typeface="微软雅黑" pitchFamily="34" charset="-122"/>
                <a:ea typeface="微软雅黑" pitchFamily="34" charset="-122"/>
              </a:rPr>
              <a:t>      </a:t>
            </a:r>
            <a:r>
              <a:rPr lang="zh-CN" altLang="en-US" sz="1600" i="1" dirty="0" smtClean="0">
                <a:solidFill>
                  <a:srgbClr val="0070C0"/>
                </a:solidFill>
                <a:latin typeface="微软雅黑" pitchFamily="34" charset="-122"/>
                <a:ea typeface="微软雅黑" pitchFamily="34" charset="-122"/>
              </a:rPr>
              <a:t>计算公式如下：</a:t>
            </a:r>
            <a:endParaRPr lang="en-US" altLang="zh-CN" sz="1600" i="1" dirty="0" smtClean="0">
              <a:solidFill>
                <a:srgbClr val="0070C0"/>
              </a:solidFill>
              <a:latin typeface="微软雅黑" pitchFamily="34" charset="-122"/>
              <a:ea typeface="微软雅黑" pitchFamily="34" charset="-122"/>
            </a:endParaRPr>
          </a:p>
          <a:p>
            <a:pPr>
              <a:lnSpc>
                <a:spcPts val="3500"/>
              </a:lnSpc>
            </a:pPr>
            <a:r>
              <a:rPr lang="zh-CN" altLang="en-US" sz="1600" i="1" dirty="0" smtClean="0">
                <a:solidFill>
                  <a:srgbClr val="0070C0"/>
                </a:solidFill>
                <a:latin typeface="微软雅黑" pitchFamily="34" charset="-122"/>
                <a:ea typeface="微软雅黑" pitchFamily="34" charset="-122"/>
              </a:rPr>
              <a:t>      </a:t>
            </a:r>
            <a:r>
              <a:rPr lang="en-US" altLang="zh-CN" sz="1600" i="1" dirty="0" smtClean="0">
                <a:solidFill>
                  <a:srgbClr val="0070C0"/>
                </a:solidFill>
                <a:latin typeface="微软雅黑" pitchFamily="34" charset="-122"/>
                <a:ea typeface="微软雅黑" pitchFamily="34" charset="-122"/>
              </a:rPr>
              <a:t>N</a:t>
            </a:r>
            <a:r>
              <a:rPr lang="zh-CN" altLang="en-US" sz="1600" i="1" dirty="0" smtClean="0">
                <a:solidFill>
                  <a:srgbClr val="0070C0"/>
                </a:solidFill>
                <a:latin typeface="微软雅黑" pitchFamily="34" charset="-122"/>
                <a:ea typeface="微软雅黑" pitchFamily="34" charset="-122"/>
              </a:rPr>
              <a:t>为统计单元内栅格个数，           为第</a:t>
            </a:r>
            <a:r>
              <a:rPr lang="en-US" altLang="zh-CN" sz="1600" i="1" dirty="0" smtClean="0">
                <a:solidFill>
                  <a:srgbClr val="0070C0"/>
                </a:solidFill>
                <a:latin typeface="微软雅黑" pitchFamily="34" charset="-122"/>
                <a:ea typeface="微软雅黑" pitchFamily="34" charset="-122"/>
              </a:rPr>
              <a:t>K</a:t>
            </a:r>
            <a:r>
              <a:rPr lang="zh-CN" altLang="en-US" sz="1600" i="1" dirty="0" smtClean="0">
                <a:solidFill>
                  <a:srgbClr val="0070C0"/>
                </a:solidFill>
                <a:latin typeface="微软雅黑" pitchFamily="34" charset="-122"/>
                <a:ea typeface="微软雅黑" pitchFamily="34" charset="-122"/>
              </a:rPr>
              <a:t>点的高程。</a:t>
            </a:r>
          </a:p>
        </p:txBody>
      </p:sp>
      <p:graphicFrame>
        <p:nvGraphicFramePr>
          <p:cNvPr id="44" name="Object 3"/>
          <p:cNvGraphicFramePr>
            <a:graphicFrameLocks noChangeAspect="1"/>
          </p:cNvGraphicFramePr>
          <p:nvPr>
            <p:extLst>
              <p:ext uri="{D42A27DB-BD31-4B8C-83A1-F6EECF244321}">
                <p14:modId xmlns:p14="http://schemas.microsoft.com/office/powerpoint/2010/main" xmlns="" val="349216411"/>
              </p:ext>
            </p:extLst>
          </p:nvPr>
        </p:nvGraphicFramePr>
        <p:xfrm>
          <a:off x="2428860" y="4979132"/>
          <a:ext cx="1000132" cy="463979"/>
        </p:xfrm>
        <a:graphic>
          <a:graphicData uri="http://schemas.openxmlformats.org/presentationml/2006/ole">
            <p:oleObj spid="_x0000_s86393" r:id="rId3" imgW="927100" imgH="431800" progId="">
              <p:embed/>
            </p:oleObj>
          </a:graphicData>
        </a:graphic>
      </p:graphicFrame>
      <p:graphicFrame>
        <p:nvGraphicFramePr>
          <p:cNvPr id="45" name="Object 5"/>
          <p:cNvGraphicFramePr>
            <a:graphicFrameLocks noChangeAspect="1"/>
          </p:cNvGraphicFramePr>
          <p:nvPr>
            <p:extLst>
              <p:ext uri="{D42A27DB-BD31-4B8C-83A1-F6EECF244321}">
                <p14:modId xmlns:p14="http://schemas.microsoft.com/office/powerpoint/2010/main" xmlns="" val="2376365056"/>
              </p:ext>
            </p:extLst>
          </p:nvPr>
        </p:nvGraphicFramePr>
        <p:xfrm>
          <a:off x="3428992" y="5465762"/>
          <a:ext cx="571504" cy="334539"/>
        </p:xfrm>
        <a:graphic>
          <a:graphicData uri="http://schemas.openxmlformats.org/presentationml/2006/ole">
            <p:oleObj spid="_x0000_s86394" r:id="rId4" imgW="393529" imgH="228501" progId="">
              <p:embed/>
            </p:oleObj>
          </a:graphicData>
        </a:graphic>
      </p:graphicFrame>
      <p:grpSp>
        <p:nvGrpSpPr>
          <p:cNvPr id="29" name="组合 13"/>
          <p:cNvGrpSpPr/>
          <p:nvPr/>
        </p:nvGrpSpPr>
        <p:grpSpPr>
          <a:xfrm>
            <a:off x="1016471" y="1108158"/>
            <a:ext cx="5400676" cy="543585"/>
            <a:chOff x="2171720" y="5500702"/>
            <a:chExt cx="5400676" cy="543585"/>
          </a:xfrm>
        </p:grpSpPr>
        <p:sp>
          <p:nvSpPr>
            <p:cNvPr id="30" name="Line 31"/>
            <p:cNvSpPr>
              <a:spLocks noChangeShapeType="1"/>
            </p:cNvSpPr>
            <p:nvPr/>
          </p:nvSpPr>
          <p:spPr bwMode="auto">
            <a:xfrm>
              <a:off x="2171720" y="6044287"/>
              <a:ext cx="5400676" cy="0"/>
            </a:xfrm>
            <a:prstGeom prst="line">
              <a:avLst/>
            </a:prstGeom>
            <a:noFill/>
            <a:ln w="9525">
              <a:solidFill>
                <a:schemeClr val="accent3">
                  <a:lumMod val="75000"/>
                </a:schemeClr>
              </a:solidFill>
              <a:prstDash val="dash"/>
              <a:round/>
              <a:headEnd/>
              <a:tailEnd/>
            </a:ln>
            <a:effectLst/>
          </p:spPr>
          <p:txBody>
            <a:bodyPr/>
            <a:lstStyle/>
            <a:p>
              <a:endParaRPr lang="zh-CN" altLang="en-US" sz="2800">
                <a:solidFill>
                  <a:prstClr val="black"/>
                </a:solidFill>
              </a:endParaRPr>
            </a:p>
          </p:txBody>
        </p:sp>
        <p:sp>
          <p:nvSpPr>
            <p:cNvPr id="31" name="Text Box 36"/>
            <p:cNvSpPr txBox="1">
              <a:spLocks noChangeArrowheads="1"/>
            </p:cNvSpPr>
            <p:nvPr/>
          </p:nvSpPr>
          <p:spPr bwMode="auto">
            <a:xfrm>
              <a:off x="2302453" y="5500702"/>
              <a:ext cx="2140330" cy="523220"/>
            </a:xfrm>
            <a:prstGeom prst="rect">
              <a:avLst/>
            </a:prstGeom>
            <a:noFill/>
            <a:ln w="9525">
              <a:noFill/>
              <a:miter lim="800000"/>
              <a:headEnd/>
              <a:tailEnd/>
            </a:ln>
            <a:effectLst/>
          </p:spPr>
          <p:txBody>
            <a:bodyPr wrap="none">
              <a:spAutoFit/>
            </a:bodyPr>
            <a:lstStyle/>
            <a:p>
              <a:pPr marL="514350" indent="-514350">
                <a:buFont typeface="+mj-lt"/>
                <a:buAutoNum type="arabicPeriod" startAt="3"/>
              </a:pPr>
              <a:r>
                <a:rPr lang="zh-CN" altLang="en-US" sz="2800" dirty="0">
                  <a:ln>
                    <a:solidFill>
                      <a:prstClr val="white">
                        <a:lumMod val="50000"/>
                      </a:prstClr>
                    </a:solidFill>
                  </a:ln>
                  <a:solidFill>
                    <a:prstClr val="black"/>
                  </a:solidFill>
                  <a:ea typeface="微软雅黑" pitchFamily="34" charset="-122"/>
                </a:rPr>
                <a:t>面状</a:t>
              </a:r>
              <a:r>
                <a:rPr lang="zh-CN" altLang="en-US" sz="2800" dirty="0" smtClean="0">
                  <a:ln>
                    <a:solidFill>
                      <a:prstClr val="white">
                        <a:lumMod val="50000"/>
                      </a:prstClr>
                    </a:solidFill>
                  </a:ln>
                  <a:solidFill>
                    <a:prstClr val="black"/>
                  </a:solidFill>
                  <a:ea typeface="微软雅黑" pitchFamily="34" charset="-122"/>
                </a:rPr>
                <a:t>要素</a:t>
              </a:r>
            </a:p>
          </p:txBody>
        </p:sp>
      </p:grpSp>
      <p:sp>
        <p:nvSpPr>
          <p:cNvPr id="2" name="页脚占位符 1"/>
          <p:cNvSpPr>
            <a:spLocks noGrp="1"/>
          </p:cNvSpPr>
          <p:nvPr>
            <p:ph type="ftr" sz="quarter" idx="10"/>
          </p:nvPr>
        </p:nvSpPr>
        <p:spPr/>
        <p:txBody>
          <a:bodyPr/>
          <a:lstStyle/>
          <a:p>
            <a:fld id="{98285271-4E14-4044-A845-ED09CC1AC5A6}" type="slidenum">
              <a:rPr lang="zh-CN" altLang="en-US" smtClean="0"/>
              <a:pPr/>
              <a:t>28</a:t>
            </a:fld>
            <a:endParaRPr lang="zh-CN" altLang="en-US" dirty="0"/>
          </a:p>
        </p:txBody>
      </p:sp>
    </p:spTree>
  </p:cSld>
  <p:clrMapOvr>
    <a:masterClrMapping/>
  </p:clrMapOvr>
  <p:transition>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sp>
        <p:nvSpPr>
          <p:cNvPr id="13" name="Rectangle 1"/>
          <p:cNvSpPr>
            <a:spLocks noChangeArrowheads="1"/>
          </p:cNvSpPr>
          <p:nvPr/>
        </p:nvSpPr>
        <p:spPr bwMode="auto">
          <a:xfrm>
            <a:off x="571472" y="2348880"/>
            <a:ext cx="5715040" cy="476726"/>
          </a:xfrm>
          <a:prstGeom prst="roundRect">
            <a:avLst/>
          </a:prstGeom>
          <a:gradFill>
            <a:gsLst>
              <a:gs pos="50000">
                <a:srgbClr val="00B050"/>
              </a:gs>
              <a:gs pos="87000">
                <a:schemeClr val="bg1">
                  <a:alpha val="0"/>
                </a:schemeClr>
              </a:gs>
            </a:gsLst>
            <a:lin ang="0" scaled="0"/>
          </a:gradFill>
          <a:ln w="9525">
            <a:noFill/>
            <a:miter lim="800000"/>
            <a:headEnd/>
            <a:tailEnd/>
          </a:ln>
        </p:spPr>
        <p:txBody>
          <a:bodyPr wrap="square">
            <a:spAutoFit/>
          </a:bodyPr>
          <a:lstStyle/>
          <a:p>
            <a:pPr marL="0" lvl="2" fontAlgn="base">
              <a:spcBef>
                <a:spcPct val="50000"/>
              </a:spcBef>
              <a:spcAft>
                <a:spcPct val="0"/>
              </a:spcAft>
              <a:buClr>
                <a:srgbClr val="FFC000"/>
              </a:buClr>
              <a:buSzPct val="80000"/>
              <a:defRPr/>
            </a:pPr>
            <a:r>
              <a:rPr lang="en-US" altLang="zh-CN" sz="2200" dirty="0" smtClean="0">
                <a:solidFill>
                  <a:schemeClr val="bg1"/>
                </a:solidFill>
                <a:effectLst>
                  <a:outerShdw blurRad="38100" dist="38100" dir="2700000" algn="tl">
                    <a:srgbClr val="000000">
                      <a:alpha val="43137"/>
                    </a:srgbClr>
                  </a:outerShdw>
                </a:effectLst>
                <a:latin typeface="微软雅黑" pitchFamily="34" charset="-122"/>
                <a:ea typeface="微软雅黑" pitchFamily="34" charset="-122"/>
                <a:sym typeface="微软雅黑" pitchFamily="34" charset="-122"/>
              </a:rPr>
              <a:t>3.9 </a:t>
            </a:r>
            <a:r>
              <a:rPr lang="zh-CN" altLang="en-US" sz="2200" dirty="0" smtClean="0">
                <a:solidFill>
                  <a:schemeClr val="bg1"/>
                </a:solidFill>
                <a:effectLst>
                  <a:outerShdw blurRad="38100" dist="38100" dir="2700000" algn="tl">
                    <a:srgbClr val="000000">
                      <a:alpha val="43137"/>
                    </a:srgbClr>
                  </a:outerShdw>
                </a:effectLst>
                <a:latin typeface="微软雅黑" pitchFamily="34" charset="-122"/>
                <a:ea typeface="微软雅黑" pitchFamily="34" charset="-122"/>
                <a:sym typeface="微软雅黑" pitchFamily="34" charset="-122"/>
              </a:rPr>
              <a:t>最高高程</a:t>
            </a:r>
          </a:p>
        </p:txBody>
      </p:sp>
      <p:sp>
        <p:nvSpPr>
          <p:cNvPr id="14" name="矩形 13"/>
          <p:cNvSpPr/>
          <p:nvPr/>
        </p:nvSpPr>
        <p:spPr>
          <a:xfrm>
            <a:off x="428596" y="2992346"/>
            <a:ext cx="7143800" cy="425758"/>
          </a:xfrm>
          <a:prstGeom prst="rect">
            <a:avLst/>
          </a:prstGeom>
        </p:spPr>
        <p:txBody>
          <a:bodyPr wrap="square">
            <a:spAutoFit/>
          </a:bodyPr>
          <a:lstStyle/>
          <a:p>
            <a:pPr>
              <a:lnSpc>
                <a:spcPts val="2600"/>
              </a:lnSpc>
            </a:pPr>
            <a:r>
              <a:rPr lang="zh-CN" altLang="en-US" sz="1600" dirty="0" smtClean="0">
                <a:latin typeface="微软雅黑" pitchFamily="34" charset="-122"/>
                <a:ea typeface="微软雅黑" pitchFamily="34" charset="-122"/>
              </a:rPr>
              <a:t>       利用基础地理信息数据提取地理单元的最高高程。</a:t>
            </a:r>
          </a:p>
        </p:txBody>
      </p:sp>
      <p:sp>
        <p:nvSpPr>
          <p:cNvPr id="36868"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sp>
        <p:nvSpPr>
          <p:cNvPr id="36870" name="Rectangle 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sp>
        <p:nvSpPr>
          <p:cNvPr id="36872" name="Rectangle 8"/>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sp>
        <p:nvSpPr>
          <p:cNvPr id="37894" name="Rectangle 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sp>
        <p:nvSpPr>
          <p:cNvPr id="37896" name="Rectangle 8"/>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sp>
        <p:nvSpPr>
          <p:cNvPr id="37898" name="Rectangle 10"/>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sp>
        <p:nvSpPr>
          <p:cNvPr id="37900" name="Rectangle 1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sp>
        <p:nvSpPr>
          <p:cNvPr id="37902" name="Rectangle 1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sp>
        <p:nvSpPr>
          <p:cNvPr id="37904" name="Rectangle 1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sp>
        <p:nvSpPr>
          <p:cNvPr id="39940"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sp>
        <p:nvSpPr>
          <p:cNvPr id="39942" name="Rectangle 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sp>
        <p:nvSpPr>
          <p:cNvPr id="26" name="Rectangle 1"/>
          <p:cNvSpPr>
            <a:spLocks noChangeArrowheads="1"/>
          </p:cNvSpPr>
          <p:nvPr/>
        </p:nvSpPr>
        <p:spPr bwMode="auto">
          <a:xfrm>
            <a:off x="571472" y="3990814"/>
            <a:ext cx="5715040" cy="476726"/>
          </a:xfrm>
          <a:prstGeom prst="roundRect">
            <a:avLst/>
          </a:prstGeom>
          <a:gradFill>
            <a:gsLst>
              <a:gs pos="50000">
                <a:srgbClr val="00B050"/>
              </a:gs>
              <a:gs pos="87000">
                <a:schemeClr val="bg1">
                  <a:alpha val="0"/>
                </a:schemeClr>
              </a:gs>
            </a:gsLst>
            <a:lin ang="0" scaled="0"/>
          </a:gradFill>
          <a:ln w="9525">
            <a:noFill/>
            <a:miter lim="800000"/>
            <a:headEnd/>
            <a:tailEnd/>
          </a:ln>
        </p:spPr>
        <p:txBody>
          <a:bodyPr wrap="square">
            <a:spAutoFit/>
          </a:bodyPr>
          <a:lstStyle/>
          <a:p>
            <a:pPr marL="0" lvl="2" fontAlgn="base">
              <a:spcBef>
                <a:spcPct val="50000"/>
              </a:spcBef>
              <a:spcAft>
                <a:spcPct val="0"/>
              </a:spcAft>
              <a:buClr>
                <a:srgbClr val="FFC000"/>
              </a:buClr>
              <a:buSzPct val="80000"/>
              <a:defRPr/>
            </a:pPr>
            <a:r>
              <a:rPr lang="en-US" altLang="zh-CN" sz="2200" dirty="0" smtClean="0">
                <a:solidFill>
                  <a:schemeClr val="bg1"/>
                </a:solidFill>
                <a:effectLst>
                  <a:outerShdw blurRad="38100" dist="38100" dir="2700000" algn="tl">
                    <a:srgbClr val="000000">
                      <a:alpha val="43137"/>
                    </a:srgbClr>
                  </a:outerShdw>
                </a:effectLst>
                <a:latin typeface="微软雅黑" pitchFamily="34" charset="-122"/>
                <a:ea typeface="微软雅黑" pitchFamily="34" charset="-122"/>
                <a:sym typeface="微软雅黑" pitchFamily="34" charset="-122"/>
              </a:rPr>
              <a:t>3.10 </a:t>
            </a:r>
            <a:r>
              <a:rPr lang="zh-CN" altLang="en-US" sz="2200" dirty="0" smtClean="0">
                <a:solidFill>
                  <a:schemeClr val="bg1"/>
                </a:solidFill>
                <a:effectLst>
                  <a:outerShdw blurRad="38100" dist="38100" dir="2700000" algn="tl">
                    <a:srgbClr val="000000">
                      <a:alpha val="43137"/>
                    </a:srgbClr>
                  </a:outerShdw>
                </a:effectLst>
                <a:latin typeface="微软雅黑" pitchFamily="34" charset="-122"/>
                <a:ea typeface="微软雅黑" pitchFamily="34" charset="-122"/>
                <a:sym typeface="微软雅黑" pitchFamily="34" charset="-122"/>
              </a:rPr>
              <a:t>最低高程</a:t>
            </a:r>
          </a:p>
        </p:txBody>
      </p:sp>
      <p:sp>
        <p:nvSpPr>
          <p:cNvPr id="27" name="矩形 26"/>
          <p:cNvSpPr/>
          <p:nvPr/>
        </p:nvSpPr>
        <p:spPr>
          <a:xfrm>
            <a:off x="428596" y="4648530"/>
            <a:ext cx="8501122" cy="425758"/>
          </a:xfrm>
          <a:prstGeom prst="rect">
            <a:avLst/>
          </a:prstGeom>
        </p:spPr>
        <p:txBody>
          <a:bodyPr wrap="square">
            <a:spAutoFit/>
          </a:bodyPr>
          <a:lstStyle/>
          <a:p>
            <a:pPr>
              <a:lnSpc>
                <a:spcPts val="2600"/>
              </a:lnSpc>
            </a:pPr>
            <a:r>
              <a:rPr lang="zh-CN" altLang="en-US" sz="1600" dirty="0" smtClean="0">
                <a:latin typeface="微软雅黑" pitchFamily="34" charset="-122"/>
                <a:ea typeface="微软雅黑" pitchFamily="34" charset="-122"/>
              </a:rPr>
              <a:t>       利用基础地理信息数据提取地理单元的最低高程。</a:t>
            </a:r>
          </a:p>
        </p:txBody>
      </p:sp>
      <p:grpSp>
        <p:nvGrpSpPr>
          <p:cNvPr id="31" name="组合 13"/>
          <p:cNvGrpSpPr/>
          <p:nvPr/>
        </p:nvGrpSpPr>
        <p:grpSpPr>
          <a:xfrm>
            <a:off x="1016471" y="1108158"/>
            <a:ext cx="5400676" cy="543585"/>
            <a:chOff x="2171720" y="5500702"/>
            <a:chExt cx="5400676" cy="543585"/>
          </a:xfrm>
        </p:grpSpPr>
        <p:sp>
          <p:nvSpPr>
            <p:cNvPr id="32" name="Line 31"/>
            <p:cNvSpPr>
              <a:spLocks noChangeShapeType="1"/>
            </p:cNvSpPr>
            <p:nvPr/>
          </p:nvSpPr>
          <p:spPr bwMode="auto">
            <a:xfrm>
              <a:off x="2171720" y="6044287"/>
              <a:ext cx="5400676" cy="0"/>
            </a:xfrm>
            <a:prstGeom prst="line">
              <a:avLst/>
            </a:prstGeom>
            <a:noFill/>
            <a:ln w="9525">
              <a:solidFill>
                <a:schemeClr val="accent3">
                  <a:lumMod val="75000"/>
                </a:schemeClr>
              </a:solidFill>
              <a:prstDash val="dash"/>
              <a:round/>
              <a:headEnd/>
              <a:tailEnd/>
            </a:ln>
            <a:effectLst/>
          </p:spPr>
          <p:txBody>
            <a:bodyPr/>
            <a:lstStyle/>
            <a:p>
              <a:endParaRPr lang="zh-CN" altLang="en-US" sz="2800">
                <a:solidFill>
                  <a:prstClr val="black"/>
                </a:solidFill>
              </a:endParaRPr>
            </a:p>
          </p:txBody>
        </p:sp>
        <p:sp>
          <p:nvSpPr>
            <p:cNvPr id="33" name="Text Box 36"/>
            <p:cNvSpPr txBox="1">
              <a:spLocks noChangeArrowheads="1"/>
            </p:cNvSpPr>
            <p:nvPr/>
          </p:nvSpPr>
          <p:spPr bwMode="auto">
            <a:xfrm>
              <a:off x="2302453" y="5500702"/>
              <a:ext cx="2140330" cy="523220"/>
            </a:xfrm>
            <a:prstGeom prst="rect">
              <a:avLst/>
            </a:prstGeom>
            <a:noFill/>
            <a:ln w="9525">
              <a:noFill/>
              <a:miter lim="800000"/>
              <a:headEnd/>
              <a:tailEnd/>
            </a:ln>
            <a:effectLst/>
          </p:spPr>
          <p:txBody>
            <a:bodyPr wrap="none">
              <a:spAutoFit/>
            </a:bodyPr>
            <a:lstStyle/>
            <a:p>
              <a:pPr marL="514350" indent="-514350">
                <a:buFont typeface="+mj-lt"/>
                <a:buAutoNum type="arabicPeriod" startAt="3"/>
              </a:pPr>
              <a:r>
                <a:rPr lang="zh-CN" altLang="en-US" sz="2800" dirty="0">
                  <a:ln>
                    <a:solidFill>
                      <a:prstClr val="white">
                        <a:lumMod val="50000"/>
                      </a:prstClr>
                    </a:solidFill>
                  </a:ln>
                  <a:solidFill>
                    <a:prstClr val="black"/>
                  </a:solidFill>
                  <a:ea typeface="微软雅黑" pitchFamily="34" charset="-122"/>
                </a:rPr>
                <a:t>面状</a:t>
              </a:r>
              <a:r>
                <a:rPr lang="zh-CN" altLang="en-US" sz="2800" dirty="0" smtClean="0">
                  <a:ln>
                    <a:solidFill>
                      <a:prstClr val="white">
                        <a:lumMod val="50000"/>
                      </a:prstClr>
                    </a:solidFill>
                  </a:ln>
                  <a:solidFill>
                    <a:prstClr val="black"/>
                  </a:solidFill>
                  <a:ea typeface="微软雅黑" pitchFamily="34" charset="-122"/>
                </a:rPr>
                <a:t>要素</a:t>
              </a:r>
            </a:p>
          </p:txBody>
        </p:sp>
      </p:grpSp>
      <p:sp>
        <p:nvSpPr>
          <p:cNvPr id="2" name="页脚占位符 1"/>
          <p:cNvSpPr>
            <a:spLocks noGrp="1"/>
          </p:cNvSpPr>
          <p:nvPr>
            <p:ph type="ftr" sz="quarter" idx="10"/>
          </p:nvPr>
        </p:nvSpPr>
        <p:spPr/>
        <p:txBody>
          <a:bodyPr/>
          <a:lstStyle/>
          <a:p>
            <a:fld id="{B8901191-AAB7-4B54-B0FD-34C4E6E826BD}" type="slidenum">
              <a:rPr lang="zh-CN" altLang="en-US" smtClean="0"/>
              <a:pPr/>
              <a:t>29</a:t>
            </a:fld>
            <a:endParaRPr lang="zh-CN" altLang="en-US" dirty="0"/>
          </a:p>
        </p:txBody>
      </p:sp>
    </p:spTree>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592137" y="2764356"/>
            <a:ext cx="4999037" cy="29511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latin typeface="微软雅黑" pitchFamily="34" charset="-122"/>
              <a:ea typeface="微软雅黑" pitchFamily="34" charset="-122"/>
            </a:endParaRPr>
          </a:p>
        </p:txBody>
      </p:sp>
      <p:grpSp>
        <p:nvGrpSpPr>
          <p:cNvPr id="5" name="Group 15"/>
          <p:cNvGrpSpPr>
            <a:grpSpLocks/>
          </p:cNvGrpSpPr>
          <p:nvPr/>
        </p:nvGrpSpPr>
        <p:grpSpPr bwMode="auto">
          <a:xfrm>
            <a:off x="3754437" y="4577281"/>
            <a:ext cx="1392237" cy="900112"/>
            <a:chOff x="974" y="1092"/>
            <a:chExt cx="1248" cy="746"/>
          </a:xfrm>
        </p:grpSpPr>
        <p:sp>
          <p:nvSpPr>
            <p:cNvPr id="6" name="AutoShape 16"/>
            <p:cNvSpPr>
              <a:spLocks noChangeArrowheads="1"/>
            </p:cNvSpPr>
            <p:nvPr/>
          </p:nvSpPr>
          <p:spPr bwMode="gray">
            <a:xfrm>
              <a:off x="1020" y="1092"/>
              <a:ext cx="1181" cy="746"/>
            </a:xfrm>
            <a:prstGeom prst="roundRect">
              <a:avLst>
                <a:gd name="adj" fmla="val 11921"/>
              </a:avLst>
            </a:prstGeom>
            <a:gradFill rotWithShape="1">
              <a:gsLst>
                <a:gs pos="0">
                  <a:srgbClr val="77B7E7"/>
                </a:gs>
                <a:gs pos="100000">
                  <a:srgbClr val="5380A1"/>
                </a:gs>
              </a:gsLst>
              <a:lin ang="5400000" scaled="1"/>
            </a:gradFill>
            <a:ln w="38100">
              <a:solidFill>
                <a:srgbClr val="FFFFFF"/>
              </a:solidFill>
              <a:round/>
              <a:headEnd/>
              <a:tailEnd/>
            </a:ln>
          </p:spPr>
          <p:txBody>
            <a:bodyPr wrap="none" anchor="ct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eaLnBrk="1" hangingPunct="1"/>
              <a:endParaRPr lang="zh-CN" altLang="en-US" sz="1100">
                <a:latin typeface="微软雅黑" pitchFamily="34" charset="-122"/>
                <a:ea typeface="微软雅黑" pitchFamily="34" charset="-122"/>
              </a:endParaRPr>
            </a:p>
          </p:txBody>
        </p:sp>
        <p:sp>
          <p:nvSpPr>
            <p:cNvPr id="7" name="Freeform 17"/>
            <p:cNvSpPr>
              <a:spLocks/>
            </p:cNvSpPr>
            <p:nvPr/>
          </p:nvSpPr>
          <p:spPr bwMode="gray">
            <a:xfrm>
              <a:off x="1047" y="1140"/>
              <a:ext cx="383" cy="373"/>
            </a:xfrm>
            <a:custGeom>
              <a:avLst/>
              <a:gdLst>
                <a:gd name="T0" fmla="*/ 118 w 596"/>
                <a:gd name="T1" fmla="*/ 0 h 598"/>
                <a:gd name="T2" fmla="*/ 0 w 596"/>
                <a:gd name="T3" fmla="*/ 118 h 598"/>
                <a:gd name="T4" fmla="*/ 0 w 596"/>
                <a:gd name="T5" fmla="*/ 589 h 598"/>
                <a:gd name="T6" fmla="*/ 161 w 596"/>
                <a:gd name="T7" fmla="*/ 174 h 598"/>
                <a:gd name="T8" fmla="*/ 589 w 596"/>
                <a:gd name="T9" fmla="*/ 0 h 598"/>
                <a:gd name="T10" fmla="*/ 118 w 596"/>
                <a:gd name="T11" fmla="*/ 0 h 598"/>
              </a:gdLst>
              <a:ahLst/>
              <a:cxnLst>
                <a:cxn ang="0">
                  <a:pos x="T0" y="T1"/>
                </a:cxn>
                <a:cxn ang="0">
                  <a:pos x="T2" y="T3"/>
                </a:cxn>
                <a:cxn ang="0">
                  <a:pos x="T4" y="T5"/>
                </a:cxn>
                <a:cxn ang="0">
                  <a:pos x="T6" y="T7"/>
                </a:cxn>
                <a:cxn ang="0">
                  <a:pos x="T8" y="T9"/>
                </a:cxn>
                <a:cxn ang="0">
                  <a:pos x="T10" y="T11"/>
                </a:cxn>
              </a:cxnLst>
              <a:rect l="0" t="0" r="r" b="b"/>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rgbClr val="77B7E7">
                    <a:gamma/>
                    <a:tint val="54510"/>
                    <a:invGamma/>
                  </a:srgbClr>
                </a:gs>
                <a:gs pos="50000">
                  <a:srgbClr val="77B7E7">
                    <a:alpha val="0"/>
                  </a:srgbClr>
                </a:gs>
                <a:gs pos="100000">
                  <a:srgbClr val="77B7E7">
                    <a:gamma/>
                    <a:tint val="54510"/>
                    <a:invGamma/>
                  </a:srgbClr>
                </a:gs>
              </a:gsLst>
              <a:lin ang="2700000" scaled="1"/>
            </a:gradFill>
            <a:ln>
              <a:noFill/>
            </a:ln>
            <a:extLst/>
          </p:spPr>
          <p:txBody>
            <a:bodyPr/>
            <a:lstStyle/>
            <a:p>
              <a:pPr>
                <a:defRPr/>
              </a:pPr>
              <a:endParaRPr lang="zh-CN" altLang="en-US" sz="1100">
                <a:latin typeface="微软雅黑" pitchFamily="34" charset="-122"/>
                <a:ea typeface="微软雅黑" pitchFamily="34" charset="-122"/>
              </a:endParaRPr>
            </a:p>
          </p:txBody>
        </p:sp>
        <p:sp>
          <p:nvSpPr>
            <p:cNvPr id="8" name="Text Box 18"/>
            <p:cNvSpPr txBox="1">
              <a:spLocks noChangeArrowheads="1"/>
            </p:cNvSpPr>
            <p:nvPr/>
          </p:nvSpPr>
          <p:spPr bwMode="gray">
            <a:xfrm>
              <a:off x="974" y="1312"/>
              <a:ext cx="1248" cy="333"/>
            </a:xfrm>
            <a:prstGeom prst="rect">
              <a:avLst/>
            </a:prstGeom>
            <a:noFill/>
            <a:ln>
              <a:noFill/>
            </a:ln>
            <a:effectLst>
              <a:outerShdw dist="35921" dir="2700000" algn="ctr" rotWithShape="0">
                <a:schemeClr val="tx1"/>
              </a:outerShdw>
            </a:effectLst>
            <a:extLst/>
          </p:spPr>
          <p:txBody>
            <a:bodyPr>
              <a:spAutoFit/>
            </a:bodyPr>
            <a:lstStyle/>
            <a:p>
              <a:pPr algn="ctr" eaLnBrk="0" hangingPunct="0">
                <a:defRPr/>
              </a:pPr>
              <a:r>
                <a:rPr lang="zh-CN" altLang="en-US" sz="2000" b="1" dirty="0">
                  <a:solidFill>
                    <a:srgbClr val="FFFFFF"/>
                  </a:solidFill>
                  <a:effectLst>
                    <a:outerShdw blurRad="38100" dist="38100" dir="2700000" algn="tl">
                      <a:srgbClr val="C0C0C0"/>
                    </a:outerShdw>
                  </a:effectLst>
                  <a:latin typeface="微软雅黑" pitchFamily="34" charset="-122"/>
                  <a:ea typeface="微软雅黑" pitchFamily="34" charset="-122"/>
                </a:rPr>
                <a:t>质量控制</a:t>
              </a:r>
              <a:endParaRPr lang="en-US" altLang="zh-CN" sz="2000" b="1" dirty="0">
                <a:solidFill>
                  <a:srgbClr val="FFFFFF"/>
                </a:solidFill>
                <a:effectLst>
                  <a:outerShdw blurRad="38100" dist="38100" dir="2700000" algn="tl">
                    <a:srgbClr val="C0C0C0"/>
                  </a:outerShdw>
                </a:effectLst>
                <a:latin typeface="微软雅黑" pitchFamily="34" charset="-122"/>
                <a:ea typeface="微软雅黑" pitchFamily="34" charset="-122"/>
              </a:endParaRPr>
            </a:p>
          </p:txBody>
        </p:sp>
      </p:grpSp>
      <p:grpSp>
        <p:nvGrpSpPr>
          <p:cNvPr id="9" name="Group 15"/>
          <p:cNvGrpSpPr>
            <a:grpSpLocks/>
          </p:cNvGrpSpPr>
          <p:nvPr/>
        </p:nvGrpSpPr>
        <p:grpSpPr bwMode="auto">
          <a:xfrm>
            <a:off x="2370137" y="3118368"/>
            <a:ext cx="1392237" cy="966788"/>
            <a:chOff x="974" y="1092"/>
            <a:chExt cx="1248" cy="746"/>
          </a:xfrm>
        </p:grpSpPr>
        <p:sp>
          <p:nvSpPr>
            <p:cNvPr id="10" name="AutoShape 16"/>
            <p:cNvSpPr>
              <a:spLocks noChangeArrowheads="1"/>
            </p:cNvSpPr>
            <p:nvPr/>
          </p:nvSpPr>
          <p:spPr bwMode="gray">
            <a:xfrm>
              <a:off x="999" y="1092"/>
              <a:ext cx="1181" cy="746"/>
            </a:xfrm>
            <a:prstGeom prst="roundRect">
              <a:avLst>
                <a:gd name="adj" fmla="val 11921"/>
              </a:avLst>
            </a:prstGeom>
            <a:gradFill rotWithShape="1">
              <a:gsLst>
                <a:gs pos="0">
                  <a:srgbClr val="77B7E7"/>
                </a:gs>
                <a:gs pos="100000">
                  <a:srgbClr val="5380A1"/>
                </a:gs>
              </a:gsLst>
              <a:lin ang="5400000" scaled="1"/>
            </a:gradFill>
            <a:ln w="38100">
              <a:solidFill>
                <a:srgbClr val="FFFFFF"/>
              </a:solidFill>
              <a:round/>
              <a:headEnd/>
              <a:tailEnd/>
            </a:ln>
          </p:spPr>
          <p:txBody>
            <a:bodyPr wrap="none" anchor="ct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eaLnBrk="1" hangingPunct="1"/>
              <a:endParaRPr lang="zh-CN" altLang="en-US" sz="1100">
                <a:latin typeface="微软雅黑" pitchFamily="34" charset="-122"/>
                <a:ea typeface="微软雅黑" pitchFamily="34" charset="-122"/>
              </a:endParaRPr>
            </a:p>
          </p:txBody>
        </p:sp>
        <p:sp>
          <p:nvSpPr>
            <p:cNvPr id="11" name="Freeform 17"/>
            <p:cNvSpPr>
              <a:spLocks/>
            </p:cNvSpPr>
            <p:nvPr/>
          </p:nvSpPr>
          <p:spPr bwMode="gray">
            <a:xfrm>
              <a:off x="1047" y="1140"/>
              <a:ext cx="383" cy="373"/>
            </a:xfrm>
            <a:custGeom>
              <a:avLst/>
              <a:gdLst>
                <a:gd name="T0" fmla="*/ 118 w 596"/>
                <a:gd name="T1" fmla="*/ 0 h 598"/>
                <a:gd name="T2" fmla="*/ 0 w 596"/>
                <a:gd name="T3" fmla="*/ 118 h 598"/>
                <a:gd name="T4" fmla="*/ 0 w 596"/>
                <a:gd name="T5" fmla="*/ 589 h 598"/>
                <a:gd name="T6" fmla="*/ 161 w 596"/>
                <a:gd name="T7" fmla="*/ 174 h 598"/>
                <a:gd name="T8" fmla="*/ 589 w 596"/>
                <a:gd name="T9" fmla="*/ 0 h 598"/>
                <a:gd name="T10" fmla="*/ 118 w 596"/>
                <a:gd name="T11" fmla="*/ 0 h 598"/>
              </a:gdLst>
              <a:ahLst/>
              <a:cxnLst>
                <a:cxn ang="0">
                  <a:pos x="T0" y="T1"/>
                </a:cxn>
                <a:cxn ang="0">
                  <a:pos x="T2" y="T3"/>
                </a:cxn>
                <a:cxn ang="0">
                  <a:pos x="T4" y="T5"/>
                </a:cxn>
                <a:cxn ang="0">
                  <a:pos x="T6" y="T7"/>
                </a:cxn>
                <a:cxn ang="0">
                  <a:pos x="T8" y="T9"/>
                </a:cxn>
                <a:cxn ang="0">
                  <a:pos x="T10" y="T11"/>
                </a:cxn>
              </a:cxnLst>
              <a:rect l="0" t="0" r="r" b="b"/>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rgbClr val="77B7E7">
                    <a:gamma/>
                    <a:tint val="54510"/>
                    <a:invGamma/>
                  </a:srgbClr>
                </a:gs>
                <a:gs pos="50000">
                  <a:srgbClr val="77B7E7">
                    <a:alpha val="0"/>
                  </a:srgbClr>
                </a:gs>
                <a:gs pos="100000">
                  <a:srgbClr val="77B7E7">
                    <a:gamma/>
                    <a:tint val="54510"/>
                    <a:invGamma/>
                  </a:srgbClr>
                </a:gs>
              </a:gsLst>
              <a:lin ang="2700000" scaled="1"/>
            </a:gradFill>
            <a:ln>
              <a:noFill/>
            </a:ln>
            <a:extLst/>
          </p:spPr>
          <p:txBody>
            <a:bodyPr/>
            <a:lstStyle/>
            <a:p>
              <a:pPr>
                <a:defRPr/>
              </a:pPr>
              <a:endParaRPr lang="zh-CN" altLang="en-US" sz="1100">
                <a:latin typeface="微软雅黑" pitchFamily="34" charset="-122"/>
                <a:ea typeface="微软雅黑" pitchFamily="34" charset="-122"/>
              </a:endParaRPr>
            </a:p>
          </p:txBody>
        </p:sp>
        <p:sp>
          <p:nvSpPr>
            <p:cNvPr id="12" name="Text Box 18"/>
            <p:cNvSpPr txBox="1">
              <a:spLocks noChangeArrowheads="1"/>
            </p:cNvSpPr>
            <p:nvPr/>
          </p:nvSpPr>
          <p:spPr bwMode="gray">
            <a:xfrm>
              <a:off x="974" y="1192"/>
              <a:ext cx="1248" cy="545"/>
            </a:xfrm>
            <a:prstGeom prst="rect">
              <a:avLst/>
            </a:prstGeom>
            <a:noFill/>
            <a:ln>
              <a:noFill/>
            </a:ln>
            <a:effectLst>
              <a:outerShdw dist="35921" dir="2700000" algn="ctr" rotWithShape="0">
                <a:schemeClr val="tx1"/>
              </a:outerShdw>
            </a:effectLst>
            <a:extLst/>
          </p:spPr>
          <p:txBody>
            <a:bodyPr anchor="ctr">
              <a:spAutoFit/>
            </a:bodyPr>
            <a:lstStyle/>
            <a:p>
              <a:pPr algn="ctr" eaLnBrk="0" hangingPunct="0">
                <a:defRPr/>
              </a:pPr>
              <a:r>
                <a:rPr lang="zh-CN" altLang="en-US" sz="2000" b="1" dirty="0">
                  <a:solidFill>
                    <a:srgbClr val="FFFFFF"/>
                  </a:solidFill>
                  <a:effectLst>
                    <a:outerShdw blurRad="38100" dist="38100" dir="2700000" algn="tl">
                      <a:srgbClr val="C0C0C0"/>
                    </a:outerShdw>
                  </a:effectLst>
                  <a:latin typeface="微软雅黑" pitchFamily="34" charset="-122"/>
                  <a:ea typeface="微软雅黑" pitchFamily="34" charset="-122"/>
                </a:rPr>
                <a:t>内业判读与解译</a:t>
              </a:r>
              <a:endParaRPr lang="en-US" altLang="zh-CN" sz="2000" b="1" dirty="0">
                <a:solidFill>
                  <a:srgbClr val="FFFFFF"/>
                </a:solidFill>
                <a:effectLst>
                  <a:outerShdw blurRad="38100" dist="38100" dir="2700000" algn="tl">
                    <a:srgbClr val="C0C0C0"/>
                  </a:outerShdw>
                </a:effectLst>
                <a:latin typeface="微软雅黑" pitchFamily="34" charset="-122"/>
                <a:ea typeface="微软雅黑" pitchFamily="34" charset="-122"/>
              </a:endParaRPr>
            </a:p>
          </p:txBody>
        </p:sp>
      </p:grpSp>
      <p:grpSp>
        <p:nvGrpSpPr>
          <p:cNvPr id="13" name="Group 15"/>
          <p:cNvGrpSpPr>
            <a:grpSpLocks/>
          </p:cNvGrpSpPr>
          <p:nvPr/>
        </p:nvGrpSpPr>
        <p:grpSpPr bwMode="auto">
          <a:xfrm>
            <a:off x="4041774" y="3134243"/>
            <a:ext cx="1392238" cy="968375"/>
            <a:chOff x="955" y="1092"/>
            <a:chExt cx="1248" cy="746"/>
          </a:xfrm>
        </p:grpSpPr>
        <p:sp>
          <p:nvSpPr>
            <p:cNvPr id="14" name="AutoShape 16"/>
            <p:cNvSpPr>
              <a:spLocks noChangeArrowheads="1"/>
            </p:cNvSpPr>
            <p:nvPr/>
          </p:nvSpPr>
          <p:spPr bwMode="gray">
            <a:xfrm>
              <a:off x="999" y="1092"/>
              <a:ext cx="1181" cy="746"/>
            </a:xfrm>
            <a:prstGeom prst="roundRect">
              <a:avLst>
                <a:gd name="adj" fmla="val 11921"/>
              </a:avLst>
            </a:prstGeom>
            <a:gradFill rotWithShape="1">
              <a:gsLst>
                <a:gs pos="0">
                  <a:srgbClr val="77B7E7"/>
                </a:gs>
                <a:gs pos="100000">
                  <a:srgbClr val="5380A1"/>
                </a:gs>
              </a:gsLst>
              <a:lin ang="5400000" scaled="1"/>
            </a:gradFill>
            <a:ln w="38100">
              <a:solidFill>
                <a:srgbClr val="FFFFFF"/>
              </a:solidFill>
              <a:round/>
              <a:headEnd/>
              <a:tailEnd/>
            </a:ln>
          </p:spPr>
          <p:txBody>
            <a:bodyPr wrap="none" anchor="ct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eaLnBrk="1" hangingPunct="1"/>
              <a:endParaRPr lang="zh-CN" altLang="en-US" sz="1100">
                <a:latin typeface="微软雅黑" pitchFamily="34" charset="-122"/>
                <a:ea typeface="微软雅黑" pitchFamily="34" charset="-122"/>
              </a:endParaRPr>
            </a:p>
          </p:txBody>
        </p:sp>
        <p:sp>
          <p:nvSpPr>
            <p:cNvPr id="15" name="Freeform 17"/>
            <p:cNvSpPr>
              <a:spLocks/>
            </p:cNvSpPr>
            <p:nvPr/>
          </p:nvSpPr>
          <p:spPr bwMode="gray">
            <a:xfrm>
              <a:off x="1047" y="1140"/>
              <a:ext cx="383" cy="373"/>
            </a:xfrm>
            <a:custGeom>
              <a:avLst/>
              <a:gdLst>
                <a:gd name="T0" fmla="*/ 118 w 596"/>
                <a:gd name="T1" fmla="*/ 0 h 598"/>
                <a:gd name="T2" fmla="*/ 0 w 596"/>
                <a:gd name="T3" fmla="*/ 118 h 598"/>
                <a:gd name="T4" fmla="*/ 0 w 596"/>
                <a:gd name="T5" fmla="*/ 589 h 598"/>
                <a:gd name="T6" fmla="*/ 161 w 596"/>
                <a:gd name="T7" fmla="*/ 174 h 598"/>
                <a:gd name="T8" fmla="*/ 589 w 596"/>
                <a:gd name="T9" fmla="*/ 0 h 598"/>
                <a:gd name="T10" fmla="*/ 118 w 596"/>
                <a:gd name="T11" fmla="*/ 0 h 598"/>
              </a:gdLst>
              <a:ahLst/>
              <a:cxnLst>
                <a:cxn ang="0">
                  <a:pos x="T0" y="T1"/>
                </a:cxn>
                <a:cxn ang="0">
                  <a:pos x="T2" y="T3"/>
                </a:cxn>
                <a:cxn ang="0">
                  <a:pos x="T4" y="T5"/>
                </a:cxn>
                <a:cxn ang="0">
                  <a:pos x="T6" y="T7"/>
                </a:cxn>
                <a:cxn ang="0">
                  <a:pos x="T8" y="T9"/>
                </a:cxn>
                <a:cxn ang="0">
                  <a:pos x="T10" y="T11"/>
                </a:cxn>
              </a:cxnLst>
              <a:rect l="0" t="0" r="r" b="b"/>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rgbClr val="77B7E7">
                    <a:gamma/>
                    <a:tint val="54510"/>
                    <a:invGamma/>
                  </a:srgbClr>
                </a:gs>
                <a:gs pos="50000">
                  <a:srgbClr val="77B7E7">
                    <a:alpha val="0"/>
                  </a:srgbClr>
                </a:gs>
                <a:gs pos="100000">
                  <a:srgbClr val="77B7E7">
                    <a:gamma/>
                    <a:tint val="54510"/>
                    <a:invGamma/>
                  </a:srgbClr>
                </a:gs>
              </a:gsLst>
              <a:lin ang="2700000" scaled="1"/>
            </a:gradFill>
            <a:ln>
              <a:noFill/>
            </a:ln>
            <a:extLst/>
          </p:spPr>
          <p:txBody>
            <a:bodyPr/>
            <a:lstStyle/>
            <a:p>
              <a:pPr>
                <a:defRPr/>
              </a:pPr>
              <a:endParaRPr lang="zh-CN" altLang="en-US" sz="1100">
                <a:latin typeface="微软雅黑" pitchFamily="34" charset="-122"/>
                <a:ea typeface="微软雅黑" pitchFamily="34" charset="-122"/>
              </a:endParaRPr>
            </a:p>
          </p:txBody>
        </p:sp>
        <p:sp>
          <p:nvSpPr>
            <p:cNvPr id="16" name="Text Box 18"/>
            <p:cNvSpPr txBox="1">
              <a:spLocks noChangeArrowheads="1"/>
            </p:cNvSpPr>
            <p:nvPr/>
          </p:nvSpPr>
          <p:spPr bwMode="gray">
            <a:xfrm>
              <a:off x="955" y="1203"/>
              <a:ext cx="1248" cy="544"/>
            </a:xfrm>
            <a:prstGeom prst="rect">
              <a:avLst/>
            </a:prstGeom>
            <a:noFill/>
            <a:ln>
              <a:noFill/>
            </a:ln>
            <a:effectLst>
              <a:outerShdw dist="35921" dir="2700000" algn="ctr" rotWithShape="0">
                <a:schemeClr val="tx1"/>
              </a:outerShdw>
            </a:effectLst>
            <a:extLst/>
          </p:spPr>
          <p:txBody>
            <a:bodyPr>
              <a:spAutoFit/>
            </a:bodyPr>
            <a:lstStyle/>
            <a:p>
              <a:pPr algn="ctr" eaLnBrk="0" hangingPunct="0">
                <a:defRPr/>
              </a:pPr>
              <a:r>
                <a:rPr lang="zh-CN" altLang="en-US" sz="2000" b="1" dirty="0">
                  <a:solidFill>
                    <a:srgbClr val="FFFFFF"/>
                  </a:solidFill>
                  <a:effectLst>
                    <a:outerShdw blurRad="38100" dist="38100" dir="2700000" algn="tl">
                      <a:srgbClr val="C0C0C0"/>
                    </a:outerShdw>
                  </a:effectLst>
                  <a:latin typeface="微软雅黑" pitchFamily="34" charset="-122"/>
                  <a:ea typeface="微软雅黑" pitchFamily="34" charset="-122"/>
                </a:rPr>
                <a:t>外业调查与核查</a:t>
              </a:r>
              <a:endParaRPr lang="en-US" altLang="zh-CN" sz="2000" b="1" dirty="0">
                <a:solidFill>
                  <a:srgbClr val="FFFFFF"/>
                </a:solidFill>
                <a:effectLst>
                  <a:outerShdw blurRad="38100" dist="38100" dir="2700000" algn="tl">
                    <a:srgbClr val="C0C0C0"/>
                  </a:outerShdw>
                </a:effectLst>
                <a:latin typeface="微软雅黑" pitchFamily="34" charset="-122"/>
                <a:ea typeface="微软雅黑" pitchFamily="34" charset="-122"/>
              </a:endParaRPr>
            </a:p>
          </p:txBody>
        </p:sp>
      </p:grpSp>
      <p:sp>
        <p:nvSpPr>
          <p:cNvPr id="17" name="矩形 16"/>
          <p:cNvSpPr/>
          <p:nvPr/>
        </p:nvSpPr>
        <p:spPr>
          <a:xfrm>
            <a:off x="592137" y="2738956"/>
            <a:ext cx="4999037" cy="295116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latin typeface="微软雅黑" pitchFamily="34" charset="-122"/>
              <a:ea typeface="微软雅黑" pitchFamily="34" charset="-122"/>
            </a:endParaRPr>
          </a:p>
        </p:txBody>
      </p:sp>
      <p:sp>
        <p:nvSpPr>
          <p:cNvPr id="18" name="矩形 17"/>
          <p:cNvSpPr/>
          <p:nvPr/>
        </p:nvSpPr>
        <p:spPr>
          <a:xfrm>
            <a:off x="153987" y="1314931"/>
            <a:ext cx="8856662" cy="460692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latin typeface="微软雅黑" pitchFamily="34" charset="-122"/>
              <a:ea typeface="微软雅黑" pitchFamily="34" charset="-122"/>
            </a:endParaRPr>
          </a:p>
        </p:txBody>
      </p:sp>
      <p:grpSp>
        <p:nvGrpSpPr>
          <p:cNvPr id="19" name="Group 15"/>
          <p:cNvGrpSpPr>
            <a:grpSpLocks/>
          </p:cNvGrpSpPr>
          <p:nvPr/>
        </p:nvGrpSpPr>
        <p:grpSpPr bwMode="auto">
          <a:xfrm>
            <a:off x="7435849" y="3180281"/>
            <a:ext cx="1358900" cy="933450"/>
            <a:chOff x="918" y="359"/>
            <a:chExt cx="1248" cy="746"/>
          </a:xfrm>
        </p:grpSpPr>
        <p:sp>
          <p:nvSpPr>
            <p:cNvPr id="20" name="AutoShape 16"/>
            <p:cNvSpPr>
              <a:spLocks noChangeArrowheads="1"/>
            </p:cNvSpPr>
            <p:nvPr/>
          </p:nvSpPr>
          <p:spPr bwMode="gray">
            <a:xfrm>
              <a:off x="943" y="359"/>
              <a:ext cx="1181" cy="746"/>
            </a:xfrm>
            <a:prstGeom prst="roundRect">
              <a:avLst>
                <a:gd name="adj" fmla="val 11921"/>
              </a:avLst>
            </a:prstGeom>
            <a:gradFill rotWithShape="1">
              <a:gsLst>
                <a:gs pos="0">
                  <a:srgbClr val="77B7E7"/>
                </a:gs>
                <a:gs pos="100000">
                  <a:srgbClr val="5380A1"/>
                </a:gs>
              </a:gsLst>
              <a:lin ang="5400000" scaled="1"/>
            </a:gradFill>
            <a:ln w="38100">
              <a:solidFill>
                <a:srgbClr val="FFFFFF"/>
              </a:solidFill>
              <a:round/>
              <a:headEnd/>
              <a:tailEnd/>
            </a:ln>
          </p:spPr>
          <p:txBody>
            <a:bodyPr wrap="none" anchor="ct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eaLnBrk="1" hangingPunct="1"/>
              <a:endParaRPr lang="zh-CN" altLang="en-US" sz="1100">
                <a:latin typeface="微软雅黑" pitchFamily="34" charset="-122"/>
                <a:ea typeface="微软雅黑" pitchFamily="34" charset="-122"/>
              </a:endParaRPr>
            </a:p>
          </p:txBody>
        </p:sp>
        <p:sp>
          <p:nvSpPr>
            <p:cNvPr id="21" name="Text Box 18"/>
            <p:cNvSpPr txBox="1">
              <a:spLocks noChangeArrowheads="1"/>
            </p:cNvSpPr>
            <p:nvPr/>
          </p:nvSpPr>
          <p:spPr bwMode="gray">
            <a:xfrm>
              <a:off x="918" y="436"/>
              <a:ext cx="1248" cy="567"/>
            </a:xfrm>
            <a:prstGeom prst="rect">
              <a:avLst/>
            </a:prstGeom>
            <a:noFill/>
            <a:ln>
              <a:noFill/>
            </a:ln>
            <a:effectLst>
              <a:outerShdw dist="35921" dir="2700000" algn="ctr" rotWithShape="0">
                <a:schemeClr val="tx1"/>
              </a:outerShdw>
            </a:effectLst>
            <a:extLst/>
          </p:spPr>
          <p:txBody>
            <a:bodyPr>
              <a:spAutoFit/>
            </a:bodyPr>
            <a:lstStyle/>
            <a:p>
              <a:pPr algn="ctr" eaLnBrk="0" hangingPunct="0">
                <a:defRPr/>
              </a:pPr>
              <a:r>
                <a:rPr lang="zh-CN" altLang="en-US" sz="2000" b="1" dirty="0">
                  <a:solidFill>
                    <a:srgbClr val="FFFFFF"/>
                  </a:solidFill>
                  <a:effectLst>
                    <a:outerShdw blurRad="38100" dist="38100" dir="2700000" algn="tl">
                      <a:srgbClr val="C0C0C0"/>
                    </a:outerShdw>
                  </a:effectLst>
                  <a:latin typeface="微软雅黑" pitchFamily="34" charset="-122"/>
                  <a:ea typeface="微软雅黑" pitchFamily="34" charset="-122"/>
                </a:rPr>
                <a:t>成果审核发布</a:t>
              </a:r>
              <a:endParaRPr lang="en-US" altLang="zh-CN" sz="2000" b="1" dirty="0">
                <a:solidFill>
                  <a:srgbClr val="FFFFFF"/>
                </a:solidFill>
                <a:effectLst>
                  <a:outerShdw blurRad="38100" dist="38100" dir="2700000" algn="tl">
                    <a:srgbClr val="C0C0C0"/>
                  </a:outerShdw>
                </a:effectLst>
                <a:latin typeface="微软雅黑" pitchFamily="34" charset="-122"/>
                <a:ea typeface="微软雅黑" pitchFamily="34" charset="-122"/>
              </a:endParaRPr>
            </a:p>
          </p:txBody>
        </p:sp>
      </p:grpSp>
      <p:grpSp>
        <p:nvGrpSpPr>
          <p:cNvPr id="22" name="Group 15"/>
          <p:cNvGrpSpPr>
            <a:grpSpLocks/>
          </p:cNvGrpSpPr>
          <p:nvPr/>
        </p:nvGrpSpPr>
        <p:grpSpPr bwMode="auto">
          <a:xfrm>
            <a:off x="522287" y="1694381"/>
            <a:ext cx="1539875" cy="933450"/>
            <a:chOff x="-895" y="1032"/>
            <a:chExt cx="1215" cy="1244"/>
          </a:xfrm>
        </p:grpSpPr>
        <p:sp>
          <p:nvSpPr>
            <p:cNvPr id="23" name="AutoShape 16"/>
            <p:cNvSpPr>
              <a:spLocks noChangeArrowheads="1"/>
            </p:cNvSpPr>
            <p:nvPr/>
          </p:nvSpPr>
          <p:spPr bwMode="gray">
            <a:xfrm>
              <a:off x="-878" y="1032"/>
              <a:ext cx="1181" cy="1244"/>
            </a:xfrm>
            <a:prstGeom prst="roundRect">
              <a:avLst>
                <a:gd name="adj" fmla="val 11921"/>
              </a:avLst>
            </a:prstGeom>
            <a:gradFill rotWithShape="1">
              <a:gsLst>
                <a:gs pos="0">
                  <a:srgbClr val="77B7E7"/>
                </a:gs>
                <a:gs pos="100000">
                  <a:srgbClr val="5380A1"/>
                </a:gs>
              </a:gsLst>
              <a:lin ang="5400000" scaled="1"/>
            </a:gradFill>
            <a:ln w="38100">
              <a:solidFill>
                <a:srgbClr val="FFFFFF"/>
              </a:solidFill>
              <a:round/>
              <a:headEnd/>
              <a:tailEnd/>
            </a:ln>
          </p:spPr>
          <p:txBody>
            <a:bodyPr wrap="none" anchor="ct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eaLnBrk="1" hangingPunct="1"/>
              <a:endParaRPr lang="zh-CN" altLang="en-US" sz="1100">
                <a:latin typeface="微软雅黑" pitchFamily="34" charset="-122"/>
                <a:ea typeface="微软雅黑" pitchFamily="34" charset="-122"/>
              </a:endParaRPr>
            </a:p>
          </p:txBody>
        </p:sp>
        <p:sp>
          <p:nvSpPr>
            <p:cNvPr id="24" name="Text Box 18"/>
            <p:cNvSpPr txBox="1">
              <a:spLocks noChangeArrowheads="1"/>
            </p:cNvSpPr>
            <p:nvPr/>
          </p:nvSpPr>
          <p:spPr bwMode="gray">
            <a:xfrm>
              <a:off x="-895" y="1142"/>
              <a:ext cx="1215" cy="944"/>
            </a:xfrm>
            <a:prstGeom prst="rect">
              <a:avLst/>
            </a:prstGeom>
            <a:noFill/>
            <a:ln>
              <a:noFill/>
            </a:ln>
            <a:effectLst>
              <a:outerShdw dist="35921" dir="2700000" algn="ctr" rotWithShape="0">
                <a:schemeClr val="tx1"/>
              </a:outerShdw>
            </a:effectLst>
            <a:extLst/>
          </p:spPr>
          <p:txBody>
            <a:bodyPr anchor="ctr">
              <a:spAutoFit/>
            </a:bodyPr>
            <a:lstStyle/>
            <a:p>
              <a:pPr algn="ctr" eaLnBrk="0" hangingPunct="0">
                <a:defRPr/>
              </a:pPr>
              <a:r>
                <a:rPr lang="zh-CN" altLang="en-US" sz="2000" b="1" dirty="0">
                  <a:solidFill>
                    <a:srgbClr val="FFFFFF"/>
                  </a:solidFill>
                  <a:effectLst>
                    <a:outerShdw blurRad="38100" dist="38100" dir="2700000" algn="tl">
                      <a:srgbClr val="C0C0C0"/>
                    </a:outerShdw>
                  </a:effectLst>
                  <a:latin typeface="微软雅黑" pitchFamily="34" charset="-122"/>
                  <a:ea typeface="微软雅黑" pitchFamily="34" charset="-122"/>
                </a:rPr>
                <a:t>专题数据</a:t>
              </a:r>
              <a:endParaRPr lang="en-US" altLang="zh-CN" sz="2000" b="1" dirty="0">
                <a:solidFill>
                  <a:srgbClr val="FFFFFF"/>
                </a:solidFill>
                <a:effectLst>
                  <a:outerShdw blurRad="38100" dist="38100" dir="2700000" algn="tl">
                    <a:srgbClr val="C0C0C0"/>
                  </a:outerShdw>
                </a:effectLst>
                <a:latin typeface="微软雅黑" pitchFamily="34" charset="-122"/>
                <a:ea typeface="微软雅黑" pitchFamily="34" charset="-122"/>
              </a:endParaRPr>
            </a:p>
            <a:p>
              <a:pPr algn="ctr" eaLnBrk="0" hangingPunct="0">
                <a:defRPr/>
              </a:pPr>
              <a:r>
                <a:rPr lang="zh-CN" altLang="en-US" sz="2000" b="1" dirty="0">
                  <a:solidFill>
                    <a:srgbClr val="FFFFFF"/>
                  </a:solidFill>
                  <a:effectLst>
                    <a:outerShdw blurRad="38100" dist="38100" dir="2700000" algn="tl">
                      <a:srgbClr val="C0C0C0"/>
                    </a:outerShdw>
                  </a:effectLst>
                  <a:latin typeface="微软雅黑" pitchFamily="34" charset="-122"/>
                  <a:ea typeface="微软雅黑" pitchFamily="34" charset="-122"/>
                </a:rPr>
                <a:t>整合与分析</a:t>
              </a:r>
              <a:endParaRPr lang="en-US" altLang="zh-CN" sz="2000" b="1" dirty="0">
                <a:solidFill>
                  <a:srgbClr val="FFFFFF"/>
                </a:solidFill>
                <a:effectLst>
                  <a:outerShdw blurRad="38100" dist="38100" dir="2700000" algn="tl">
                    <a:srgbClr val="C0C0C0"/>
                  </a:outerShdw>
                </a:effectLst>
                <a:latin typeface="微软雅黑" pitchFamily="34" charset="-122"/>
                <a:ea typeface="微软雅黑" pitchFamily="34" charset="-122"/>
              </a:endParaRPr>
            </a:p>
          </p:txBody>
        </p:sp>
      </p:grpSp>
      <p:grpSp>
        <p:nvGrpSpPr>
          <p:cNvPr id="25" name="Group 15"/>
          <p:cNvGrpSpPr>
            <a:grpSpLocks/>
          </p:cNvGrpSpPr>
          <p:nvPr/>
        </p:nvGrpSpPr>
        <p:grpSpPr bwMode="auto">
          <a:xfrm>
            <a:off x="642937" y="3112018"/>
            <a:ext cx="1390650" cy="957263"/>
            <a:chOff x="974" y="1092"/>
            <a:chExt cx="1248" cy="746"/>
          </a:xfrm>
        </p:grpSpPr>
        <p:sp>
          <p:nvSpPr>
            <p:cNvPr id="26" name="AutoShape 16"/>
            <p:cNvSpPr>
              <a:spLocks noChangeArrowheads="1"/>
            </p:cNvSpPr>
            <p:nvPr/>
          </p:nvSpPr>
          <p:spPr bwMode="gray">
            <a:xfrm>
              <a:off x="999" y="1092"/>
              <a:ext cx="1181" cy="746"/>
            </a:xfrm>
            <a:prstGeom prst="roundRect">
              <a:avLst>
                <a:gd name="adj" fmla="val 11921"/>
              </a:avLst>
            </a:prstGeom>
            <a:gradFill rotWithShape="1">
              <a:gsLst>
                <a:gs pos="0">
                  <a:srgbClr val="77B7E7"/>
                </a:gs>
                <a:gs pos="100000">
                  <a:srgbClr val="5380A1"/>
                </a:gs>
              </a:gsLst>
              <a:lin ang="5400000" scaled="1"/>
            </a:gradFill>
            <a:ln w="38100">
              <a:solidFill>
                <a:srgbClr val="FFFFFF"/>
              </a:solidFill>
              <a:round/>
              <a:headEnd/>
              <a:tailEnd/>
            </a:ln>
          </p:spPr>
          <p:txBody>
            <a:bodyPr wrap="none" anchor="ct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eaLnBrk="1" hangingPunct="1"/>
              <a:endParaRPr lang="zh-CN" altLang="en-US" sz="1100">
                <a:latin typeface="微软雅黑" pitchFamily="34" charset="-122"/>
                <a:ea typeface="微软雅黑" pitchFamily="34" charset="-122"/>
              </a:endParaRPr>
            </a:p>
          </p:txBody>
        </p:sp>
        <p:sp>
          <p:nvSpPr>
            <p:cNvPr id="27" name="Freeform 17"/>
            <p:cNvSpPr>
              <a:spLocks/>
            </p:cNvSpPr>
            <p:nvPr/>
          </p:nvSpPr>
          <p:spPr bwMode="gray">
            <a:xfrm>
              <a:off x="1047" y="1140"/>
              <a:ext cx="383" cy="373"/>
            </a:xfrm>
            <a:custGeom>
              <a:avLst/>
              <a:gdLst>
                <a:gd name="T0" fmla="*/ 118 w 596"/>
                <a:gd name="T1" fmla="*/ 0 h 598"/>
                <a:gd name="T2" fmla="*/ 0 w 596"/>
                <a:gd name="T3" fmla="*/ 118 h 598"/>
                <a:gd name="T4" fmla="*/ 0 w 596"/>
                <a:gd name="T5" fmla="*/ 589 h 598"/>
                <a:gd name="T6" fmla="*/ 161 w 596"/>
                <a:gd name="T7" fmla="*/ 174 h 598"/>
                <a:gd name="T8" fmla="*/ 589 w 596"/>
                <a:gd name="T9" fmla="*/ 0 h 598"/>
                <a:gd name="T10" fmla="*/ 118 w 596"/>
                <a:gd name="T11" fmla="*/ 0 h 598"/>
              </a:gdLst>
              <a:ahLst/>
              <a:cxnLst>
                <a:cxn ang="0">
                  <a:pos x="T0" y="T1"/>
                </a:cxn>
                <a:cxn ang="0">
                  <a:pos x="T2" y="T3"/>
                </a:cxn>
                <a:cxn ang="0">
                  <a:pos x="T4" y="T5"/>
                </a:cxn>
                <a:cxn ang="0">
                  <a:pos x="T6" y="T7"/>
                </a:cxn>
                <a:cxn ang="0">
                  <a:pos x="T8" y="T9"/>
                </a:cxn>
                <a:cxn ang="0">
                  <a:pos x="T10" y="T11"/>
                </a:cxn>
              </a:cxnLst>
              <a:rect l="0" t="0" r="r" b="b"/>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rgbClr val="77B7E7">
                    <a:gamma/>
                    <a:tint val="54510"/>
                    <a:invGamma/>
                  </a:srgbClr>
                </a:gs>
                <a:gs pos="50000">
                  <a:srgbClr val="77B7E7">
                    <a:alpha val="0"/>
                  </a:srgbClr>
                </a:gs>
                <a:gs pos="100000">
                  <a:srgbClr val="77B7E7">
                    <a:gamma/>
                    <a:tint val="54510"/>
                    <a:invGamma/>
                  </a:srgbClr>
                </a:gs>
              </a:gsLst>
              <a:lin ang="2700000" scaled="1"/>
            </a:gradFill>
            <a:ln>
              <a:noFill/>
            </a:ln>
            <a:extLst/>
          </p:spPr>
          <p:txBody>
            <a:bodyPr/>
            <a:lstStyle/>
            <a:p>
              <a:pPr>
                <a:defRPr/>
              </a:pPr>
              <a:endParaRPr lang="zh-CN" altLang="en-US" sz="1100">
                <a:latin typeface="微软雅黑" pitchFamily="34" charset="-122"/>
                <a:ea typeface="微软雅黑" pitchFamily="34" charset="-122"/>
              </a:endParaRPr>
            </a:p>
          </p:txBody>
        </p:sp>
        <p:sp>
          <p:nvSpPr>
            <p:cNvPr id="28" name="Text Box 18"/>
            <p:cNvSpPr txBox="1">
              <a:spLocks noChangeArrowheads="1"/>
            </p:cNvSpPr>
            <p:nvPr/>
          </p:nvSpPr>
          <p:spPr bwMode="gray">
            <a:xfrm>
              <a:off x="974" y="1264"/>
              <a:ext cx="1248" cy="312"/>
            </a:xfrm>
            <a:prstGeom prst="rect">
              <a:avLst/>
            </a:prstGeom>
            <a:noFill/>
            <a:ln>
              <a:noFill/>
            </a:ln>
            <a:effectLst>
              <a:outerShdw dist="35921" dir="2700000" algn="ctr" rotWithShape="0">
                <a:schemeClr val="tx1"/>
              </a:outerShdw>
            </a:effectLst>
            <a:extLst/>
          </p:spPr>
          <p:txBody>
            <a:bodyPr>
              <a:spAutoFit/>
            </a:bodyPr>
            <a:lstStyle/>
            <a:p>
              <a:pPr algn="ctr" eaLnBrk="0" hangingPunct="0">
                <a:defRPr/>
              </a:pPr>
              <a:r>
                <a:rPr lang="zh-CN" altLang="en-US" sz="2000" b="1" dirty="0">
                  <a:solidFill>
                    <a:srgbClr val="FFFFFF"/>
                  </a:solidFill>
                  <a:effectLst>
                    <a:outerShdw blurRad="38100" dist="38100" dir="2700000" algn="tl">
                      <a:srgbClr val="C0C0C0"/>
                    </a:outerShdw>
                  </a:effectLst>
                  <a:latin typeface="微软雅黑" pitchFamily="34" charset="-122"/>
                  <a:ea typeface="微软雅黑" pitchFamily="34" charset="-122"/>
                </a:rPr>
                <a:t>数据处理</a:t>
              </a:r>
              <a:endParaRPr lang="en-US" altLang="zh-CN" sz="2000" b="1" dirty="0">
                <a:solidFill>
                  <a:srgbClr val="FFFFFF"/>
                </a:solidFill>
                <a:effectLst>
                  <a:outerShdw blurRad="38100" dist="38100" dir="2700000" algn="tl">
                    <a:srgbClr val="C0C0C0"/>
                  </a:outerShdw>
                </a:effectLst>
                <a:latin typeface="微软雅黑" pitchFamily="34" charset="-122"/>
                <a:ea typeface="微软雅黑" pitchFamily="34" charset="-122"/>
              </a:endParaRPr>
            </a:p>
          </p:txBody>
        </p:sp>
      </p:grpSp>
      <p:sp>
        <p:nvSpPr>
          <p:cNvPr id="29" name="矩形 84"/>
          <p:cNvSpPr>
            <a:spLocks noChangeArrowheads="1"/>
          </p:cNvSpPr>
          <p:nvPr/>
        </p:nvSpPr>
        <p:spPr bwMode="auto">
          <a:xfrm>
            <a:off x="3332162" y="6181237"/>
            <a:ext cx="2954337"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eaLnBrk="1" hangingPunct="1"/>
            <a:r>
              <a:rPr lang="zh-CN" altLang="en-US" sz="2400" b="1" dirty="0">
                <a:solidFill>
                  <a:srgbClr val="002060"/>
                </a:solidFill>
                <a:latin typeface="微软雅黑" pitchFamily="34" charset="-122"/>
                <a:ea typeface="微软雅黑" pitchFamily="34" charset="-122"/>
              </a:rPr>
              <a:t>地理国情普查</a:t>
            </a:r>
            <a:r>
              <a:rPr lang="zh-CN" altLang="zh-CN" sz="2400" b="1" dirty="0">
                <a:solidFill>
                  <a:srgbClr val="002060"/>
                </a:solidFill>
                <a:latin typeface="微软雅黑" pitchFamily="34" charset="-122"/>
                <a:ea typeface="微软雅黑" pitchFamily="34" charset="-122"/>
              </a:rPr>
              <a:t>业务链</a:t>
            </a:r>
            <a:endParaRPr lang="zh-CN" altLang="en-US" sz="2400" dirty="0">
              <a:solidFill>
                <a:srgbClr val="002060"/>
              </a:solidFill>
              <a:latin typeface="微软雅黑" pitchFamily="34" charset="-122"/>
              <a:ea typeface="微软雅黑" pitchFamily="34" charset="-122"/>
            </a:endParaRPr>
          </a:p>
        </p:txBody>
      </p:sp>
      <p:sp>
        <p:nvSpPr>
          <p:cNvPr id="30" name="矩形 29"/>
          <p:cNvSpPr/>
          <p:nvPr/>
        </p:nvSpPr>
        <p:spPr>
          <a:xfrm>
            <a:off x="3089274" y="1529281"/>
            <a:ext cx="3857625" cy="492125"/>
          </a:xfrm>
          <a:prstGeom prst="rect">
            <a:avLst/>
          </a:prstGeom>
        </p:spPr>
        <p:txBody>
          <a:bodyPr>
            <a:spAutoFit/>
          </a:bodyPr>
          <a:lstStyle/>
          <a:p>
            <a:pPr algn="ctr">
              <a:defRPr/>
            </a:pPr>
            <a:r>
              <a:rPr lang="zh-CN" altLang="en-US" sz="2600" b="1" dirty="0">
                <a:solidFill>
                  <a:srgbClr val="FF0000"/>
                </a:solidFill>
                <a:effectLst>
                  <a:outerShdw blurRad="38100" dist="38100" dir="2700000" algn="tl">
                    <a:srgbClr val="000000">
                      <a:alpha val="43137"/>
                    </a:srgbClr>
                  </a:outerShdw>
                </a:effectLst>
                <a:latin typeface="微软雅黑" pitchFamily="34" charset="-122"/>
                <a:ea typeface="微软雅黑" pitchFamily="34" charset="-122"/>
              </a:rPr>
              <a:t>地理国情普查</a:t>
            </a:r>
          </a:p>
        </p:txBody>
      </p:sp>
      <p:sp>
        <p:nvSpPr>
          <p:cNvPr id="31" name="右箭头 30"/>
          <p:cNvSpPr/>
          <p:nvPr/>
        </p:nvSpPr>
        <p:spPr>
          <a:xfrm>
            <a:off x="2027237" y="3567631"/>
            <a:ext cx="357187" cy="196850"/>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zh-CN" altLang="en-US">
              <a:latin typeface="微软雅黑" pitchFamily="34" charset="-122"/>
              <a:ea typeface="微软雅黑" pitchFamily="34" charset="-122"/>
            </a:endParaRPr>
          </a:p>
        </p:txBody>
      </p:sp>
      <p:sp>
        <p:nvSpPr>
          <p:cNvPr id="32" name="右箭头 31"/>
          <p:cNvSpPr/>
          <p:nvPr/>
        </p:nvSpPr>
        <p:spPr>
          <a:xfrm>
            <a:off x="3744912" y="3567631"/>
            <a:ext cx="355600" cy="196850"/>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zh-CN" altLang="en-US">
              <a:latin typeface="微软雅黑" pitchFamily="34" charset="-122"/>
              <a:ea typeface="微软雅黑" pitchFamily="34" charset="-122"/>
            </a:endParaRPr>
          </a:p>
        </p:txBody>
      </p:sp>
      <p:cxnSp>
        <p:nvCxnSpPr>
          <p:cNvPr id="33" name="肘形连接符 32"/>
          <p:cNvCxnSpPr>
            <a:stCxn id="37" idx="0"/>
          </p:cNvCxnSpPr>
          <p:nvPr/>
        </p:nvCxnSpPr>
        <p:spPr>
          <a:xfrm rot="16200000" flipV="1">
            <a:off x="2643981" y="2754037"/>
            <a:ext cx="508000" cy="3138487"/>
          </a:xfrm>
          <a:prstGeom prst="bentConnector3">
            <a:avLst>
              <a:gd name="adj1" fmla="val 50000"/>
            </a:avLst>
          </a:prstGeom>
          <a:ln>
            <a:tailEnd type="arrow"/>
          </a:ln>
        </p:spPr>
        <p:style>
          <a:lnRef idx="3">
            <a:schemeClr val="accent1"/>
          </a:lnRef>
          <a:fillRef idx="0">
            <a:schemeClr val="accent1"/>
          </a:fillRef>
          <a:effectRef idx="2">
            <a:schemeClr val="accent1"/>
          </a:effectRef>
          <a:fontRef idx="minor">
            <a:schemeClr val="tx1"/>
          </a:fontRef>
        </p:style>
      </p:cxnSp>
      <p:cxnSp>
        <p:nvCxnSpPr>
          <p:cNvPr id="34" name="肘形连接符 33"/>
          <p:cNvCxnSpPr>
            <a:stCxn id="37" idx="0"/>
          </p:cNvCxnSpPr>
          <p:nvPr/>
        </p:nvCxnSpPr>
        <p:spPr>
          <a:xfrm rot="5400000" flipH="1" flipV="1">
            <a:off x="6054724" y="2526231"/>
            <a:ext cx="463550" cy="3638550"/>
          </a:xfrm>
          <a:prstGeom prst="bentConnector3">
            <a:avLst>
              <a:gd name="adj1" fmla="val 56564"/>
            </a:avLst>
          </a:prstGeom>
          <a:ln>
            <a:tailEnd type="arrow"/>
          </a:ln>
        </p:spPr>
        <p:style>
          <a:lnRef idx="3">
            <a:schemeClr val="accent1"/>
          </a:lnRef>
          <a:fillRef idx="0">
            <a:schemeClr val="accent1"/>
          </a:fillRef>
          <a:effectRef idx="2">
            <a:schemeClr val="accent1"/>
          </a:effectRef>
          <a:fontRef idx="minor">
            <a:schemeClr val="tx1"/>
          </a:fontRef>
        </p:style>
      </p:cxnSp>
      <p:cxnSp>
        <p:nvCxnSpPr>
          <p:cNvPr id="35" name="肘形连接符 34"/>
          <p:cNvCxnSpPr/>
          <p:nvPr/>
        </p:nvCxnSpPr>
        <p:spPr>
          <a:xfrm rot="5400000">
            <a:off x="1078706" y="2906437"/>
            <a:ext cx="557212" cy="0"/>
          </a:xfrm>
          <a:prstGeom prst="bentConnector3">
            <a:avLst>
              <a:gd name="adj1" fmla="val 50000"/>
            </a:avLst>
          </a:prstGeom>
          <a:ln>
            <a:tailEnd type="arrow"/>
          </a:ln>
        </p:spPr>
        <p:style>
          <a:lnRef idx="3">
            <a:schemeClr val="accent2"/>
          </a:lnRef>
          <a:fillRef idx="0">
            <a:schemeClr val="accent2"/>
          </a:fillRef>
          <a:effectRef idx="2">
            <a:schemeClr val="accent2"/>
          </a:effectRef>
          <a:fontRef idx="minor">
            <a:schemeClr val="tx1"/>
          </a:fontRef>
        </p:style>
      </p:cxnSp>
      <p:sp>
        <p:nvSpPr>
          <p:cNvPr id="37" name="圆角矩形 36"/>
          <p:cNvSpPr/>
          <p:nvPr/>
        </p:nvSpPr>
        <p:spPr>
          <a:xfrm>
            <a:off x="3811587" y="4577281"/>
            <a:ext cx="1311275" cy="900112"/>
          </a:xfrm>
          <a:prstGeom prst="roundRect">
            <a:avLst/>
          </a:prstGeom>
          <a:noFill/>
          <a:ln w="38100">
            <a:solidFill>
              <a:schemeClr val="bg1"/>
            </a:solidFill>
          </a:ln>
        </p:spPr>
        <p:style>
          <a:lnRef idx="2">
            <a:schemeClr val="accent6"/>
          </a:lnRef>
          <a:fillRef idx="1">
            <a:schemeClr val="lt1"/>
          </a:fillRef>
          <a:effectRef idx="0">
            <a:schemeClr val="accent6"/>
          </a:effectRef>
          <a:fontRef idx="minor">
            <a:schemeClr val="dk1"/>
          </a:fontRef>
        </p:style>
        <p:txBody>
          <a:bodyPr anchor="ctr"/>
          <a:lstStyle/>
          <a:p>
            <a:pPr algn="ctr">
              <a:defRPr/>
            </a:pPr>
            <a:endParaRPr lang="zh-CN" altLang="en-US">
              <a:solidFill>
                <a:srgbClr val="FF0000"/>
              </a:solidFill>
              <a:latin typeface="微软雅黑" pitchFamily="34" charset="-122"/>
              <a:ea typeface="微软雅黑" pitchFamily="34" charset="-122"/>
            </a:endParaRPr>
          </a:p>
        </p:txBody>
      </p:sp>
      <p:sp>
        <p:nvSpPr>
          <p:cNvPr id="38" name="右箭头 37"/>
          <p:cNvSpPr/>
          <p:nvPr/>
        </p:nvSpPr>
        <p:spPr>
          <a:xfrm>
            <a:off x="5413374" y="3564456"/>
            <a:ext cx="357188" cy="196850"/>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zh-CN" altLang="en-US">
              <a:latin typeface="微软雅黑" pitchFamily="34" charset="-122"/>
              <a:ea typeface="微软雅黑" pitchFamily="34" charset="-122"/>
            </a:endParaRPr>
          </a:p>
        </p:txBody>
      </p:sp>
      <p:sp>
        <p:nvSpPr>
          <p:cNvPr id="39" name="矩形 38"/>
          <p:cNvSpPr/>
          <p:nvPr/>
        </p:nvSpPr>
        <p:spPr>
          <a:xfrm>
            <a:off x="5559424" y="2964381"/>
            <a:ext cx="450850" cy="400050"/>
          </a:xfrm>
          <a:prstGeom prst="rect">
            <a:avLst/>
          </a:prstGeom>
        </p:spPr>
        <p:txBody>
          <a:bodyPr>
            <a:spAutoFit/>
          </a:bodyPr>
          <a:lstStyle/>
          <a:p>
            <a:pPr algn="ctr">
              <a:defRPr/>
            </a:pPr>
            <a:r>
              <a:rPr lang="en-US" altLang="zh-CN" sz="2000" b="1" dirty="0">
                <a:solidFill>
                  <a:srgbClr val="FF0000"/>
                </a:solidFill>
                <a:effectLst>
                  <a:outerShdw blurRad="38100" dist="38100" dir="2700000" algn="tl">
                    <a:srgbClr val="000000">
                      <a:alpha val="43137"/>
                    </a:srgbClr>
                  </a:outerShdw>
                </a:effectLst>
                <a:latin typeface="微软雅黑" pitchFamily="34" charset="-122"/>
                <a:ea typeface="微软雅黑" pitchFamily="34" charset="-122"/>
              </a:rPr>
              <a:t>+</a:t>
            </a:r>
            <a:endParaRPr lang="zh-CN" altLang="en-US" sz="2000" b="1" dirty="0">
              <a:solidFill>
                <a:srgbClr val="FF0000"/>
              </a:solidFill>
              <a:effectLst>
                <a:outerShdw blurRad="38100" dist="38100" dir="2700000" algn="tl">
                  <a:srgbClr val="000000">
                    <a:alpha val="43137"/>
                  </a:srgbClr>
                </a:outerShdw>
              </a:effectLst>
              <a:latin typeface="微软雅黑" pitchFamily="34" charset="-122"/>
              <a:ea typeface="微软雅黑" pitchFamily="34" charset="-122"/>
            </a:endParaRPr>
          </a:p>
        </p:txBody>
      </p:sp>
      <p:grpSp>
        <p:nvGrpSpPr>
          <p:cNvPr id="40" name="Group 15"/>
          <p:cNvGrpSpPr>
            <a:grpSpLocks/>
          </p:cNvGrpSpPr>
          <p:nvPr/>
        </p:nvGrpSpPr>
        <p:grpSpPr bwMode="auto">
          <a:xfrm>
            <a:off x="5784849" y="3183456"/>
            <a:ext cx="1358900" cy="933450"/>
            <a:chOff x="918" y="359"/>
            <a:chExt cx="1248" cy="746"/>
          </a:xfrm>
        </p:grpSpPr>
        <p:sp>
          <p:nvSpPr>
            <p:cNvPr id="41" name="AutoShape 16"/>
            <p:cNvSpPr>
              <a:spLocks noChangeArrowheads="1"/>
            </p:cNvSpPr>
            <p:nvPr/>
          </p:nvSpPr>
          <p:spPr bwMode="gray">
            <a:xfrm>
              <a:off x="943" y="359"/>
              <a:ext cx="1181" cy="746"/>
            </a:xfrm>
            <a:prstGeom prst="roundRect">
              <a:avLst>
                <a:gd name="adj" fmla="val 11921"/>
              </a:avLst>
            </a:prstGeom>
            <a:gradFill rotWithShape="1">
              <a:gsLst>
                <a:gs pos="0">
                  <a:srgbClr val="77B7E7"/>
                </a:gs>
                <a:gs pos="100000">
                  <a:srgbClr val="5380A1"/>
                </a:gs>
              </a:gsLst>
              <a:lin ang="5400000" scaled="1"/>
            </a:gradFill>
            <a:ln w="38100">
              <a:solidFill>
                <a:srgbClr val="FF0000"/>
              </a:solidFill>
              <a:round/>
              <a:headEnd/>
              <a:tailEnd/>
            </a:ln>
          </p:spPr>
          <p:txBody>
            <a:bodyPr wrap="none" anchor="ct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eaLnBrk="1" hangingPunct="1"/>
              <a:endParaRPr lang="zh-CN" altLang="en-US" sz="1100">
                <a:latin typeface="微软雅黑" pitchFamily="34" charset="-122"/>
                <a:ea typeface="微软雅黑" pitchFamily="34" charset="-122"/>
              </a:endParaRPr>
            </a:p>
          </p:txBody>
        </p:sp>
        <p:sp>
          <p:nvSpPr>
            <p:cNvPr id="42" name="Text Box 18"/>
            <p:cNvSpPr txBox="1">
              <a:spLocks noChangeArrowheads="1"/>
            </p:cNvSpPr>
            <p:nvPr/>
          </p:nvSpPr>
          <p:spPr bwMode="gray">
            <a:xfrm>
              <a:off x="918" y="566"/>
              <a:ext cx="1248" cy="320"/>
            </a:xfrm>
            <a:prstGeom prst="rect">
              <a:avLst/>
            </a:prstGeom>
            <a:noFill/>
            <a:ln>
              <a:noFill/>
            </a:ln>
            <a:effectLst>
              <a:outerShdw dist="35921" dir="2700000" algn="ctr" rotWithShape="0">
                <a:schemeClr val="tx1"/>
              </a:outerShdw>
            </a:effectLst>
            <a:extLst/>
          </p:spPr>
          <p:txBody>
            <a:bodyPr>
              <a:spAutoFit/>
            </a:bodyPr>
            <a:lstStyle/>
            <a:p>
              <a:pPr algn="ctr" eaLnBrk="0" hangingPunct="0">
                <a:defRPr/>
              </a:pPr>
              <a:r>
                <a:rPr lang="zh-CN" altLang="en-US" sz="2000" b="1" dirty="0">
                  <a:solidFill>
                    <a:srgbClr val="FFFFFF"/>
                  </a:solidFill>
                  <a:effectLst>
                    <a:outerShdw blurRad="38100" dist="38100" dir="2700000" algn="tl">
                      <a:srgbClr val="C0C0C0"/>
                    </a:outerShdw>
                  </a:effectLst>
                  <a:latin typeface="微软雅黑" pitchFamily="34" charset="-122"/>
                  <a:ea typeface="微软雅黑" pitchFamily="34" charset="-122"/>
                </a:rPr>
                <a:t>统计分析</a:t>
              </a:r>
              <a:endParaRPr lang="en-US" altLang="zh-CN" sz="2000" b="1" dirty="0">
                <a:solidFill>
                  <a:srgbClr val="FFFFFF"/>
                </a:solidFill>
                <a:effectLst>
                  <a:outerShdw blurRad="38100" dist="38100" dir="2700000" algn="tl">
                    <a:srgbClr val="C0C0C0"/>
                  </a:outerShdw>
                </a:effectLst>
                <a:latin typeface="微软雅黑" pitchFamily="34" charset="-122"/>
                <a:ea typeface="微软雅黑" pitchFamily="34" charset="-122"/>
              </a:endParaRPr>
            </a:p>
          </p:txBody>
        </p:sp>
      </p:grpSp>
      <p:sp>
        <p:nvSpPr>
          <p:cNvPr id="43" name="右箭头 42"/>
          <p:cNvSpPr/>
          <p:nvPr/>
        </p:nvSpPr>
        <p:spPr>
          <a:xfrm>
            <a:off x="7056437" y="3585093"/>
            <a:ext cx="357187" cy="196850"/>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zh-CN" altLang="en-US">
              <a:latin typeface="微软雅黑" pitchFamily="34" charset="-122"/>
              <a:ea typeface="微软雅黑" pitchFamily="34" charset="-122"/>
            </a:endParaRPr>
          </a:p>
        </p:txBody>
      </p:sp>
      <p:grpSp>
        <p:nvGrpSpPr>
          <p:cNvPr id="45" name="Group 15"/>
          <p:cNvGrpSpPr>
            <a:grpSpLocks/>
          </p:cNvGrpSpPr>
          <p:nvPr/>
        </p:nvGrpSpPr>
        <p:grpSpPr bwMode="auto">
          <a:xfrm>
            <a:off x="2197099" y="1676918"/>
            <a:ext cx="1539875" cy="933450"/>
            <a:chOff x="-895" y="1032"/>
            <a:chExt cx="1215" cy="1244"/>
          </a:xfrm>
        </p:grpSpPr>
        <p:sp>
          <p:nvSpPr>
            <p:cNvPr id="46" name="AutoShape 16"/>
            <p:cNvSpPr>
              <a:spLocks noChangeArrowheads="1"/>
            </p:cNvSpPr>
            <p:nvPr/>
          </p:nvSpPr>
          <p:spPr bwMode="gray">
            <a:xfrm>
              <a:off x="-878" y="1032"/>
              <a:ext cx="1181" cy="1244"/>
            </a:xfrm>
            <a:prstGeom prst="roundRect">
              <a:avLst>
                <a:gd name="adj" fmla="val 11921"/>
              </a:avLst>
            </a:prstGeom>
            <a:gradFill rotWithShape="1">
              <a:gsLst>
                <a:gs pos="0">
                  <a:srgbClr val="77B7E7"/>
                </a:gs>
                <a:gs pos="100000">
                  <a:srgbClr val="5380A1"/>
                </a:gs>
              </a:gsLst>
              <a:lin ang="5400000" scaled="1"/>
            </a:gradFill>
            <a:ln w="38100">
              <a:solidFill>
                <a:srgbClr val="FFFFFF"/>
              </a:solidFill>
              <a:round/>
              <a:headEnd/>
              <a:tailEnd/>
            </a:ln>
          </p:spPr>
          <p:txBody>
            <a:bodyPr wrap="none" anchor="ct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eaLnBrk="1" hangingPunct="1"/>
              <a:endParaRPr lang="zh-CN" altLang="en-US" sz="1100">
                <a:latin typeface="微软雅黑" pitchFamily="34" charset="-122"/>
                <a:ea typeface="微软雅黑" pitchFamily="34" charset="-122"/>
              </a:endParaRPr>
            </a:p>
          </p:txBody>
        </p:sp>
        <p:sp>
          <p:nvSpPr>
            <p:cNvPr id="47" name="Text Box 18"/>
            <p:cNvSpPr txBox="1">
              <a:spLocks noChangeArrowheads="1"/>
            </p:cNvSpPr>
            <p:nvPr/>
          </p:nvSpPr>
          <p:spPr bwMode="gray">
            <a:xfrm>
              <a:off x="-895" y="1142"/>
              <a:ext cx="1215" cy="944"/>
            </a:xfrm>
            <a:prstGeom prst="rect">
              <a:avLst/>
            </a:prstGeom>
            <a:noFill/>
            <a:ln>
              <a:noFill/>
            </a:ln>
            <a:effectLst>
              <a:outerShdw dist="35921" dir="2700000" algn="ctr" rotWithShape="0">
                <a:schemeClr val="tx1"/>
              </a:outerShdw>
            </a:effectLst>
            <a:extLst/>
          </p:spPr>
          <p:txBody>
            <a:bodyPr anchor="ctr">
              <a:spAutoFit/>
            </a:bodyPr>
            <a:lstStyle/>
            <a:p>
              <a:pPr algn="ctr" eaLnBrk="0" hangingPunct="0">
                <a:defRPr/>
              </a:pPr>
              <a:r>
                <a:rPr lang="zh-CN" altLang="en-US" sz="2000" b="1" dirty="0">
                  <a:solidFill>
                    <a:srgbClr val="FFFFFF"/>
                  </a:solidFill>
                  <a:effectLst>
                    <a:outerShdw blurRad="38100" dist="38100" dir="2700000" algn="tl">
                      <a:srgbClr val="C0C0C0"/>
                    </a:outerShdw>
                  </a:effectLst>
                  <a:latin typeface="微软雅黑" pitchFamily="34" charset="-122"/>
                  <a:ea typeface="微软雅黑" pitchFamily="34" charset="-122"/>
                </a:rPr>
                <a:t>基础测绘</a:t>
              </a:r>
              <a:endParaRPr lang="en-US" altLang="zh-CN" sz="2000" b="1" dirty="0">
                <a:solidFill>
                  <a:srgbClr val="FFFFFF"/>
                </a:solidFill>
                <a:effectLst>
                  <a:outerShdw blurRad="38100" dist="38100" dir="2700000" algn="tl">
                    <a:srgbClr val="C0C0C0"/>
                  </a:outerShdw>
                </a:effectLst>
                <a:latin typeface="微软雅黑" pitchFamily="34" charset="-122"/>
                <a:ea typeface="微软雅黑" pitchFamily="34" charset="-122"/>
              </a:endParaRPr>
            </a:p>
            <a:p>
              <a:pPr algn="ctr" eaLnBrk="0" hangingPunct="0">
                <a:defRPr/>
              </a:pPr>
              <a:r>
                <a:rPr lang="zh-CN" altLang="en-US" sz="2000" b="1" dirty="0">
                  <a:solidFill>
                    <a:srgbClr val="FFFFFF"/>
                  </a:solidFill>
                  <a:effectLst>
                    <a:outerShdw blurRad="38100" dist="38100" dir="2700000" algn="tl">
                      <a:srgbClr val="C0C0C0"/>
                    </a:outerShdw>
                  </a:effectLst>
                  <a:latin typeface="微软雅黑" pitchFamily="34" charset="-122"/>
                  <a:ea typeface="微软雅黑" pitchFamily="34" charset="-122"/>
                </a:rPr>
                <a:t>数据</a:t>
              </a:r>
              <a:endParaRPr lang="en-US" altLang="zh-CN" sz="2000" b="1" dirty="0">
                <a:solidFill>
                  <a:srgbClr val="FFFFFF"/>
                </a:solidFill>
                <a:effectLst>
                  <a:outerShdw blurRad="38100" dist="38100" dir="2700000" algn="tl">
                    <a:srgbClr val="C0C0C0"/>
                  </a:outerShdw>
                </a:effectLst>
                <a:latin typeface="微软雅黑" pitchFamily="34" charset="-122"/>
                <a:ea typeface="微软雅黑" pitchFamily="34" charset="-122"/>
              </a:endParaRPr>
            </a:p>
          </p:txBody>
        </p:sp>
      </p:grpSp>
      <p:cxnSp>
        <p:nvCxnSpPr>
          <p:cNvPr id="48" name="肘形连接符 47"/>
          <p:cNvCxnSpPr/>
          <p:nvPr/>
        </p:nvCxnSpPr>
        <p:spPr>
          <a:xfrm rot="5400000">
            <a:off x="2751930" y="2888975"/>
            <a:ext cx="557213" cy="0"/>
          </a:xfrm>
          <a:prstGeom prst="bentConnector3">
            <a:avLst>
              <a:gd name="adj1" fmla="val 50000"/>
            </a:avLst>
          </a:prstGeom>
          <a:ln>
            <a:tailEnd type="arrow"/>
          </a:ln>
        </p:spPr>
        <p:style>
          <a:lnRef idx="3">
            <a:schemeClr val="accent2"/>
          </a:lnRef>
          <a:fillRef idx="0">
            <a:schemeClr val="accent2"/>
          </a:fillRef>
          <a:effectRef idx="2">
            <a:schemeClr val="accent2"/>
          </a:effectRef>
          <a:fontRef idx="minor">
            <a:schemeClr val="tx1"/>
          </a:fontRef>
        </p:style>
      </p:cxnSp>
      <p:sp>
        <p:nvSpPr>
          <p:cNvPr id="2" name="页脚占位符 1"/>
          <p:cNvSpPr>
            <a:spLocks noGrp="1"/>
          </p:cNvSpPr>
          <p:nvPr>
            <p:ph type="ftr" sz="quarter" idx="10"/>
          </p:nvPr>
        </p:nvSpPr>
        <p:spPr/>
        <p:txBody>
          <a:bodyPr/>
          <a:lstStyle/>
          <a:p>
            <a:fld id="{3E3D3592-0222-4763-B3CF-7781EAA22D22}" type="slidenum">
              <a:rPr lang="zh-CN" altLang="en-US" smtClean="0"/>
              <a:pPr/>
              <a:t>3</a:t>
            </a:fld>
            <a:endParaRPr lang="zh-CN" altLang="en-US" dirty="0"/>
          </a:p>
        </p:txBody>
      </p:sp>
    </p:spTree>
    <p:extLst>
      <p:ext uri="{BB962C8B-B14F-4D97-AF65-F5344CB8AC3E}">
        <p14:creationId xmlns:p14="http://schemas.microsoft.com/office/powerpoint/2010/main" xmlns="" val="130431407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5842"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sp>
        <p:nvSpPr>
          <p:cNvPr id="36868"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sp>
        <p:nvSpPr>
          <p:cNvPr id="36870" name="Rectangle 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sp>
        <p:nvSpPr>
          <p:cNvPr id="36872" name="Rectangle 8"/>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sp>
        <p:nvSpPr>
          <p:cNvPr id="37894" name="Rectangle 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sp>
        <p:nvSpPr>
          <p:cNvPr id="37896" name="Rectangle 8"/>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sp>
        <p:nvSpPr>
          <p:cNvPr id="37898" name="Rectangle 10"/>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sp>
        <p:nvSpPr>
          <p:cNvPr id="37900" name="Rectangle 1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sp>
        <p:nvSpPr>
          <p:cNvPr id="37902" name="Rectangle 1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sp>
        <p:nvSpPr>
          <p:cNvPr id="37904" name="Rectangle 1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sp>
        <p:nvSpPr>
          <p:cNvPr id="39940"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sp>
        <p:nvSpPr>
          <p:cNvPr id="39942" name="Rectangle 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pic>
        <p:nvPicPr>
          <p:cNvPr id="69633" name="图片 0" descr="说明: 剖面.bmp"/>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79512" y="3284984"/>
            <a:ext cx="8655905" cy="3312368"/>
          </a:xfrm>
          <a:prstGeom prst="rect">
            <a:avLst/>
          </a:prstGeom>
          <a:noFill/>
          <a:extLst>
            <a:ext uri="{909E8E84-426E-40DD-AFC4-6F175D3DCCD1}">
              <a14:hiddenFill xmlns:a14="http://schemas.microsoft.com/office/drawing/2010/main" xmlns="">
                <a:solidFill>
                  <a:srgbClr val="FFFFFF"/>
                </a:solidFill>
              </a14:hiddenFill>
            </a:ext>
          </a:extLst>
        </p:spPr>
      </p:pic>
      <p:sp>
        <p:nvSpPr>
          <p:cNvPr id="4" name="AutoShape 2"/>
          <p:cNvSpPr>
            <a:spLocks noChangeShapeType="1"/>
          </p:cNvSpPr>
          <p:nvPr/>
        </p:nvSpPr>
        <p:spPr bwMode="auto">
          <a:xfrm>
            <a:off x="3033464" y="5943954"/>
            <a:ext cx="5715000" cy="0"/>
          </a:xfrm>
          <a:prstGeom prst="straightConnector1">
            <a:avLst/>
          </a:prstGeom>
          <a:noFill/>
          <a:ln w="9525">
            <a:solidFill>
              <a:srgbClr val="000000"/>
            </a:solidFill>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5" name="AutoShape 3"/>
          <p:cNvSpPr>
            <a:spLocks noChangeShapeType="1"/>
          </p:cNvSpPr>
          <p:nvPr/>
        </p:nvSpPr>
        <p:spPr bwMode="auto">
          <a:xfrm>
            <a:off x="5348039" y="5445224"/>
            <a:ext cx="3400425" cy="0"/>
          </a:xfrm>
          <a:prstGeom prst="straightConnector1">
            <a:avLst/>
          </a:prstGeom>
          <a:noFill/>
          <a:ln w="9525">
            <a:solidFill>
              <a:srgbClr val="000000"/>
            </a:solidFill>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12" name="Rectangle 12"/>
          <p:cNvSpPr>
            <a:spLocks noChangeArrowheads="1"/>
          </p:cNvSpPr>
          <p:nvPr/>
        </p:nvSpPr>
        <p:spPr bwMode="auto">
          <a:xfrm>
            <a:off x="0" y="457200"/>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38" name="TextBox 37"/>
          <p:cNvSpPr txBox="1"/>
          <p:nvPr/>
        </p:nvSpPr>
        <p:spPr>
          <a:xfrm>
            <a:off x="7557621" y="4581128"/>
            <a:ext cx="902811" cy="307777"/>
          </a:xfrm>
          <a:prstGeom prst="rect">
            <a:avLst/>
          </a:prstGeom>
          <a:noFill/>
        </p:spPr>
        <p:txBody>
          <a:bodyPr wrap="none" rtlCol="0">
            <a:spAutoFit/>
          </a:bodyPr>
          <a:lstStyle/>
          <a:p>
            <a:r>
              <a:rPr lang="zh-CN" altLang="en-US" sz="1400" dirty="0" smtClean="0">
                <a:solidFill>
                  <a:srgbClr val="C00000"/>
                </a:solidFill>
              </a:rPr>
              <a:t>最大高程</a:t>
            </a:r>
            <a:endParaRPr lang="zh-CN" altLang="en-US" sz="1400" dirty="0">
              <a:solidFill>
                <a:srgbClr val="C00000"/>
              </a:solidFill>
            </a:endParaRPr>
          </a:p>
        </p:txBody>
      </p:sp>
      <p:sp>
        <p:nvSpPr>
          <p:cNvPr id="39" name="TextBox 38"/>
          <p:cNvSpPr txBox="1"/>
          <p:nvPr/>
        </p:nvSpPr>
        <p:spPr>
          <a:xfrm>
            <a:off x="7557621" y="5195198"/>
            <a:ext cx="902811" cy="307777"/>
          </a:xfrm>
          <a:prstGeom prst="rect">
            <a:avLst/>
          </a:prstGeom>
          <a:noFill/>
        </p:spPr>
        <p:txBody>
          <a:bodyPr wrap="none" rtlCol="0">
            <a:spAutoFit/>
          </a:bodyPr>
          <a:lstStyle/>
          <a:p>
            <a:r>
              <a:rPr lang="zh-CN" altLang="en-US" sz="1400" dirty="0" smtClean="0">
                <a:solidFill>
                  <a:srgbClr val="C00000"/>
                </a:solidFill>
              </a:rPr>
              <a:t>平均高程</a:t>
            </a:r>
            <a:endParaRPr lang="zh-CN" altLang="en-US" sz="1400" dirty="0">
              <a:solidFill>
                <a:srgbClr val="C00000"/>
              </a:solidFill>
            </a:endParaRPr>
          </a:p>
        </p:txBody>
      </p:sp>
      <p:sp>
        <p:nvSpPr>
          <p:cNvPr id="40" name="TextBox 39"/>
          <p:cNvSpPr txBox="1"/>
          <p:nvPr/>
        </p:nvSpPr>
        <p:spPr>
          <a:xfrm>
            <a:off x="7557621" y="5630993"/>
            <a:ext cx="902811" cy="307777"/>
          </a:xfrm>
          <a:prstGeom prst="rect">
            <a:avLst/>
          </a:prstGeom>
          <a:noFill/>
        </p:spPr>
        <p:txBody>
          <a:bodyPr wrap="none" rtlCol="0">
            <a:spAutoFit/>
          </a:bodyPr>
          <a:lstStyle/>
          <a:p>
            <a:r>
              <a:rPr lang="zh-CN" altLang="en-US" sz="1400" dirty="0" smtClean="0">
                <a:solidFill>
                  <a:srgbClr val="C00000"/>
                </a:solidFill>
              </a:rPr>
              <a:t>最小高程</a:t>
            </a:r>
            <a:endParaRPr lang="zh-CN" altLang="en-US" sz="1400" dirty="0">
              <a:solidFill>
                <a:srgbClr val="C00000"/>
              </a:solidFill>
            </a:endParaRPr>
          </a:p>
        </p:txBody>
      </p:sp>
      <p:sp>
        <p:nvSpPr>
          <p:cNvPr id="43" name="AutoShape 3"/>
          <p:cNvSpPr>
            <a:spLocks noChangeShapeType="1"/>
          </p:cNvSpPr>
          <p:nvPr/>
        </p:nvSpPr>
        <p:spPr bwMode="auto">
          <a:xfrm>
            <a:off x="5348039" y="4869160"/>
            <a:ext cx="3400425" cy="0"/>
          </a:xfrm>
          <a:prstGeom prst="straightConnector1">
            <a:avLst/>
          </a:prstGeom>
          <a:noFill/>
          <a:ln w="9525">
            <a:solidFill>
              <a:srgbClr val="000000"/>
            </a:solidFill>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30" name="Rectangle 1"/>
          <p:cNvSpPr>
            <a:spLocks noChangeArrowheads="1"/>
          </p:cNvSpPr>
          <p:nvPr/>
        </p:nvSpPr>
        <p:spPr bwMode="auto">
          <a:xfrm>
            <a:off x="859289" y="1944162"/>
            <a:ext cx="5715040" cy="476726"/>
          </a:xfrm>
          <a:prstGeom prst="roundRect">
            <a:avLst/>
          </a:prstGeom>
          <a:gradFill>
            <a:gsLst>
              <a:gs pos="50000">
                <a:srgbClr val="00B050"/>
              </a:gs>
              <a:gs pos="87000">
                <a:schemeClr val="bg1">
                  <a:alpha val="0"/>
                </a:schemeClr>
              </a:gs>
            </a:gsLst>
            <a:lin ang="0" scaled="0"/>
          </a:gradFill>
          <a:ln w="9525">
            <a:noFill/>
            <a:miter lim="800000"/>
            <a:headEnd/>
            <a:tailEnd/>
          </a:ln>
        </p:spPr>
        <p:txBody>
          <a:bodyPr wrap="square">
            <a:spAutoFit/>
          </a:bodyPr>
          <a:lstStyle/>
          <a:p>
            <a:pPr marL="0" lvl="2" fontAlgn="base">
              <a:spcBef>
                <a:spcPct val="50000"/>
              </a:spcBef>
              <a:spcAft>
                <a:spcPct val="0"/>
              </a:spcAft>
              <a:buClr>
                <a:srgbClr val="FFC000"/>
              </a:buClr>
              <a:buSzPct val="80000"/>
              <a:defRPr/>
            </a:pPr>
            <a:r>
              <a:rPr lang="en-US" altLang="zh-CN" sz="2200" dirty="0" smtClean="0">
                <a:solidFill>
                  <a:schemeClr val="bg1"/>
                </a:solidFill>
                <a:effectLst>
                  <a:outerShdw blurRad="38100" dist="38100" dir="2700000" algn="tl">
                    <a:srgbClr val="000000">
                      <a:alpha val="43137"/>
                    </a:srgbClr>
                  </a:outerShdw>
                </a:effectLst>
                <a:latin typeface="微软雅黑" pitchFamily="34" charset="-122"/>
                <a:ea typeface="微软雅黑" pitchFamily="34" charset="-122"/>
                <a:sym typeface="微软雅黑" pitchFamily="34" charset="-122"/>
              </a:rPr>
              <a:t>3.8 </a:t>
            </a:r>
            <a:r>
              <a:rPr lang="zh-CN" altLang="en-US" sz="2200" dirty="0" smtClean="0">
                <a:solidFill>
                  <a:schemeClr val="bg1"/>
                </a:solidFill>
                <a:effectLst>
                  <a:outerShdw blurRad="38100" dist="38100" dir="2700000" algn="tl">
                    <a:srgbClr val="000000">
                      <a:alpha val="43137"/>
                    </a:srgbClr>
                  </a:outerShdw>
                </a:effectLst>
                <a:latin typeface="微软雅黑" pitchFamily="34" charset="-122"/>
                <a:ea typeface="微软雅黑" pitchFamily="34" charset="-122"/>
                <a:sym typeface="微软雅黑" pitchFamily="34" charset="-122"/>
              </a:rPr>
              <a:t>平均高程</a:t>
            </a:r>
          </a:p>
        </p:txBody>
      </p:sp>
      <p:sp>
        <p:nvSpPr>
          <p:cNvPr id="31" name="Rectangle 1"/>
          <p:cNvSpPr>
            <a:spLocks noChangeArrowheads="1"/>
          </p:cNvSpPr>
          <p:nvPr/>
        </p:nvSpPr>
        <p:spPr bwMode="auto">
          <a:xfrm>
            <a:off x="866106" y="2510362"/>
            <a:ext cx="5715040" cy="476726"/>
          </a:xfrm>
          <a:prstGeom prst="roundRect">
            <a:avLst/>
          </a:prstGeom>
          <a:gradFill>
            <a:gsLst>
              <a:gs pos="50000">
                <a:srgbClr val="00B050"/>
              </a:gs>
              <a:gs pos="87000">
                <a:schemeClr val="bg1">
                  <a:alpha val="0"/>
                </a:schemeClr>
              </a:gs>
            </a:gsLst>
            <a:lin ang="0" scaled="0"/>
          </a:gradFill>
          <a:ln w="9525">
            <a:noFill/>
            <a:miter lim="800000"/>
            <a:headEnd/>
            <a:tailEnd/>
          </a:ln>
        </p:spPr>
        <p:txBody>
          <a:bodyPr wrap="square">
            <a:spAutoFit/>
          </a:bodyPr>
          <a:lstStyle/>
          <a:p>
            <a:pPr marL="0" lvl="2" fontAlgn="base">
              <a:spcBef>
                <a:spcPct val="50000"/>
              </a:spcBef>
              <a:spcAft>
                <a:spcPct val="0"/>
              </a:spcAft>
              <a:buClr>
                <a:srgbClr val="FFC000"/>
              </a:buClr>
              <a:buSzPct val="80000"/>
              <a:defRPr/>
            </a:pPr>
            <a:r>
              <a:rPr lang="en-US" altLang="zh-CN" sz="2200" dirty="0" smtClean="0">
                <a:solidFill>
                  <a:schemeClr val="bg1"/>
                </a:solidFill>
                <a:effectLst>
                  <a:outerShdw blurRad="38100" dist="38100" dir="2700000" algn="tl">
                    <a:srgbClr val="000000">
                      <a:alpha val="43137"/>
                    </a:srgbClr>
                  </a:outerShdw>
                </a:effectLst>
                <a:latin typeface="微软雅黑" pitchFamily="34" charset="-122"/>
                <a:ea typeface="微软雅黑" pitchFamily="34" charset="-122"/>
                <a:sym typeface="微软雅黑" pitchFamily="34" charset="-122"/>
              </a:rPr>
              <a:t>3.9 </a:t>
            </a:r>
            <a:r>
              <a:rPr lang="zh-CN" altLang="en-US" sz="2200" dirty="0" smtClean="0">
                <a:solidFill>
                  <a:schemeClr val="bg1"/>
                </a:solidFill>
                <a:effectLst>
                  <a:outerShdw blurRad="38100" dist="38100" dir="2700000" algn="tl">
                    <a:srgbClr val="000000">
                      <a:alpha val="43137"/>
                    </a:srgbClr>
                  </a:outerShdw>
                </a:effectLst>
                <a:latin typeface="微软雅黑" pitchFamily="34" charset="-122"/>
                <a:ea typeface="微软雅黑" pitchFamily="34" charset="-122"/>
                <a:sym typeface="微软雅黑" pitchFamily="34" charset="-122"/>
              </a:rPr>
              <a:t>最高高程</a:t>
            </a:r>
          </a:p>
        </p:txBody>
      </p:sp>
      <p:sp>
        <p:nvSpPr>
          <p:cNvPr id="32" name="Rectangle 1"/>
          <p:cNvSpPr>
            <a:spLocks noChangeArrowheads="1"/>
          </p:cNvSpPr>
          <p:nvPr/>
        </p:nvSpPr>
        <p:spPr bwMode="auto">
          <a:xfrm>
            <a:off x="866106" y="3096290"/>
            <a:ext cx="5715040" cy="476726"/>
          </a:xfrm>
          <a:prstGeom prst="roundRect">
            <a:avLst/>
          </a:prstGeom>
          <a:gradFill>
            <a:gsLst>
              <a:gs pos="50000">
                <a:srgbClr val="00B050"/>
              </a:gs>
              <a:gs pos="87000">
                <a:schemeClr val="bg1">
                  <a:alpha val="0"/>
                </a:schemeClr>
              </a:gs>
            </a:gsLst>
            <a:lin ang="0" scaled="0"/>
          </a:gradFill>
          <a:ln w="9525">
            <a:noFill/>
            <a:miter lim="800000"/>
            <a:headEnd/>
            <a:tailEnd/>
          </a:ln>
        </p:spPr>
        <p:txBody>
          <a:bodyPr wrap="square">
            <a:spAutoFit/>
          </a:bodyPr>
          <a:lstStyle/>
          <a:p>
            <a:pPr marL="0" lvl="2" fontAlgn="base">
              <a:spcBef>
                <a:spcPct val="50000"/>
              </a:spcBef>
              <a:spcAft>
                <a:spcPct val="0"/>
              </a:spcAft>
              <a:buClr>
                <a:srgbClr val="FFC000"/>
              </a:buClr>
              <a:buSzPct val="80000"/>
              <a:defRPr/>
            </a:pPr>
            <a:r>
              <a:rPr lang="en-US" altLang="zh-CN" sz="2200" dirty="0" smtClean="0">
                <a:solidFill>
                  <a:schemeClr val="bg1"/>
                </a:solidFill>
                <a:effectLst>
                  <a:outerShdw blurRad="38100" dist="38100" dir="2700000" algn="tl">
                    <a:srgbClr val="000000">
                      <a:alpha val="43137"/>
                    </a:srgbClr>
                  </a:outerShdw>
                </a:effectLst>
                <a:latin typeface="微软雅黑" pitchFamily="34" charset="-122"/>
                <a:ea typeface="微软雅黑" pitchFamily="34" charset="-122"/>
                <a:sym typeface="微软雅黑" pitchFamily="34" charset="-122"/>
              </a:rPr>
              <a:t>3.10 </a:t>
            </a:r>
            <a:r>
              <a:rPr lang="zh-CN" altLang="en-US" sz="2200" dirty="0" smtClean="0">
                <a:solidFill>
                  <a:schemeClr val="bg1"/>
                </a:solidFill>
                <a:effectLst>
                  <a:outerShdw blurRad="38100" dist="38100" dir="2700000" algn="tl">
                    <a:srgbClr val="000000">
                      <a:alpha val="43137"/>
                    </a:srgbClr>
                  </a:outerShdw>
                </a:effectLst>
                <a:latin typeface="微软雅黑" pitchFamily="34" charset="-122"/>
                <a:ea typeface="微软雅黑" pitchFamily="34" charset="-122"/>
                <a:sym typeface="微软雅黑" pitchFamily="34" charset="-122"/>
              </a:rPr>
              <a:t>最低高程</a:t>
            </a:r>
          </a:p>
        </p:txBody>
      </p:sp>
      <p:grpSp>
        <p:nvGrpSpPr>
          <p:cNvPr id="42" name="组合 13"/>
          <p:cNvGrpSpPr/>
          <p:nvPr/>
        </p:nvGrpSpPr>
        <p:grpSpPr>
          <a:xfrm>
            <a:off x="1016471" y="1108158"/>
            <a:ext cx="5400676" cy="543585"/>
            <a:chOff x="2171720" y="5500702"/>
            <a:chExt cx="5400676" cy="543585"/>
          </a:xfrm>
        </p:grpSpPr>
        <p:sp>
          <p:nvSpPr>
            <p:cNvPr id="44" name="Line 31"/>
            <p:cNvSpPr>
              <a:spLocks noChangeShapeType="1"/>
            </p:cNvSpPr>
            <p:nvPr/>
          </p:nvSpPr>
          <p:spPr bwMode="auto">
            <a:xfrm>
              <a:off x="2171720" y="6044287"/>
              <a:ext cx="5400676" cy="0"/>
            </a:xfrm>
            <a:prstGeom prst="line">
              <a:avLst/>
            </a:prstGeom>
            <a:noFill/>
            <a:ln w="9525">
              <a:solidFill>
                <a:schemeClr val="accent3">
                  <a:lumMod val="75000"/>
                </a:schemeClr>
              </a:solidFill>
              <a:prstDash val="dash"/>
              <a:round/>
              <a:headEnd/>
              <a:tailEnd/>
            </a:ln>
            <a:effectLst/>
          </p:spPr>
          <p:txBody>
            <a:bodyPr/>
            <a:lstStyle/>
            <a:p>
              <a:endParaRPr lang="zh-CN" altLang="en-US" sz="2800">
                <a:solidFill>
                  <a:prstClr val="black"/>
                </a:solidFill>
              </a:endParaRPr>
            </a:p>
          </p:txBody>
        </p:sp>
        <p:sp>
          <p:nvSpPr>
            <p:cNvPr id="45" name="Text Box 36"/>
            <p:cNvSpPr txBox="1">
              <a:spLocks noChangeArrowheads="1"/>
            </p:cNvSpPr>
            <p:nvPr/>
          </p:nvSpPr>
          <p:spPr bwMode="auto">
            <a:xfrm>
              <a:off x="2302453" y="5500702"/>
              <a:ext cx="2140330" cy="523220"/>
            </a:xfrm>
            <a:prstGeom prst="rect">
              <a:avLst/>
            </a:prstGeom>
            <a:noFill/>
            <a:ln w="9525">
              <a:noFill/>
              <a:miter lim="800000"/>
              <a:headEnd/>
              <a:tailEnd/>
            </a:ln>
            <a:effectLst/>
          </p:spPr>
          <p:txBody>
            <a:bodyPr wrap="none">
              <a:spAutoFit/>
            </a:bodyPr>
            <a:lstStyle/>
            <a:p>
              <a:pPr marL="514350" indent="-514350">
                <a:buFont typeface="+mj-lt"/>
                <a:buAutoNum type="arabicPeriod" startAt="3"/>
              </a:pPr>
              <a:r>
                <a:rPr lang="zh-CN" altLang="en-US" sz="2800" dirty="0">
                  <a:ln>
                    <a:solidFill>
                      <a:prstClr val="white">
                        <a:lumMod val="50000"/>
                      </a:prstClr>
                    </a:solidFill>
                  </a:ln>
                  <a:solidFill>
                    <a:prstClr val="black"/>
                  </a:solidFill>
                  <a:ea typeface="微软雅黑" pitchFamily="34" charset="-122"/>
                </a:rPr>
                <a:t>面状</a:t>
              </a:r>
              <a:r>
                <a:rPr lang="zh-CN" altLang="en-US" sz="2800" dirty="0" smtClean="0">
                  <a:ln>
                    <a:solidFill>
                      <a:prstClr val="white">
                        <a:lumMod val="50000"/>
                      </a:prstClr>
                    </a:solidFill>
                  </a:ln>
                  <a:solidFill>
                    <a:prstClr val="black"/>
                  </a:solidFill>
                  <a:ea typeface="微软雅黑" pitchFamily="34" charset="-122"/>
                </a:rPr>
                <a:t>要素</a:t>
              </a:r>
            </a:p>
          </p:txBody>
        </p:sp>
      </p:grpSp>
      <p:sp>
        <p:nvSpPr>
          <p:cNvPr id="2" name="页脚占位符 1"/>
          <p:cNvSpPr>
            <a:spLocks noGrp="1"/>
          </p:cNvSpPr>
          <p:nvPr>
            <p:ph type="ftr" sz="quarter" idx="10"/>
          </p:nvPr>
        </p:nvSpPr>
        <p:spPr/>
        <p:txBody>
          <a:bodyPr/>
          <a:lstStyle/>
          <a:p>
            <a:fld id="{06C4BA60-C4A3-4FEB-BD80-14EB210CDBB6}" type="slidenum">
              <a:rPr lang="zh-CN" altLang="en-US" smtClean="0"/>
              <a:pPr/>
              <a:t>30</a:t>
            </a:fld>
            <a:endParaRPr lang="zh-CN" altLang="en-US" dirty="0"/>
          </a:p>
        </p:txBody>
      </p:sp>
    </p:spTree>
    <p:extLst>
      <p:ext uri="{BB962C8B-B14F-4D97-AF65-F5344CB8AC3E}">
        <p14:creationId xmlns:p14="http://schemas.microsoft.com/office/powerpoint/2010/main" xmlns="" val="1994368194"/>
      </p:ext>
    </p:extLst>
  </p:cSld>
  <p:clrMapOvr>
    <a:masterClrMapping/>
  </p:clrMapOvr>
  <p:transition>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矩形 38"/>
          <p:cNvSpPr/>
          <p:nvPr/>
        </p:nvSpPr>
        <p:spPr>
          <a:xfrm>
            <a:off x="642910" y="3714752"/>
            <a:ext cx="5357850" cy="857256"/>
          </a:xfrm>
          <a:prstGeom prst="rect">
            <a:avLst/>
          </a:prstGeom>
          <a:ln>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500034" y="2606763"/>
            <a:ext cx="8215370" cy="1692771"/>
          </a:xfrm>
          <a:prstGeom prst="rect">
            <a:avLst/>
          </a:prstGeom>
        </p:spPr>
        <p:txBody>
          <a:bodyPr wrap="square">
            <a:spAutoFit/>
          </a:bodyPr>
          <a:lstStyle/>
          <a:p>
            <a:pPr>
              <a:lnSpc>
                <a:spcPct val="150000"/>
              </a:lnSpc>
            </a:pPr>
            <a:r>
              <a:rPr lang="zh-CN" altLang="en-US" sz="1600" dirty="0" smtClean="0">
                <a:latin typeface="微软雅黑" pitchFamily="34" charset="-122"/>
                <a:ea typeface="微软雅黑" pitchFamily="34" charset="-122"/>
              </a:rPr>
              <a:t>       地理单元面积与地表表面面积的比值，反映地表的粗糙程度。</a:t>
            </a:r>
            <a:endParaRPr lang="en-US" altLang="zh-CN" sz="1600" dirty="0" smtClean="0">
              <a:latin typeface="微软雅黑" pitchFamily="34" charset="-122"/>
              <a:ea typeface="微软雅黑" pitchFamily="34" charset="-122"/>
            </a:endParaRPr>
          </a:p>
          <a:p>
            <a:pPr>
              <a:lnSpc>
                <a:spcPct val="200000"/>
              </a:lnSpc>
            </a:pPr>
            <a:r>
              <a:rPr lang="en-US" altLang="zh-CN" sz="1600" dirty="0" smtClean="0">
                <a:latin typeface="微软雅黑" pitchFamily="34" charset="-122"/>
                <a:ea typeface="微软雅黑" pitchFamily="34" charset="-122"/>
              </a:rPr>
              <a:t>           </a:t>
            </a:r>
            <a:r>
              <a:rPr lang="zh-CN" altLang="en-US" sz="1600" i="1" dirty="0" smtClean="0">
                <a:solidFill>
                  <a:srgbClr val="0070C0"/>
                </a:solidFill>
                <a:latin typeface="微软雅黑" pitchFamily="34" charset="-122"/>
                <a:ea typeface="微软雅黑" pitchFamily="34" charset="-122"/>
              </a:rPr>
              <a:t>计算公式为：</a:t>
            </a:r>
            <a:endParaRPr lang="en-US" altLang="zh-CN" sz="1600" i="1" dirty="0" smtClean="0">
              <a:solidFill>
                <a:srgbClr val="0070C0"/>
              </a:solidFill>
              <a:latin typeface="微软雅黑" pitchFamily="34" charset="-122"/>
              <a:ea typeface="微软雅黑" pitchFamily="34" charset="-122"/>
            </a:endParaRPr>
          </a:p>
          <a:p>
            <a:pPr>
              <a:lnSpc>
                <a:spcPct val="150000"/>
              </a:lnSpc>
            </a:pPr>
            <a:endParaRPr lang="en-US" altLang="zh-CN" sz="1600" i="1" dirty="0" smtClean="0">
              <a:solidFill>
                <a:srgbClr val="0070C0"/>
              </a:solidFill>
              <a:latin typeface="微软雅黑" pitchFamily="34" charset="-122"/>
              <a:ea typeface="微软雅黑" pitchFamily="34" charset="-122"/>
            </a:endParaRPr>
          </a:p>
          <a:p>
            <a:pPr>
              <a:lnSpc>
                <a:spcPct val="150000"/>
              </a:lnSpc>
            </a:pPr>
            <a:r>
              <a:rPr lang="zh-CN" altLang="en-US" sz="1600" i="1" dirty="0" smtClean="0">
                <a:solidFill>
                  <a:srgbClr val="0070C0"/>
                </a:solidFill>
                <a:latin typeface="微软雅黑" pitchFamily="34" charset="-122"/>
                <a:ea typeface="微软雅黑" pitchFamily="34" charset="-122"/>
              </a:rPr>
              <a:t>                为单元内的椭球面积，    为单元内的表面面积。</a:t>
            </a:r>
          </a:p>
        </p:txBody>
      </p:sp>
      <p:sp>
        <p:nvSpPr>
          <p:cNvPr id="8" name="Rectangle 1"/>
          <p:cNvSpPr>
            <a:spLocks noChangeArrowheads="1"/>
          </p:cNvSpPr>
          <p:nvPr/>
        </p:nvSpPr>
        <p:spPr bwMode="auto">
          <a:xfrm>
            <a:off x="500034" y="2106697"/>
            <a:ext cx="5715040" cy="476726"/>
          </a:xfrm>
          <a:prstGeom prst="roundRect">
            <a:avLst/>
          </a:prstGeom>
          <a:gradFill>
            <a:gsLst>
              <a:gs pos="50000">
                <a:srgbClr val="00B050"/>
              </a:gs>
              <a:gs pos="87000">
                <a:schemeClr val="bg1">
                  <a:alpha val="0"/>
                </a:schemeClr>
              </a:gs>
            </a:gsLst>
            <a:lin ang="0" scaled="0"/>
          </a:gradFill>
          <a:ln w="9525">
            <a:noFill/>
            <a:miter lim="800000"/>
            <a:headEnd/>
            <a:tailEnd/>
          </a:ln>
        </p:spPr>
        <p:txBody>
          <a:bodyPr wrap="square">
            <a:spAutoFit/>
          </a:bodyPr>
          <a:lstStyle/>
          <a:p>
            <a:pPr marL="0" lvl="2" fontAlgn="base">
              <a:spcBef>
                <a:spcPct val="50000"/>
              </a:spcBef>
              <a:spcAft>
                <a:spcPct val="0"/>
              </a:spcAft>
              <a:buClr>
                <a:srgbClr val="FFC000"/>
              </a:buClr>
              <a:buSzPct val="80000"/>
              <a:defRPr/>
            </a:pPr>
            <a:r>
              <a:rPr lang="en-US" altLang="zh-CN" sz="2200" dirty="0" smtClean="0">
                <a:solidFill>
                  <a:schemeClr val="bg1"/>
                </a:solidFill>
                <a:effectLst>
                  <a:outerShdw blurRad="38100" dist="38100" dir="2700000" algn="tl">
                    <a:srgbClr val="000000">
                      <a:alpha val="43137"/>
                    </a:srgbClr>
                  </a:outerShdw>
                </a:effectLst>
                <a:latin typeface="微软雅黑" pitchFamily="34" charset="-122"/>
                <a:ea typeface="微软雅黑" pitchFamily="34" charset="-122"/>
                <a:sym typeface="微软雅黑" pitchFamily="34" charset="-122"/>
              </a:rPr>
              <a:t>3.11 </a:t>
            </a:r>
            <a:r>
              <a:rPr lang="zh-CN" altLang="en-US" sz="2200" dirty="0" smtClean="0">
                <a:solidFill>
                  <a:schemeClr val="bg1"/>
                </a:solidFill>
                <a:effectLst>
                  <a:outerShdw blurRad="38100" dist="38100" dir="2700000" algn="tl">
                    <a:srgbClr val="000000">
                      <a:alpha val="43137"/>
                    </a:srgbClr>
                  </a:outerShdw>
                </a:effectLst>
                <a:latin typeface="微软雅黑" pitchFamily="34" charset="-122"/>
                <a:ea typeface="微软雅黑" pitchFamily="34" charset="-122"/>
                <a:sym typeface="微软雅黑" pitchFamily="34" charset="-122"/>
              </a:rPr>
              <a:t>地表平整系数</a:t>
            </a:r>
          </a:p>
        </p:txBody>
      </p:sp>
      <p:sp>
        <p:nvSpPr>
          <p:cNvPr id="35842"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sp>
        <p:nvSpPr>
          <p:cNvPr id="36868"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sp>
        <p:nvSpPr>
          <p:cNvPr id="36870" name="Rectangle 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sp>
        <p:nvSpPr>
          <p:cNvPr id="36872" name="Rectangle 8"/>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sp>
        <p:nvSpPr>
          <p:cNvPr id="37894" name="Rectangle 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sp>
        <p:nvSpPr>
          <p:cNvPr id="37896" name="Rectangle 8"/>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sp>
        <p:nvSpPr>
          <p:cNvPr id="37898" name="Rectangle 10"/>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sp>
        <p:nvSpPr>
          <p:cNvPr id="37900" name="Rectangle 1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sp>
        <p:nvSpPr>
          <p:cNvPr id="37902" name="Rectangle 1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sp>
        <p:nvSpPr>
          <p:cNvPr id="37904" name="Rectangle 1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sp>
        <p:nvSpPr>
          <p:cNvPr id="39940"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sp>
        <p:nvSpPr>
          <p:cNvPr id="39942" name="Rectangle 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sp>
        <p:nvSpPr>
          <p:cNvPr id="41986"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sp>
        <p:nvSpPr>
          <p:cNvPr id="41988"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sp>
        <p:nvSpPr>
          <p:cNvPr id="41990" name="Rectangle 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sp>
        <p:nvSpPr>
          <p:cNvPr id="41992" name="Rectangle 8"/>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sp>
        <p:nvSpPr>
          <p:cNvPr id="41994" name="Rectangle 10"/>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sp>
        <p:nvSpPr>
          <p:cNvPr id="43016" name="Rectangle 8"/>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graphicFrame>
        <p:nvGraphicFramePr>
          <p:cNvPr id="43015" name="Object 7"/>
          <p:cNvGraphicFramePr>
            <a:graphicFrameLocks noChangeAspect="1"/>
          </p:cNvGraphicFramePr>
          <p:nvPr>
            <p:extLst>
              <p:ext uri="{D42A27DB-BD31-4B8C-83A1-F6EECF244321}">
                <p14:modId xmlns:p14="http://schemas.microsoft.com/office/powerpoint/2010/main" xmlns="" val="942937525"/>
              </p:ext>
            </p:extLst>
          </p:nvPr>
        </p:nvGraphicFramePr>
        <p:xfrm>
          <a:off x="2643174" y="2928934"/>
          <a:ext cx="785818" cy="769781"/>
        </p:xfrm>
        <a:graphic>
          <a:graphicData uri="http://schemas.openxmlformats.org/presentationml/2006/ole">
            <p:oleObj spid="_x0000_s43764" r:id="rId4" imgW="469900" imgH="457200" progId="">
              <p:embed/>
            </p:oleObj>
          </a:graphicData>
        </a:graphic>
      </p:graphicFrame>
      <p:sp>
        <p:nvSpPr>
          <p:cNvPr id="43018" name="Rectangle 10"/>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graphicFrame>
        <p:nvGraphicFramePr>
          <p:cNvPr id="43017" name="Object 9"/>
          <p:cNvGraphicFramePr>
            <a:graphicFrameLocks noChangeAspect="1"/>
          </p:cNvGraphicFramePr>
          <p:nvPr>
            <p:extLst>
              <p:ext uri="{D42A27DB-BD31-4B8C-83A1-F6EECF244321}">
                <p14:modId xmlns:p14="http://schemas.microsoft.com/office/powerpoint/2010/main" xmlns="" val="1249879536"/>
              </p:ext>
            </p:extLst>
          </p:nvPr>
        </p:nvGraphicFramePr>
        <p:xfrm>
          <a:off x="1214414" y="3857628"/>
          <a:ext cx="357190" cy="446488"/>
        </p:xfrm>
        <a:graphic>
          <a:graphicData uri="http://schemas.openxmlformats.org/presentationml/2006/ole">
            <p:oleObj spid="_x0000_s43765" r:id="rId5" imgW="190417" imgH="241195" progId="">
              <p:embed/>
            </p:oleObj>
          </a:graphicData>
        </a:graphic>
      </p:graphicFrame>
      <p:sp>
        <p:nvSpPr>
          <p:cNvPr id="43020" name="Rectangle 1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graphicFrame>
        <p:nvGraphicFramePr>
          <p:cNvPr id="43019" name="Object 11"/>
          <p:cNvGraphicFramePr>
            <a:graphicFrameLocks noChangeAspect="1"/>
          </p:cNvGraphicFramePr>
          <p:nvPr>
            <p:extLst>
              <p:ext uri="{D42A27DB-BD31-4B8C-83A1-F6EECF244321}">
                <p14:modId xmlns:p14="http://schemas.microsoft.com/office/powerpoint/2010/main" xmlns="" val="708419020"/>
              </p:ext>
            </p:extLst>
          </p:nvPr>
        </p:nvGraphicFramePr>
        <p:xfrm>
          <a:off x="3571868" y="3925306"/>
          <a:ext cx="285752" cy="360950"/>
        </p:xfrm>
        <a:graphic>
          <a:graphicData uri="http://schemas.openxmlformats.org/presentationml/2006/ole">
            <p:oleObj spid="_x0000_s43766" r:id="rId6" imgW="177646" imgH="228402" progId="">
              <p:embed/>
            </p:oleObj>
          </a:graphicData>
        </a:graphic>
      </p:graphicFrame>
      <p:grpSp>
        <p:nvGrpSpPr>
          <p:cNvPr id="40" name="组合 13"/>
          <p:cNvGrpSpPr/>
          <p:nvPr/>
        </p:nvGrpSpPr>
        <p:grpSpPr>
          <a:xfrm>
            <a:off x="1016471" y="1108158"/>
            <a:ext cx="5400676" cy="543585"/>
            <a:chOff x="2171720" y="5500702"/>
            <a:chExt cx="5400676" cy="543585"/>
          </a:xfrm>
        </p:grpSpPr>
        <p:sp>
          <p:nvSpPr>
            <p:cNvPr id="41" name="Line 31"/>
            <p:cNvSpPr>
              <a:spLocks noChangeShapeType="1"/>
            </p:cNvSpPr>
            <p:nvPr/>
          </p:nvSpPr>
          <p:spPr bwMode="auto">
            <a:xfrm>
              <a:off x="2171720" y="6044287"/>
              <a:ext cx="5400676" cy="0"/>
            </a:xfrm>
            <a:prstGeom prst="line">
              <a:avLst/>
            </a:prstGeom>
            <a:noFill/>
            <a:ln w="9525">
              <a:solidFill>
                <a:schemeClr val="accent3">
                  <a:lumMod val="75000"/>
                </a:schemeClr>
              </a:solidFill>
              <a:prstDash val="dash"/>
              <a:round/>
              <a:headEnd/>
              <a:tailEnd/>
            </a:ln>
            <a:effectLst/>
          </p:spPr>
          <p:txBody>
            <a:bodyPr/>
            <a:lstStyle/>
            <a:p>
              <a:endParaRPr lang="zh-CN" altLang="en-US" sz="2800">
                <a:solidFill>
                  <a:prstClr val="black"/>
                </a:solidFill>
              </a:endParaRPr>
            </a:p>
          </p:txBody>
        </p:sp>
        <p:sp>
          <p:nvSpPr>
            <p:cNvPr id="42" name="Text Box 36"/>
            <p:cNvSpPr txBox="1">
              <a:spLocks noChangeArrowheads="1"/>
            </p:cNvSpPr>
            <p:nvPr/>
          </p:nvSpPr>
          <p:spPr bwMode="auto">
            <a:xfrm>
              <a:off x="2302453" y="5500702"/>
              <a:ext cx="2140330" cy="523220"/>
            </a:xfrm>
            <a:prstGeom prst="rect">
              <a:avLst/>
            </a:prstGeom>
            <a:noFill/>
            <a:ln w="9525">
              <a:noFill/>
              <a:miter lim="800000"/>
              <a:headEnd/>
              <a:tailEnd/>
            </a:ln>
            <a:effectLst/>
          </p:spPr>
          <p:txBody>
            <a:bodyPr wrap="none">
              <a:spAutoFit/>
            </a:bodyPr>
            <a:lstStyle/>
            <a:p>
              <a:pPr marL="514350" indent="-514350">
                <a:buFont typeface="+mj-lt"/>
                <a:buAutoNum type="arabicPeriod" startAt="3"/>
              </a:pPr>
              <a:r>
                <a:rPr lang="zh-CN" altLang="en-US" sz="2800" dirty="0">
                  <a:ln>
                    <a:solidFill>
                      <a:prstClr val="white">
                        <a:lumMod val="50000"/>
                      </a:prstClr>
                    </a:solidFill>
                  </a:ln>
                  <a:solidFill>
                    <a:prstClr val="black"/>
                  </a:solidFill>
                  <a:ea typeface="微软雅黑" pitchFamily="34" charset="-122"/>
                </a:rPr>
                <a:t>面状</a:t>
              </a:r>
              <a:r>
                <a:rPr lang="zh-CN" altLang="en-US" sz="2800" dirty="0" smtClean="0">
                  <a:ln>
                    <a:solidFill>
                      <a:prstClr val="white">
                        <a:lumMod val="50000"/>
                      </a:prstClr>
                    </a:solidFill>
                  </a:ln>
                  <a:solidFill>
                    <a:prstClr val="black"/>
                  </a:solidFill>
                  <a:ea typeface="微软雅黑" pitchFamily="34" charset="-122"/>
                </a:rPr>
                <a:t>要素</a:t>
              </a:r>
            </a:p>
          </p:txBody>
        </p:sp>
      </p:grpSp>
      <p:sp>
        <p:nvSpPr>
          <p:cNvPr id="2" name="页脚占位符 1"/>
          <p:cNvSpPr>
            <a:spLocks noGrp="1"/>
          </p:cNvSpPr>
          <p:nvPr>
            <p:ph type="ftr" sz="quarter" idx="10"/>
          </p:nvPr>
        </p:nvSpPr>
        <p:spPr/>
        <p:txBody>
          <a:bodyPr/>
          <a:lstStyle/>
          <a:p>
            <a:fld id="{E4616651-E8AF-4389-8267-B2DCB5631F97}" type="slidenum">
              <a:rPr lang="zh-CN" altLang="en-US" smtClean="0"/>
              <a:pPr/>
              <a:t>31</a:t>
            </a:fld>
            <a:endParaRPr lang="zh-CN" altLang="en-US" dirty="0"/>
          </a:p>
        </p:txBody>
      </p:sp>
    </p:spTree>
  </p:cSld>
  <p:clrMapOvr>
    <a:masterClrMapping/>
  </p:clrMapOvr>
  <p:transition>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表格 9"/>
          <p:cNvGraphicFramePr>
            <a:graphicFrameLocks noGrp="1"/>
          </p:cNvGraphicFramePr>
          <p:nvPr/>
        </p:nvGraphicFramePr>
        <p:xfrm>
          <a:off x="285720" y="2000240"/>
          <a:ext cx="8286807" cy="2309671"/>
        </p:xfrm>
        <a:graphic>
          <a:graphicData uri="http://schemas.openxmlformats.org/drawingml/2006/table">
            <a:tbl>
              <a:tblPr/>
              <a:tblGrid>
                <a:gridCol w="2643206"/>
                <a:gridCol w="2928958"/>
                <a:gridCol w="2714643"/>
              </a:tblGrid>
              <a:tr h="633494">
                <a:tc>
                  <a:txBody>
                    <a:bodyPr/>
                    <a:lstStyle/>
                    <a:p>
                      <a:pPr marL="0" algn="ctr" defTabSz="914400" rtl="0" eaLnBrk="1" latinLnBrk="0" hangingPunct="1">
                        <a:lnSpc>
                          <a:spcPct val="150000"/>
                        </a:lnSpc>
                        <a:spcAft>
                          <a:spcPts val="0"/>
                        </a:spcAft>
                      </a:pPr>
                      <a:r>
                        <a:rPr lang="zh-CN" sz="1800" b="1" kern="0" dirty="0">
                          <a:solidFill>
                            <a:schemeClr val="bg1"/>
                          </a:solidFill>
                          <a:latin typeface="微软雅黑" pitchFamily="34" charset="-122"/>
                          <a:ea typeface="微软雅黑" pitchFamily="34" charset="-122"/>
                          <a:cs typeface="+mn-cs"/>
                        </a:rPr>
                        <a:t>数据类型</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75000"/>
                      </a:schemeClr>
                    </a:solidFill>
                  </a:tcPr>
                </a:tc>
                <a:tc>
                  <a:txBody>
                    <a:bodyPr/>
                    <a:lstStyle/>
                    <a:p>
                      <a:pPr marL="0" algn="ctr" defTabSz="914400" rtl="0" eaLnBrk="1" latinLnBrk="0" hangingPunct="1">
                        <a:lnSpc>
                          <a:spcPct val="150000"/>
                        </a:lnSpc>
                        <a:spcAft>
                          <a:spcPts val="0"/>
                        </a:spcAft>
                      </a:pPr>
                      <a:r>
                        <a:rPr lang="zh-CN" sz="1800" b="1" kern="0" dirty="0">
                          <a:solidFill>
                            <a:schemeClr val="bg1"/>
                          </a:solidFill>
                          <a:latin typeface="微软雅黑" pitchFamily="34" charset="-122"/>
                          <a:ea typeface="微软雅黑" pitchFamily="34" charset="-122"/>
                          <a:cs typeface="+mn-cs"/>
                        </a:rPr>
                        <a:t>统计指标</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75000"/>
                      </a:schemeClr>
                    </a:solidFill>
                  </a:tcPr>
                </a:tc>
                <a:tc>
                  <a:txBody>
                    <a:bodyPr/>
                    <a:lstStyle/>
                    <a:p>
                      <a:pPr marL="0" algn="ctr" defTabSz="914400" rtl="0" eaLnBrk="1" latinLnBrk="0" hangingPunct="1">
                        <a:lnSpc>
                          <a:spcPct val="200000"/>
                        </a:lnSpc>
                        <a:spcBef>
                          <a:spcPts val="1200"/>
                        </a:spcBef>
                        <a:spcAft>
                          <a:spcPts val="0"/>
                        </a:spcAft>
                      </a:pPr>
                      <a:r>
                        <a:rPr lang="zh-CN" sz="1800" b="1" kern="0" dirty="0" smtClean="0">
                          <a:solidFill>
                            <a:schemeClr val="bg1"/>
                          </a:solidFill>
                          <a:latin typeface="微软雅黑" pitchFamily="34" charset="-122"/>
                          <a:ea typeface="微软雅黑" pitchFamily="34" charset="-122"/>
                          <a:cs typeface="+mn-cs"/>
                        </a:rPr>
                        <a:t>单位</a:t>
                      </a:r>
                      <a:endParaRPr lang="zh-CN" sz="1800" b="1" kern="0" dirty="0">
                        <a:solidFill>
                          <a:schemeClr val="bg1"/>
                        </a:solidFill>
                        <a:latin typeface="微软雅黑" pitchFamily="34" charset="-122"/>
                        <a:ea typeface="微软雅黑" pitchFamily="34" charset="-122"/>
                        <a:cs typeface="+mn-cs"/>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75000"/>
                      </a:schemeClr>
                    </a:solidFill>
                  </a:tcPr>
                </a:tc>
              </a:tr>
              <a:tr h="556007">
                <a:tc rowSpan="3">
                  <a:txBody>
                    <a:bodyPr/>
                    <a:lstStyle/>
                    <a:p>
                      <a:pPr marL="0" algn="ctr" defTabSz="914400" rtl="0" eaLnBrk="1" latinLnBrk="0" hangingPunct="1">
                        <a:spcAft>
                          <a:spcPts val="0"/>
                        </a:spcAft>
                      </a:pPr>
                      <a:r>
                        <a:rPr lang="zh-CN" altLang="en-US" sz="1800" kern="0" dirty="0" smtClean="0">
                          <a:solidFill>
                            <a:schemeClr val="tx1"/>
                          </a:solidFill>
                          <a:latin typeface="微软雅黑" pitchFamily="34" charset="-122"/>
                          <a:ea typeface="微软雅黑" pitchFamily="34" charset="-122"/>
                          <a:cs typeface="Times New Roman"/>
                        </a:rPr>
                        <a:t>实体</a:t>
                      </a:r>
                      <a:r>
                        <a:rPr lang="zh-CN" sz="1800" kern="0" dirty="0" smtClean="0">
                          <a:solidFill>
                            <a:schemeClr val="tx1"/>
                          </a:solidFill>
                          <a:latin typeface="微软雅黑" pitchFamily="34" charset="-122"/>
                          <a:ea typeface="微软雅黑" pitchFamily="34" charset="-122"/>
                          <a:cs typeface="Times New Roman"/>
                        </a:rPr>
                        <a:t>要素</a:t>
                      </a:r>
                      <a:endParaRPr lang="zh-CN" sz="1800" kern="0" dirty="0">
                        <a:solidFill>
                          <a:schemeClr val="tx1"/>
                        </a:solidFill>
                        <a:latin typeface="微软雅黑" pitchFamily="34" charset="-122"/>
                        <a:ea typeface="微软雅黑" pitchFamily="34" charset="-122"/>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l" defTabSz="914400" rtl="0" eaLnBrk="1" latinLnBrk="0" hangingPunct="1">
                        <a:spcAft>
                          <a:spcPts val="0"/>
                        </a:spcAft>
                      </a:pPr>
                      <a:r>
                        <a:rPr lang="zh-CN" altLang="en-US" sz="1800" kern="0" dirty="0" smtClean="0">
                          <a:solidFill>
                            <a:schemeClr val="tx1"/>
                          </a:solidFill>
                          <a:latin typeface="微软雅黑" pitchFamily="34" charset="-122"/>
                          <a:ea typeface="微软雅黑" pitchFamily="34" charset="-122"/>
                          <a:cs typeface="Times New Roman"/>
                        </a:rPr>
                        <a:t>个数</a:t>
                      </a:r>
                      <a:endParaRPr lang="zh-CN" sz="1800" kern="0" dirty="0">
                        <a:solidFill>
                          <a:schemeClr val="tx1"/>
                        </a:solidFill>
                        <a:latin typeface="微软雅黑" pitchFamily="34" charset="-122"/>
                        <a:ea typeface="微软雅黑" pitchFamily="34" charset="-122"/>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l" defTabSz="914400" rtl="0" eaLnBrk="1" latinLnBrk="0" hangingPunct="1">
                        <a:spcAft>
                          <a:spcPts val="0"/>
                        </a:spcAft>
                      </a:pPr>
                      <a:r>
                        <a:rPr lang="zh-CN" altLang="en-US" sz="1800" kern="0" dirty="0" smtClean="0">
                          <a:solidFill>
                            <a:schemeClr val="tx1"/>
                          </a:solidFill>
                          <a:latin typeface="微软雅黑" pitchFamily="34" charset="-122"/>
                          <a:ea typeface="微软雅黑" pitchFamily="34" charset="-122"/>
                          <a:cs typeface="Times New Roman"/>
                        </a:rPr>
                        <a:t>个（条）</a:t>
                      </a:r>
                      <a:endParaRPr lang="zh-CN" sz="1800" kern="0" dirty="0">
                        <a:solidFill>
                          <a:schemeClr val="tx1"/>
                        </a:solidFill>
                        <a:latin typeface="微软雅黑" pitchFamily="34" charset="-122"/>
                        <a:ea typeface="微软雅黑" pitchFamily="34" charset="-122"/>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56007">
                <a:tc vMerge="1">
                  <a:txBody>
                    <a:bodyPr/>
                    <a:lstStyle/>
                    <a:p>
                      <a:endParaRPr lang="zh-CN" altLang="en-US"/>
                    </a:p>
                  </a:txBody>
                  <a:tcPr/>
                </a:tc>
                <a:tc>
                  <a:txBody>
                    <a:bodyPr/>
                    <a:lstStyle/>
                    <a:p>
                      <a:pPr marL="0" algn="l" defTabSz="914400" rtl="0" eaLnBrk="1" latinLnBrk="0" hangingPunct="1">
                        <a:spcAft>
                          <a:spcPts val="0"/>
                        </a:spcAft>
                      </a:pPr>
                      <a:r>
                        <a:rPr lang="zh-CN" altLang="en-US" sz="1800" kern="0" dirty="0" smtClean="0">
                          <a:solidFill>
                            <a:schemeClr val="tx1"/>
                          </a:solidFill>
                          <a:latin typeface="微软雅黑" pitchFamily="34" charset="-122"/>
                          <a:ea typeface="微软雅黑" pitchFamily="34" charset="-122"/>
                          <a:cs typeface="Times New Roman"/>
                        </a:rPr>
                        <a:t>长度</a:t>
                      </a:r>
                      <a:endParaRPr lang="zh-CN" sz="1800" kern="0" dirty="0">
                        <a:solidFill>
                          <a:schemeClr val="tx1"/>
                        </a:solidFill>
                        <a:latin typeface="微软雅黑" pitchFamily="34" charset="-122"/>
                        <a:ea typeface="微软雅黑" pitchFamily="34" charset="-122"/>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l" defTabSz="914400" rtl="0" eaLnBrk="1" latinLnBrk="0" hangingPunct="1">
                        <a:spcAft>
                          <a:spcPts val="0"/>
                        </a:spcAft>
                      </a:pPr>
                      <a:r>
                        <a:rPr lang="zh-CN" altLang="en-US" sz="1800" kern="0" dirty="0" smtClean="0">
                          <a:solidFill>
                            <a:schemeClr val="tx1"/>
                          </a:solidFill>
                          <a:latin typeface="微软雅黑" pitchFamily="34" charset="-122"/>
                          <a:ea typeface="微软雅黑" pitchFamily="34" charset="-122"/>
                          <a:cs typeface="Times New Roman"/>
                        </a:rPr>
                        <a:t>千</a:t>
                      </a:r>
                      <a:r>
                        <a:rPr lang="zh-CN" sz="1800" kern="0" dirty="0" smtClean="0">
                          <a:solidFill>
                            <a:schemeClr val="tx1"/>
                          </a:solidFill>
                          <a:latin typeface="微软雅黑" pitchFamily="34" charset="-122"/>
                          <a:ea typeface="微软雅黑" pitchFamily="34" charset="-122"/>
                          <a:cs typeface="Times New Roman"/>
                        </a:rPr>
                        <a:t>米</a:t>
                      </a:r>
                      <a:endParaRPr lang="zh-CN" sz="1800" kern="0" dirty="0">
                        <a:solidFill>
                          <a:schemeClr val="tx1"/>
                        </a:solidFill>
                        <a:latin typeface="微软雅黑" pitchFamily="34" charset="-122"/>
                        <a:ea typeface="微软雅黑" pitchFamily="34" charset="-122"/>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64163">
                <a:tc vMerge="1">
                  <a:txBody>
                    <a:bodyPr/>
                    <a:lstStyle/>
                    <a:p>
                      <a:endParaRPr lang="zh-CN" altLang="en-US"/>
                    </a:p>
                  </a:txBody>
                  <a:tcPr/>
                </a:tc>
                <a:tc>
                  <a:txBody>
                    <a:bodyPr/>
                    <a:lstStyle/>
                    <a:p>
                      <a:pPr marL="0" algn="l" defTabSz="914400" rtl="0" eaLnBrk="1" latinLnBrk="0" hangingPunct="1">
                        <a:spcAft>
                          <a:spcPts val="0"/>
                        </a:spcAft>
                      </a:pPr>
                      <a:r>
                        <a:rPr lang="zh-CN" altLang="en-US" sz="1800" kern="0" dirty="0" smtClean="0">
                          <a:solidFill>
                            <a:schemeClr val="tx1"/>
                          </a:solidFill>
                          <a:latin typeface="微软雅黑" pitchFamily="34" charset="-122"/>
                          <a:ea typeface="微软雅黑" pitchFamily="34" charset="-122"/>
                          <a:cs typeface="Times New Roman"/>
                        </a:rPr>
                        <a:t>面积</a:t>
                      </a:r>
                      <a:endParaRPr lang="zh-CN" sz="1800" kern="0" dirty="0">
                        <a:solidFill>
                          <a:schemeClr val="tx1"/>
                        </a:solidFill>
                        <a:latin typeface="微软雅黑" pitchFamily="34" charset="-122"/>
                        <a:ea typeface="微软雅黑" pitchFamily="34" charset="-122"/>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l" defTabSz="914400" rtl="0" eaLnBrk="1" latinLnBrk="0" hangingPunct="1">
                        <a:spcAft>
                          <a:spcPts val="0"/>
                        </a:spcAft>
                      </a:pPr>
                      <a:r>
                        <a:rPr lang="zh-CN" altLang="en-US" sz="1800" kern="0" dirty="0" smtClean="0">
                          <a:solidFill>
                            <a:schemeClr val="tx1"/>
                          </a:solidFill>
                          <a:latin typeface="微软雅黑" pitchFamily="34" charset="-122"/>
                          <a:ea typeface="微软雅黑" pitchFamily="34" charset="-122"/>
                          <a:cs typeface="Times New Roman"/>
                        </a:rPr>
                        <a:t>平方千</a:t>
                      </a:r>
                      <a:r>
                        <a:rPr lang="zh-CN" sz="1800" kern="0" dirty="0" smtClean="0">
                          <a:solidFill>
                            <a:schemeClr val="tx1"/>
                          </a:solidFill>
                          <a:latin typeface="微软雅黑" pitchFamily="34" charset="-122"/>
                          <a:ea typeface="微软雅黑" pitchFamily="34" charset="-122"/>
                          <a:cs typeface="Times New Roman"/>
                        </a:rPr>
                        <a:t>米</a:t>
                      </a:r>
                      <a:endParaRPr lang="zh-CN" sz="1800" kern="0" dirty="0">
                        <a:solidFill>
                          <a:schemeClr val="tx1"/>
                        </a:solidFill>
                        <a:latin typeface="微软雅黑" pitchFamily="34" charset="-122"/>
                        <a:ea typeface="微软雅黑" pitchFamily="34" charset="-122"/>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grpSp>
        <p:nvGrpSpPr>
          <p:cNvPr id="8" name="组合 13"/>
          <p:cNvGrpSpPr/>
          <p:nvPr/>
        </p:nvGrpSpPr>
        <p:grpSpPr>
          <a:xfrm>
            <a:off x="888287" y="1108158"/>
            <a:ext cx="5400676" cy="543585"/>
            <a:chOff x="2171720" y="5500702"/>
            <a:chExt cx="5400676" cy="543585"/>
          </a:xfrm>
        </p:grpSpPr>
        <p:sp>
          <p:nvSpPr>
            <p:cNvPr id="11" name="Line 31"/>
            <p:cNvSpPr>
              <a:spLocks noChangeShapeType="1"/>
            </p:cNvSpPr>
            <p:nvPr/>
          </p:nvSpPr>
          <p:spPr bwMode="auto">
            <a:xfrm>
              <a:off x="2171720" y="6044287"/>
              <a:ext cx="5400676" cy="0"/>
            </a:xfrm>
            <a:prstGeom prst="line">
              <a:avLst/>
            </a:prstGeom>
            <a:noFill/>
            <a:ln w="9525">
              <a:solidFill>
                <a:schemeClr val="accent3">
                  <a:lumMod val="75000"/>
                </a:schemeClr>
              </a:solidFill>
              <a:prstDash val="dash"/>
              <a:round/>
              <a:headEnd/>
              <a:tailEnd/>
            </a:ln>
            <a:effectLst/>
          </p:spPr>
          <p:txBody>
            <a:bodyPr/>
            <a:lstStyle/>
            <a:p>
              <a:endParaRPr lang="zh-CN" altLang="en-US" sz="2800">
                <a:solidFill>
                  <a:prstClr val="black"/>
                </a:solidFill>
              </a:endParaRPr>
            </a:p>
          </p:txBody>
        </p:sp>
        <p:sp>
          <p:nvSpPr>
            <p:cNvPr id="12" name="Text Box 36"/>
            <p:cNvSpPr txBox="1">
              <a:spLocks noChangeArrowheads="1"/>
            </p:cNvSpPr>
            <p:nvPr/>
          </p:nvSpPr>
          <p:spPr bwMode="auto">
            <a:xfrm>
              <a:off x="2302453" y="5500702"/>
              <a:ext cx="2140330" cy="523220"/>
            </a:xfrm>
            <a:prstGeom prst="rect">
              <a:avLst/>
            </a:prstGeom>
            <a:noFill/>
            <a:ln w="9525">
              <a:noFill/>
              <a:miter lim="800000"/>
              <a:headEnd/>
              <a:tailEnd/>
            </a:ln>
            <a:effectLst/>
          </p:spPr>
          <p:txBody>
            <a:bodyPr wrap="none">
              <a:spAutoFit/>
            </a:bodyPr>
            <a:lstStyle/>
            <a:p>
              <a:pPr marL="514350" indent="-514350">
                <a:buFont typeface="+mj-lt"/>
                <a:buAutoNum type="arabicPeriod" startAt="4"/>
              </a:pPr>
              <a:r>
                <a:rPr lang="zh-CN" altLang="en-US" sz="2800" dirty="0" smtClean="0">
                  <a:ln>
                    <a:solidFill>
                      <a:prstClr val="white">
                        <a:lumMod val="50000"/>
                      </a:prstClr>
                    </a:solidFill>
                  </a:ln>
                  <a:solidFill>
                    <a:prstClr val="black"/>
                  </a:solidFill>
                  <a:ea typeface="微软雅黑" pitchFamily="34" charset="-122"/>
                </a:rPr>
                <a:t>实体要素</a:t>
              </a:r>
            </a:p>
          </p:txBody>
        </p:sp>
      </p:grpSp>
      <p:sp>
        <p:nvSpPr>
          <p:cNvPr id="2" name="页脚占位符 1"/>
          <p:cNvSpPr>
            <a:spLocks noGrp="1"/>
          </p:cNvSpPr>
          <p:nvPr>
            <p:ph type="ftr" sz="quarter" idx="10"/>
          </p:nvPr>
        </p:nvSpPr>
        <p:spPr/>
        <p:txBody>
          <a:bodyPr/>
          <a:lstStyle/>
          <a:p>
            <a:fld id="{02DBB19C-C1C2-43DE-8763-44FC28FAC86D}" type="slidenum">
              <a:rPr lang="zh-CN" altLang="en-US" smtClean="0"/>
              <a:pPr/>
              <a:t>32</a:t>
            </a:fld>
            <a:endParaRPr lang="zh-CN" altLang="en-US" dirty="0"/>
          </a:p>
        </p:txBody>
      </p:sp>
    </p:spTree>
  </p:cSld>
  <p:clrMapOvr>
    <a:masterClrMapping/>
  </p:clrMapOvr>
  <p:transition>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1"/>
          <p:cNvSpPr>
            <a:spLocks noChangeArrowheads="1"/>
          </p:cNvSpPr>
          <p:nvPr/>
        </p:nvSpPr>
        <p:spPr bwMode="auto">
          <a:xfrm>
            <a:off x="873184" y="1914955"/>
            <a:ext cx="5715040" cy="476726"/>
          </a:xfrm>
          <a:prstGeom prst="roundRect">
            <a:avLst/>
          </a:prstGeom>
          <a:gradFill>
            <a:gsLst>
              <a:gs pos="50000">
                <a:srgbClr val="00B050"/>
              </a:gs>
              <a:gs pos="87000">
                <a:schemeClr val="bg1">
                  <a:alpha val="0"/>
                </a:schemeClr>
              </a:gs>
            </a:gsLst>
            <a:lin ang="0" scaled="0"/>
          </a:gradFill>
          <a:ln w="9525">
            <a:noFill/>
            <a:miter lim="800000"/>
            <a:headEnd/>
            <a:tailEnd/>
          </a:ln>
        </p:spPr>
        <p:txBody>
          <a:bodyPr wrap="square">
            <a:spAutoFit/>
          </a:bodyPr>
          <a:lstStyle/>
          <a:p>
            <a:pPr marL="0" lvl="2" fontAlgn="base">
              <a:spcBef>
                <a:spcPct val="50000"/>
              </a:spcBef>
              <a:spcAft>
                <a:spcPct val="0"/>
              </a:spcAft>
              <a:buClr>
                <a:srgbClr val="FFC000"/>
              </a:buClr>
              <a:buSzPct val="80000"/>
              <a:defRPr/>
            </a:pPr>
            <a:r>
              <a:rPr lang="en-US" altLang="zh-CN" sz="2200" dirty="0" smtClean="0">
                <a:solidFill>
                  <a:schemeClr val="bg1"/>
                </a:solidFill>
                <a:effectLst>
                  <a:outerShdw blurRad="38100" dist="38100" dir="2700000" algn="tl">
                    <a:srgbClr val="000000">
                      <a:alpha val="43137"/>
                    </a:srgbClr>
                  </a:outerShdw>
                </a:effectLst>
                <a:latin typeface="微软雅黑" pitchFamily="34" charset="-122"/>
                <a:ea typeface="微软雅黑" pitchFamily="34" charset="-122"/>
                <a:sym typeface="微软雅黑" pitchFamily="34" charset="-122"/>
              </a:rPr>
              <a:t>4.1 </a:t>
            </a:r>
            <a:r>
              <a:rPr lang="zh-CN" altLang="en-US" sz="2200" dirty="0" smtClean="0">
                <a:solidFill>
                  <a:schemeClr val="bg1"/>
                </a:solidFill>
                <a:effectLst>
                  <a:outerShdw blurRad="38100" dist="38100" dir="2700000" algn="tl">
                    <a:srgbClr val="000000">
                      <a:alpha val="43137"/>
                    </a:srgbClr>
                  </a:outerShdw>
                </a:effectLst>
                <a:latin typeface="微软雅黑" pitchFamily="34" charset="-122"/>
                <a:ea typeface="微软雅黑" pitchFamily="34" charset="-122"/>
                <a:sym typeface="微软雅黑" pitchFamily="34" charset="-122"/>
              </a:rPr>
              <a:t>个数</a:t>
            </a:r>
          </a:p>
        </p:txBody>
      </p:sp>
      <p:sp>
        <p:nvSpPr>
          <p:cNvPr id="10" name="矩形 9"/>
          <p:cNvSpPr/>
          <p:nvPr/>
        </p:nvSpPr>
        <p:spPr>
          <a:xfrm>
            <a:off x="873184" y="2415021"/>
            <a:ext cx="7627905" cy="461665"/>
          </a:xfrm>
          <a:prstGeom prst="rect">
            <a:avLst/>
          </a:prstGeom>
        </p:spPr>
        <p:txBody>
          <a:bodyPr wrap="square">
            <a:spAutoFit/>
          </a:bodyPr>
          <a:lstStyle/>
          <a:p>
            <a:pPr>
              <a:lnSpc>
                <a:spcPct val="150000"/>
              </a:lnSpc>
            </a:pPr>
            <a:r>
              <a:rPr lang="zh-CN" altLang="en-US" sz="1600" dirty="0" smtClean="0">
                <a:latin typeface="微软雅黑" pitchFamily="34" charset="-122"/>
                <a:ea typeface="微软雅黑" pitchFamily="34" charset="-122"/>
              </a:rPr>
              <a:t>统计单元内地理实体的个数。</a:t>
            </a:r>
          </a:p>
        </p:txBody>
      </p:sp>
      <p:sp>
        <p:nvSpPr>
          <p:cNvPr id="11" name="Rectangle 1"/>
          <p:cNvSpPr>
            <a:spLocks noChangeArrowheads="1"/>
          </p:cNvSpPr>
          <p:nvPr/>
        </p:nvSpPr>
        <p:spPr bwMode="auto">
          <a:xfrm>
            <a:off x="873184" y="2939371"/>
            <a:ext cx="5715040" cy="476726"/>
          </a:xfrm>
          <a:prstGeom prst="roundRect">
            <a:avLst/>
          </a:prstGeom>
          <a:gradFill>
            <a:gsLst>
              <a:gs pos="50000">
                <a:srgbClr val="00B050"/>
              </a:gs>
              <a:gs pos="87000">
                <a:schemeClr val="bg1">
                  <a:alpha val="0"/>
                </a:schemeClr>
              </a:gs>
            </a:gsLst>
            <a:lin ang="0" scaled="0"/>
          </a:gradFill>
          <a:ln w="9525">
            <a:noFill/>
            <a:miter lim="800000"/>
            <a:headEnd/>
            <a:tailEnd/>
          </a:ln>
        </p:spPr>
        <p:txBody>
          <a:bodyPr wrap="square">
            <a:spAutoFit/>
          </a:bodyPr>
          <a:lstStyle/>
          <a:p>
            <a:pPr marL="0" lvl="2" fontAlgn="base">
              <a:spcBef>
                <a:spcPct val="50000"/>
              </a:spcBef>
              <a:spcAft>
                <a:spcPct val="0"/>
              </a:spcAft>
              <a:buClr>
                <a:srgbClr val="FFC000"/>
              </a:buClr>
              <a:buSzPct val="80000"/>
              <a:defRPr/>
            </a:pPr>
            <a:r>
              <a:rPr lang="en-US" altLang="zh-CN" sz="2200" dirty="0" smtClean="0">
                <a:solidFill>
                  <a:schemeClr val="bg1"/>
                </a:solidFill>
                <a:effectLst>
                  <a:outerShdw blurRad="38100" dist="38100" dir="2700000" algn="tl">
                    <a:srgbClr val="000000">
                      <a:alpha val="43137"/>
                    </a:srgbClr>
                  </a:outerShdw>
                </a:effectLst>
                <a:latin typeface="微软雅黑" pitchFamily="34" charset="-122"/>
                <a:ea typeface="微软雅黑" pitchFamily="34" charset="-122"/>
                <a:sym typeface="微软雅黑" pitchFamily="34" charset="-122"/>
              </a:rPr>
              <a:t>4.2 </a:t>
            </a:r>
            <a:r>
              <a:rPr lang="zh-CN" altLang="en-US" sz="2200" dirty="0" smtClean="0">
                <a:solidFill>
                  <a:schemeClr val="bg1"/>
                </a:solidFill>
                <a:effectLst>
                  <a:outerShdw blurRad="38100" dist="38100" dir="2700000" algn="tl">
                    <a:srgbClr val="000000">
                      <a:alpha val="43137"/>
                    </a:srgbClr>
                  </a:outerShdw>
                </a:effectLst>
                <a:latin typeface="微软雅黑" pitchFamily="34" charset="-122"/>
                <a:ea typeface="微软雅黑" pitchFamily="34" charset="-122"/>
                <a:sym typeface="微软雅黑" pitchFamily="34" charset="-122"/>
              </a:rPr>
              <a:t>长度</a:t>
            </a:r>
          </a:p>
        </p:txBody>
      </p:sp>
      <p:sp>
        <p:nvSpPr>
          <p:cNvPr id="12" name="矩形 11"/>
          <p:cNvSpPr/>
          <p:nvPr/>
        </p:nvSpPr>
        <p:spPr>
          <a:xfrm>
            <a:off x="873184" y="3439437"/>
            <a:ext cx="7627906" cy="461665"/>
          </a:xfrm>
          <a:prstGeom prst="rect">
            <a:avLst/>
          </a:prstGeom>
        </p:spPr>
        <p:txBody>
          <a:bodyPr wrap="square">
            <a:spAutoFit/>
          </a:bodyPr>
          <a:lstStyle/>
          <a:p>
            <a:pPr>
              <a:lnSpc>
                <a:spcPct val="150000"/>
              </a:lnSpc>
            </a:pPr>
            <a:r>
              <a:rPr lang="zh-CN" altLang="en-US" sz="1600" dirty="0" smtClean="0">
                <a:latin typeface="微软雅黑" pitchFamily="34" charset="-122"/>
                <a:ea typeface="微软雅黑" pitchFamily="34" charset="-122"/>
              </a:rPr>
              <a:t>统计线状地理实体在</a:t>
            </a:r>
            <a:r>
              <a:rPr lang="en-US" altLang="zh-CN" sz="1600" dirty="0" smtClean="0">
                <a:latin typeface="微软雅黑" pitchFamily="34" charset="-122"/>
                <a:ea typeface="微软雅黑" pitchFamily="34" charset="-122"/>
              </a:rPr>
              <a:t>CGCS2000</a:t>
            </a:r>
            <a:r>
              <a:rPr lang="zh-CN" altLang="en-US" sz="1600" dirty="0" smtClean="0">
                <a:latin typeface="微软雅黑" pitchFamily="34" charset="-122"/>
                <a:ea typeface="微软雅黑" pitchFamily="34" charset="-122"/>
              </a:rPr>
              <a:t>参考椭球面上的长度。计算公式参见附录</a:t>
            </a:r>
            <a:r>
              <a:rPr lang="en-US" altLang="zh-CN" sz="1600" dirty="0" smtClean="0">
                <a:latin typeface="微软雅黑" pitchFamily="34" charset="-122"/>
                <a:ea typeface="微软雅黑" pitchFamily="34" charset="-122"/>
              </a:rPr>
              <a:t>B</a:t>
            </a:r>
            <a:r>
              <a:rPr lang="zh-CN" altLang="en-US" sz="1600" dirty="0" smtClean="0">
                <a:latin typeface="微软雅黑" pitchFamily="34" charset="-122"/>
                <a:ea typeface="微软雅黑" pitchFamily="34" charset="-122"/>
              </a:rPr>
              <a:t>。</a:t>
            </a:r>
          </a:p>
        </p:txBody>
      </p:sp>
      <p:sp>
        <p:nvSpPr>
          <p:cNvPr id="13" name="Rectangle 1"/>
          <p:cNvSpPr>
            <a:spLocks noChangeArrowheads="1"/>
          </p:cNvSpPr>
          <p:nvPr/>
        </p:nvSpPr>
        <p:spPr bwMode="auto">
          <a:xfrm>
            <a:off x="873184" y="3929066"/>
            <a:ext cx="5715040" cy="476726"/>
          </a:xfrm>
          <a:prstGeom prst="roundRect">
            <a:avLst/>
          </a:prstGeom>
          <a:gradFill>
            <a:gsLst>
              <a:gs pos="50000">
                <a:srgbClr val="00B050"/>
              </a:gs>
              <a:gs pos="87000">
                <a:schemeClr val="bg1">
                  <a:alpha val="0"/>
                </a:schemeClr>
              </a:gs>
            </a:gsLst>
            <a:lin ang="0" scaled="0"/>
          </a:gradFill>
          <a:ln w="9525">
            <a:noFill/>
            <a:miter lim="800000"/>
            <a:headEnd/>
            <a:tailEnd/>
          </a:ln>
        </p:spPr>
        <p:txBody>
          <a:bodyPr wrap="square">
            <a:spAutoFit/>
          </a:bodyPr>
          <a:lstStyle/>
          <a:p>
            <a:pPr marL="0" lvl="2" fontAlgn="base">
              <a:spcBef>
                <a:spcPct val="50000"/>
              </a:spcBef>
              <a:spcAft>
                <a:spcPct val="0"/>
              </a:spcAft>
              <a:buClr>
                <a:srgbClr val="FFC000"/>
              </a:buClr>
              <a:buSzPct val="80000"/>
              <a:defRPr/>
            </a:pPr>
            <a:r>
              <a:rPr lang="en-US" altLang="zh-CN" sz="2200" dirty="0" smtClean="0">
                <a:solidFill>
                  <a:schemeClr val="bg1"/>
                </a:solidFill>
                <a:effectLst>
                  <a:outerShdw blurRad="38100" dist="38100" dir="2700000" algn="tl">
                    <a:srgbClr val="000000">
                      <a:alpha val="43137"/>
                    </a:srgbClr>
                  </a:outerShdw>
                </a:effectLst>
                <a:latin typeface="微软雅黑" pitchFamily="34" charset="-122"/>
                <a:ea typeface="微软雅黑" pitchFamily="34" charset="-122"/>
                <a:sym typeface="微软雅黑" pitchFamily="34" charset="-122"/>
              </a:rPr>
              <a:t>4.3 </a:t>
            </a:r>
            <a:r>
              <a:rPr lang="zh-CN" altLang="en-US" sz="2200" dirty="0" smtClean="0">
                <a:solidFill>
                  <a:schemeClr val="bg1"/>
                </a:solidFill>
                <a:effectLst>
                  <a:outerShdw blurRad="38100" dist="38100" dir="2700000" algn="tl">
                    <a:srgbClr val="000000">
                      <a:alpha val="43137"/>
                    </a:srgbClr>
                  </a:outerShdw>
                </a:effectLst>
                <a:latin typeface="微软雅黑" pitchFamily="34" charset="-122"/>
                <a:ea typeface="微软雅黑" pitchFamily="34" charset="-122"/>
                <a:sym typeface="微软雅黑" pitchFamily="34" charset="-122"/>
              </a:rPr>
              <a:t>面积</a:t>
            </a:r>
          </a:p>
        </p:txBody>
      </p:sp>
      <p:sp>
        <p:nvSpPr>
          <p:cNvPr id="14" name="矩形 13"/>
          <p:cNvSpPr/>
          <p:nvPr/>
        </p:nvSpPr>
        <p:spPr>
          <a:xfrm>
            <a:off x="873184" y="4429132"/>
            <a:ext cx="7699344" cy="461665"/>
          </a:xfrm>
          <a:prstGeom prst="rect">
            <a:avLst/>
          </a:prstGeom>
        </p:spPr>
        <p:txBody>
          <a:bodyPr wrap="square">
            <a:spAutoFit/>
          </a:bodyPr>
          <a:lstStyle/>
          <a:p>
            <a:pPr>
              <a:lnSpc>
                <a:spcPct val="150000"/>
              </a:lnSpc>
            </a:pPr>
            <a:r>
              <a:rPr lang="zh-CN" altLang="en-US" sz="1600" dirty="0" smtClean="0">
                <a:latin typeface="微软雅黑" pitchFamily="34" charset="-122"/>
                <a:ea typeface="微软雅黑" pitchFamily="34" charset="-122"/>
              </a:rPr>
              <a:t>统计面状地理实体在</a:t>
            </a:r>
            <a:r>
              <a:rPr lang="en-US" altLang="zh-CN" sz="1600" dirty="0" smtClean="0">
                <a:latin typeface="微软雅黑" pitchFamily="34" charset="-122"/>
                <a:ea typeface="微软雅黑" pitchFamily="34" charset="-122"/>
              </a:rPr>
              <a:t>CGCS2000</a:t>
            </a:r>
            <a:r>
              <a:rPr lang="zh-CN" altLang="en-US" sz="1600" dirty="0" smtClean="0">
                <a:latin typeface="微软雅黑" pitchFamily="34" charset="-122"/>
                <a:ea typeface="微软雅黑" pitchFamily="34" charset="-122"/>
              </a:rPr>
              <a:t>参考椭球面上的面积。计算公式参见附录</a:t>
            </a:r>
            <a:r>
              <a:rPr lang="en-US" altLang="zh-CN" sz="1600" dirty="0" smtClean="0">
                <a:latin typeface="微软雅黑" pitchFamily="34" charset="-122"/>
                <a:ea typeface="微软雅黑" pitchFamily="34" charset="-122"/>
              </a:rPr>
              <a:t>B</a:t>
            </a:r>
            <a:r>
              <a:rPr lang="zh-CN" altLang="en-US" sz="1600" dirty="0" smtClean="0">
                <a:latin typeface="微软雅黑" pitchFamily="34" charset="-122"/>
                <a:ea typeface="微软雅黑" pitchFamily="34" charset="-122"/>
              </a:rPr>
              <a:t>。</a:t>
            </a:r>
          </a:p>
        </p:txBody>
      </p:sp>
      <p:sp>
        <p:nvSpPr>
          <p:cNvPr id="45058"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sp>
        <p:nvSpPr>
          <p:cNvPr id="45060"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sp>
        <p:nvSpPr>
          <p:cNvPr id="45062" name="Rectangle 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grpSp>
        <p:nvGrpSpPr>
          <p:cNvPr id="21" name="组合 13"/>
          <p:cNvGrpSpPr/>
          <p:nvPr/>
        </p:nvGrpSpPr>
        <p:grpSpPr>
          <a:xfrm>
            <a:off x="1016471" y="1108158"/>
            <a:ext cx="5400676" cy="543585"/>
            <a:chOff x="2171720" y="5500702"/>
            <a:chExt cx="5400676" cy="543585"/>
          </a:xfrm>
        </p:grpSpPr>
        <p:sp>
          <p:nvSpPr>
            <p:cNvPr id="22" name="Line 31"/>
            <p:cNvSpPr>
              <a:spLocks noChangeShapeType="1"/>
            </p:cNvSpPr>
            <p:nvPr/>
          </p:nvSpPr>
          <p:spPr bwMode="auto">
            <a:xfrm>
              <a:off x="2171720" y="6044287"/>
              <a:ext cx="5400676" cy="0"/>
            </a:xfrm>
            <a:prstGeom prst="line">
              <a:avLst/>
            </a:prstGeom>
            <a:noFill/>
            <a:ln w="9525">
              <a:solidFill>
                <a:schemeClr val="accent3">
                  <a:lumMod val="75000"/>
                </a:schemeClr>
              </a:solidFill>
              <a:prstDash val="dash"/>
              <a:round/>
              <a:headEnd/>
              <a:tailEnd/>
            </a:ln>
            <a:effectLst/>
          </p:spPr>
          <p:txBody>
            <a:bodyPr/>
            <a:lstStyle/>
            <a:p>
              <a:endParaRPr lang="zh-CN" altLang="en-US" sz="2800">
                <a:solidFill>
                  <a:prstClr val="black"/>
                </a:solidFill>
              </a:endParaRPr>
            </a:p>
          </p:txBody>
        </p:sp>
        <p:sp>
          <p:nvSpPr>
            <p:cNvPr id="23" name="Text Box 36"/>
            <p:cNvSpPr txBox="1">
              <a:spLocks noChangeArrowheads="1"/>
            </p:cNvSpPr>
            <p:nvPr/>
          </p:nvSpPr>
          <p:spPr bwMode="auto">
            <a:xfrm>
              <a:off x="2302453" y="5500702"/>
              <a:ext cx="2140330" cy="523220"/>
            </a:xfrm>
            <a:prstGeom prst="rect">
              <a:avLst/>
            </a:prstGeom>
            <a:noFill/>
            <a:ln w="9525">
              <a:noFill/>
              <a:miter lim="800000"/>
              <a:headEnd/>
              <a:tailEnd/>
            </a:ln>
            <a:effectLst/>
          </p:spPr>
          <p:txBody>
            <a:bodyPr wrap="none">
              <a:spAutoFit/>
            </a:bodyPr>
            <a:lstStyle/>
            <a:p>
              <a:pPr marL="514350" indent="-514350">
                <a:buFont typeface="+mj-lt"/>
                <a:buAutoNum type="arabicPeriod" startAt="4"/>
              </a:pPr>
              <a:r>
                <a:rPr lang="zh-CN" altLang="en-US" sz="2800" dirty="0" smtClean="0">
                  <a:ln>
                    <a:solidFill>
                      <a:prstClr val="white">
                        <a:lumMod val="50000"/>
                      </a:prstClr>
                    </a:solidFill>
                  </a:ln>
                  <a:solidFill>
                    <a:prstClr val="black"/>
                  </a:solidFill>
                  <a:ea typeface="微软雅黑" pitchFamily="34" charset="-122"/>
                </a:rPr>
                <a:t>实体要素</a:t>
              </a:r>
            </a:p>
          </p:txBody>
        </p:sp>
      </p:grpSp>
      <p:sp>
        <p:nvSpPr>
          <p:cNvPr id="2" name="页脚占位符 1"/>
          <p:cNvSpPr>
            <a:spLocks noGrp="1"/>
          </p:cNvSpPr>
          <p:nvPr>
            <p:ph type="ftr" sz="quarter" idx="10"/>
          </p:nvPr>
        </p:nvSpPr>
        <p:spPr/>
        <p:txBody>
          <a:bodyPr/>
          <a:lstStyle/>
          <a:p>
            <a:fld id="{1B09407F-C536-43C4-9C02-72386F55EAD5}" type="slidenum">
              <a:rPr lang="zh-CN" altLang="en-US" smtClean="0"/>
              <a:pPr/>
              <a:t>33</a:t>
            </a:fld>
            <a:endParaRPr lang="zh-CN" altLang="en-US" dirty="0"/>
          </a:p>
        </p:txBody>
      </p:sp>
    </p:spTree>
  </p:cSld>
  <p:clrMapOvr>
    <a:masterClrMapping/>
  </p:clrMapOvr>
  <p:transition>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表格 9"/>
          <p:cNvGraphicFramePr>
            <a:graphicFrameLocks noGrp="1"/>
          </p:cNvGraphicFramePr>
          <p:nvPr/>
        </p:nvGraphicFramePr>
        <p:xfrm>
          <a:off x="571472" y="928670"/>
          <a:ext cx="8072494" cy="642942"/>
        </p:xfrm>
        <a:graphic>
          <a:graphicData uri="http://schemas.openxmlformats.org/drawingml/2006/table">
            <a:tbl>
              <a:tblPr/>
              <a:tblGrid>
                <a:gridCol w="857256"/>
                <a:gridCol w="1785950"/>
                <a:gridCol w="2428892"/>
                <a:gridCol w="3000396"/>
              </a:tblGrid>
              <a:tr h="307951">
                <a:tc rowSpan="2">
                  <a:txBody>
                    <a:bodyPr/>
                    <a:lstStyle/>
                    <a:p>
                      <a:pPr algn="ctr">
                        <a:spcAft>
                          <a:spcPts val="0"/>
                        </a:spcAft>
                      </a:pPr>
                      <a:r>
                        <a:rPr lang="en-US" sz="1600" kern="0" dirty="0">
                          <a:latin typeface="微软雅黑" pitchFamily="34" charset="-122"/>
                          <a:ea typeface="微软雅黑" pitchFamily="34" charset="-122"/>
                          <a:cs typeface="宋体"/>
                        </a:rPr>
                        <a:t>1</a:t>
                      </a:r>
                      <a:endParaRPr lang="zh-CN" sz="1600" kern="100" dirty="0">
                        <a:latin typeface="微软雅黑" pitchFamily="34" charset="-122"/>
                        <a:ea typeface="微软雅黑" pitchFamily="34" charset="-122"/>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rowSpan="2">
                  <a:txBody>
                    <a:bodyPr/>
                    <a:lstStyle/>
                    <a:p>
                      <a:pPr algn="l">
                        <a:spcAft>
                          <a:spcPts val="0"/>
                        </a:spcAft>
                      </a:pPr>
                      <a:r>
                        <a:rPr lang="zh-CN" sz="1600" kern="0" dirty="0">
                          <a:latin typeface="微软雅黑" pitchFamily="34" charset="-122"/>
                          <a:ea typeface="微软雅黑" pitchFamily="34" charset="-122"/>
                          <a:cs typeface="宋体"/>
                        </a:rPr>
                        <a:t>地形地貌</a:t>
                      </a:r>
                      <a:endParaRPr lang="zh-CN" sz="1600" kern="100" dirty="0">
                        <a:latin typeface="微软雅黑" pitchFamily="34" charset="-122"/>
                        <a:ea typeface="微软雅黑" pitchFamily="34" charset="-122"/>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gridSpan="2">
                  <a:txBody>
                    <a:bodyPr/>
                    <a:lstStyle/>
                    <a:p>
                      <a:pPr algn="l">
                        <a:spcAft>
                          <a:spcPts val="0"/>
                        </a:spcAft>
                      </a:pPr>
                      <a:r>
                        <a:rPr lang="en-US" sz="1400" kern="0" dirty="0">
                          <a:latin typeface="微软雅黑" pitchFamily="34" charset="-122"/>
                          <a:ea typeface="微软雅黑" pitchFamily="34" charset="-122"/>
                          <a:cs typeface="宋体"/>
                        </a:rPr>
                        <a:t>DEM</a:t>
                      </a:r>
                      <a:r>
                        <a:rPr lang="zh-CN" sz="1400" kern="0" dirty="0">
                          <a:latin typeface="微软雅黑" pitchFamily="34" charset="-122"/>
                          <a:ea typeface="微软雅黑" pitchFamily="34" charset="-122"/>
                          <a:cs typeface="宋体"/>
                        </a:rPr>
                        <a:t>数据层</a:t>
                      </a:r>
                      <a:endParaRPr lang="zh-CN" sz="1400" kern="100" dirty="0">
                        <a:latin typeface="微软雅黑" pitchFamily="34" charset="-122"/>
                        <a:ea typeface="微软雅黑" pitchFamily="34" charset="-122"/>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zh-CN" altLang="en-US"/>
                    </a:p>
                  </a:txBody>
                  <a:tcPr/>
                </a:tc>
              </a:tr>
              <a:tr h="334991">
                <a:tc vMerge="1">
                  <a:txBody>
                    <a:bodyPr/>
                    <a:lstStyle/>
                    <a:p>
                      <a:endParaRPr lang="zh-CN" altLang="en-US"/>
                    </a:p>
                  </a:txBody>
                  <a:tcPr/>
                </a:tc>
                <a:tc vMerge="1">
                  <a:txBody>
                    <a:bodyPr/>
                    <a:lstStyle/>
                    <a:p>
                      <a:endParaRPr lang="zh-CN" altLang="en-US"/>
                    </a:p>
                  </a:txBody>
                  <a:tcPr/>
                </a:tc>
                <a:tc>
                  <a:txBody>
                    <a:bodyPr/>
                    <a:lstStyle/>
                    <a:p>
                      <a:pPr algn="l">
                        <a:spcAft>
                          <a:spcPts val="0"/>
                        </a:spcAft>
                      </a:pPr>
                      <a:r>
                        <a:rPr lang="zh-CN" sz="1600" kern="0" dirty="0">
                          <a:latin typeface="微软雅黑" pitchFamily="34" charset="-122"/>
                          <a:ea typeface="微软雅黑" pitchFamily="34" charset="-122"/>
                          <a:cs typeface="宋体"/>
                        </a:rPr>
                        <a:t>自然地理单元</a:t>
                      </a:r>
                      <a:endParaRPr lang="zh-CN" sz="1600" kern="100" dirty="0">
                        <a:latin typeface="微软雅黑" pitchFamily="34" charset="-122"/>
                        <a:ea typeface="微软雅黑" pitchFamily="34" charset="-122"/>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zh-CN" sz="1600" kern="0" dirty="0">
                          <a:latin typeface="微软雅黑" pitchFamily="34" charset="-122"/>
                          <a:ea typeface="微软雅黑" pitchFamily="34" charset="-122"/>
                          <a:cs typeface="宋体"/>
                        </a:rPr>
                        <a:t>地貌类型单元（</a:t>
                      </a:r>
                      <a:r>
                        <a:rPr lang="en-US" sz="1600" kern="0" dirty="0">
                          <a:latin typeface="微软雅黑" pitchFamily="34" charset="-122"/>
                          <a:ea typeface="微软雅黑" pitchFamily="34" charset="-122"/>
                          <a:cs typeface="宋体"/>
                        </a:rPr>
                        <a:t>BGLA</a:t>
                      </a:r>
                      <a:r>
                        <a:rPr lang="zh-CN" sz="1600" kern="0" dirty="0">
                          <a:latin typeface="微软雅黑" pitchFamily="34" charset="-122"/>
                          <a:ea typeface="微软雅黑" pitchFamily="34" charset="-122"/>
                          <a:cs typeface="宋体"/>
                        </a:rPr>
                        <a:t>）</a:t>
                      </a:r>
                      <a:endParaRPr lang="zh-CN" sz="1600" kern="100" dirty="0">
                        <a:latin typeface="微软雅黑" pitchFamily="34" charset="-122"/>
                        <a:ea typeface="微软雅黑" pitchFamily="34" charset="-122"/>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cxnSp>
        <p:nvCxnSpPr>
          <p:cNvPr id="13" name="直接连接符 12"/>
          <p:cNvCxnSpPr/>
          <p:nvPr/>
        </p:nvCxnSpPr>
        <p:spPr>
          <a:xfrm>
            <a:off x="571472" y="928670"/>
            <a:ext cx="4000528" cy="1588"/>
          </a:xfrm>
          <a:prstGeom prst="line">
            <a:avLst/>
          </a:prstGeom>
        </p:spPr>
        <p:style>
          <a:lnRef idx="1">
            <a:schemeClr val="accent1"/>
          </a:lnRef>
          <a:fillRef idx="0">
            <a:schemeClr val="accent1"/>
          </a:fillRef>
          <a:effectRef idx="0">
            <a:schemeClr val="accent1"/>
          </a:effectRef>
          <a:fontRef idx="minor">
            <a:schemeClr val="tx1"/>
          </a:fontRef>
        </p:style>
      </p:cxnSp>
      <p:graphicFrame>
        <p:nvGraphicFramePr>
          <p:cNvPr id="14" name="表格 13"/>
          <p:cNvGraphicFramePr>
            <a:graphicFrameLocks noGrp="1"/>
          </p:cNvGraphicFramePr>
          <p:nvPr/>
        </p:nvGraphicFramePr>
        <p:xfrm>
          <a:off x="571472" y="1571612"/>
          <a:ext cx="8072494" cy="733425"/>
        </p:xfrm>
        <a:graphic>
          <a:graphicData uri="http://schemas.openxmlformats.org/drawingml/2006/table">
            <a:tbl>
              <a:tblPr/>
              <a:tblGrid>
                <a:gridCol w="857257"/>
                <a:gridCol w="1785950"/>
                <a:gridCol w="2428892"/>
                <a:gridCol w="3000395"/>
              </a:tblGrid>
              <a:tr h="191135">
                <a:tc rowSpan="4">
                  <a:txBody>
                    <a:bodyPr/>
                    <a:lstStyle/>
                    <a:p>
                      <a:pPr algn="ctr">
                        <a:spcAft>
                          <a:spcPts val="0"/>
                        </a:spcAft>
                      </a:pPr>
                      <a:r>
                        <a:rPr lang="en-US" sz="1600" kern="0" dirty="0">
                          <a:latin typeface="微软雅黑" pitchFamily="34" charset="-122"/>
                          <a:ea typeface="微软雅黑" pitchFamily="34" charset="-122"/>
                          <a:cs typeface="宋体"/>
                        </a:rPr>
                        <a:t>2</a:t>
                      </a:r>
                      <a:endParaRPr lang="zh-CN" sz="1600" kern="100" dirty="0">
                        <a:latin typeface="微软雅黑" pitchFamily="34" charset="-122"/>
                        <a:ea typeface="微软雅黑" pitchFamily="34" charset="-122"/>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00B050"/>
                    </a:solidFill>
                  </a:tcPr>
                </a:tc>
                <a:tc rowSpan="4">
                  <a:txBody>
                    <a:bodyPr/>
                    <a:lstStyle/>
                    <a:p>
                      <a:pPr algn="l">
                        <a:spcAft>
                          <a:spcPts val="0"/>
                        </a:spcAft>
                      </a:pPr>
                      <a:r>
                        <a:rPr lang="zh-CN" sz="1600" kern="0" dirty="0">
                          <a:latin typeface="微软雅黑" pitchFamily="34" charset="-122"/>
                          <a:ea typeface="微软雅黑" pitchFamily="34" charset="-122"/>
                          <a:cs typeface="宋体"/>
                        </a:rPr>
                        <a:t>植被覆盖</a:t>
                      </a:r>
                      <a:endParaRPr lang="zh-CN" sz="1600" kern="100" dirty="0">
                        <a:latin typeface="微软雅黑" pitchFamily="34" charset="-122"/>
                        <a:ea typeface="微软雅黑" pitchFamily="34" charset="-122"/>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00B050"/>
                    </a:solidFill>
                  </a:tcPr>
                </a:tc>
                <a:tc rowSpan="4">
                  <a:txBody>
                    <a:bodyPr/>
                    <a:lstStyle/>
                    <a:p>
                      <a:pPr algn="l">
                        <a:spcAft>
                          <a:spcPts val="0"/>
                        </a:spcAft>
                      </a:pPr>
                      <a:r>
                        <a:rPr lang="zh-CN" sz="1600" kern="0" dirty="0">
                          <a:latin typeface="微软雅黑" pitchFamily="34" charset="-122"/>
                          <a:ea typeface="微软雅黑" pitchFamily="34" charset="-122"/>
                          <a:cs typeface="宋体"/>
                        </a:rPr>
                        <a:t>地表覆盖数据层（</a:t>
                      </a:r>
                      <a:r>
                        <a:rPr lang="en-US" sz="1600" kern="0" dirty="0">
                          <a:latin typeface="微软雅黑" pitchFamily="34" charset="-122"/>
                          <a:ea typeface="微软雅黑" pitchFamily="34" charset="-122"/>
                          <a:cs typeface="宋体"/>
                        </a:rPr>
                        <a:t>LCA</a:t>
                      </a:r>
                      <a:r>
                        <a:rPr lang="zh-CN" sz="1600" kern="0" dirty="0">
                          <a:latin typeface="微软雅黑" pitchFamily="34" charset="-122"/>
                          <a:ea typeface="微软雅黑" pitchFamily="34" charset="-122"/>
                          <a:cs typeface="宋体"/>
                        </a:rPr>
                        <a:t>）</a:t>
                      </a:r>
                      <a:endParaRPr lang="zh-CN" sz="1600" kern="100" dirty="0">
                        <a:latin typeface="微软雅黑" pitchFamily="34" charset="-122"/>
                        <a:ea typeface="微软雅黑" pitchFamily="34" charset="-122"/>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00B050"/>
                    </a:solidFill>
                  </a:tcPr>
                </a:tc>
                <a:tc>
                  <a:txBody>
                    <a:bodyPr/>
                    <a:lstStyle/>
                    <a:p>
                      <a:pPr algn="l">
                        <a:spcAft>
                          <a:spcPts val="0"/>
                        </a:spcAft>
                      </a:pPr>
                      <a:r>
                        <a:rPr lang="zh-CN" sz="1050" kern="0" dirty="0">
                          <a:latin typeface="Times New Roman"/>
                          <a:ea typeface="宋体"/>
                          <a:cs typeface="宋体"/>
                        </a:rPr>
                        <a:t>耕地（</a:t>
                      </a:r>
                      <a:r>
                        <a:rPr lang="en-US" sz="1050" kern="0" dirty="0">
                          <a:latin typeface="Times New Roman"/>
                          <a:ea typeface="宋体"/>
                          <a:cs typeface="宋体"/>
                        </a:rPr>
                        <a:t>0100</a:t>
                      </a:r>
                      <a:r>
                        <a:rPr lang="zh-CN" sz="1050" kern="0" dirty="0">
                          <a:latin typeface="Times New Roman"/>
                          <a:ea typeface="宋体"/>
                          <a:cs typeface="宋体"/>
                        </a:rPr>
                        <a:t>）</a:t>
                      </a:r>
                      <a:endParaRPr lang="zh-CN" sz="1050" kern="100" dirty="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00B050"/>
                    </a:solidFill>
                  </a:tcPr>
                </a:tc>
              </a:tr>
              <a:tr h="191135">
                <a:tc vMerge="1">
                  <a:txBody>
                    <a:bodyPr/>
                    <a:lstStyle/>
                    <a:p>
                      <a:endParaRPr lang="zh-CN" altLang="en-US"/>
                    </a:p>
                  </a:txBody>
                  <a:tcPr/>
                </a:tc>
                <a:tc vMerge="1">
                  <a:txBody>
                    <a:bodyPr/>
                    <a:lstStyle/>
                    <a:p>
                      <a:endParaRPr lang="zh-CN" altLang="en-US"/>
                    </a:p>
                  </a:txBody>
                  <a:tcPr/>
                </a:tc>
                <a:tc vMerge="1">
                  <a:txBody>
                    <a:bodyPr/>
                    <a:lstStyle/>
                    <a:p>
                      <a:endParaRPr lang="zh-CN" altLang="en-US"/>
                    </a:p>
                  </a:txBody>
                  <a:tcPr/>
                </a:tc>
                <a:tc>
                  <a:txBody>
                    <a:bodyPr/>
                    <a:lstStyle/>
                    <a:p>
                      <a:pPr algn="l">
                        <a:spcAft>
                          <a:spcPts val="0"/>
                        </a:spcAft>
                      </a:pPr>
                      <a:r>
                        <a:rPr lang="zh-CN" sz="1050" kern="0" dirty="0">
                          <a:latin typeface="微软雅黑" pitchFamily="34" charset="-122"/>
                          <a:ea typeface="微软雅黑" pitchFamily="34" charset="-122"/>
                          <a:cs typeface="宋体"/>
                        </a:rPr>
                        <a:t>园地（</a:t>
                      </a:r>
                      <a:r>
                        <a:rPr lang="en-US" sz="1050" kern="0" dirty="0">
                          <a:latin typeface="微软雅黑" pitchFamily="34" charset="-122"/>
                          <a:ea typeface="微软雅黑" pitchFamily="34" charset="-122"/>
                          <a:cs typeface="宋体"/>
                        </a:rPr>
                        <a:t>0200</a:t>
                      </a:r>
                      <a:r>
                        <a:rPr lang="zh-CN" sz="1050" kern="0" dirty="0">
                          <a:latin typeface="微软雅黑" pitchFamily="34" charset="-122"/>
                          <a:ea typeface="微软雅黑" pitchFamily="34" charset="-122"/>
                          <a:cs typeface="宋体"/>
                        </a:rPr>
                        <a:t>）</a:t>
                      </a:r>
                      <a:endParaRPr lang="zh-CN" sz="1050" kern="100" dirty="0">
                        <a:latin typeface="微软雅黑" pitchFamily="34" charset="-122"/>
                        <a:ea typeface="微软雅黑" pitchFamily="34" charset="-122"/>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r>
              <a:tr h="191135">
                <a:tc vMerge="1">
                  <a:txBody>
                    <a:bodyPr/>
                    <a:lstStyle/>
                    <a:p>
                      <a:endParaRPr lang="zh-CN" altLang="en-US"/>
                    </a:p>
                  </a:txBody>
                  <a:tcPr/>
                </a:tc>
                <a:tc vMerge="1">
                  <a:txBody>
                    <a:bodyPr/>
                    <a:lstStyle/>
                    <a:p>
                      <a:endParaRPr lang="zh-CN" altLang="en-US"/>
                    </a:p>
                  </a:txBody>
                  <a:tcPr/>
                </a:tc>
                <a:tc vMerge="1">
                  <a:txBody>
                    <a:bodyPr/>
                    <a:lstStyle/>
                    <a:p>
                      <a:endParaRPr lang="zh-CN" altLang="en-US"/>
                    </a:p>
                  </a:txBody>
                  <a:tcPr/>
                </a:tc>
                <a:tc>
                  <a:txBody>
                    <a:bodyPr/>
                    <a:lstStyle/>
                    <a:p>
                      <a:pPr algn="l">
                        <a:spcAft>
                          <a:spcPts val="0"/>
                        </a:spcAft>
                      </a:pPr>
                      <a:r>
                        <a:rPr lang="zh-CN" sz="1050" kern="0" dirty="0">
                          <a:latin typeface="微软雅黑" pitchFamily="34" charset="-122"/>
                          <a:ea typeface="微软雅黑" pitchFamily="34" charset="-122"/>
                          <a:cs typeface="宋体"/>
                        </a:rPr>
                        <a:t>林地（</a:t>
                      </a:r>
                      <a:r>
                        <a:rPr lang="en-US" sz="1050" kern="0" dirty="0">
                          <a:latin typeface="微软雅黑" pitchFamily="34" charset="-122"/>
                          <a:ea typeface="微软雅黑" pitchFamily="34" charset="-122"/>
                          <a:cs typeface="宋体"/>
                        </a:rPr>
                        <a:t>0300</a:t>
                      </a:r>
                      <a:r>
                        <a:rPr lang="zh-CN" sz="1050" kern="0" dirty="0">
                          <a:latin typeface="微软雅黑" pitchFamily="34" charset="-122"/>
                          <a:ea typeface="微软雅黑" pitchFamily="34" charset="-122"/>
                          <a:cs typeface="宋体"/>
                        </a:rPr>
                        <a:t>）</a:t>
                      </a:r>
                      <a:endParaRPr lang="zh-CN" sz="1050" kern="100" dirty="0">
                        <a:latin typeface="微软雅黑" pitchFamily="34" charset="-122"/>
                        <a:ea typeface="微软雅黑" pitchFamily="34" charset="-122"/>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r>
              <a:tr h="0">
                <a:tc vMerge="1">
                  <a:txBody>
                    <a:bodyPr/>
                    <a:lstStyle/>
                    <a:p>
                      <a:endParaRPr lang="zh-CN" altLang="en-US"/>
                    </a:p>
                  </a:txBody>
                  <a:tcPr/>
                </a:tc>
                <a:tc vMerge="1">
                  <a:txBody>
                    <a:bodyPr/>
                    <a:lstStyle/>
                    <a:p>
                      <a:endParaRPr lang="zh-CN" altLang="en-US"/>
                    </a:p>
                  </a:txBody>
                  <a:tcPr/>
                </a:tc>
                <a:tc vMerge="1">
                  <a:txBody>
                    <a:bodyPr/>
                    <a:lstStyle/>
                    <a:p>
                      <a:endParaRPr lang="zh-CN" altLang="en-US"/>
                    </a:p>
                  </a:txBody>
                  <a:tcPr/>
                </a:tc>
                <a:tc>
                  <a:txBody>
                    <a:bodyPr/>
                    <a:lstStyle/>
                    <a:p>
                      <a:pPr algn="l">
                        <a:spcAft>
                          <a:spcPts val="0"/>
                        </a:spcAft>
                      </a:pPr>
                      <a:r>
                        <a:rPr lang="zh-CN" sz="1050" kern="0" dirty="0">
                          <a:latin typeface="微软雅黑" pitchFamily="34" charset="-122"/>
                          <a:ea typeface="微软雅黑" pitchFamily="34" charset="-122"/>
                          <a:cs typeface="宋体"/>
                        </a:rPr>
                        <a:t>草地（</a:t>
                      </a:r>
                      <a:r>
                        <a:rPr lang="en-US" sz="1050" kern="0" dirty="0">
                          <a:latin typeface="微软雅黑" pitchFamily="34" charset="-122"/>
                          <a:ea typeface="微软雅黑" pitchFamily="34" charset="-122"/>
                          <a:cs typeface="宋体"/>
                        </a:rPr>
                        <a:t>0400</a:t>
                      </a:r>
                      <a:r>
                        <a:rPr lang="zh-CN" sz="1050" kern="0" dirty="0">
                          <a:latin typeface="微软雅黑" pitchFamily="34" charset="-122"/>
                          <a:ea typeface="微软雅黑" pitchFamily="34" charset="-122"/>
                          <a:cs typeface="宋体"/>
                        </a:rPr>
                        <a:t>）</a:t>
                      </a:r>
                      <a:endParaRPr lang="zh-CN" sz="1050" kern="100" dirty="0">
                        <a:latin typeface="微软雅黑" pitchFamily="34" charset="-122"/>
                        <a:ea typeface="微软雅黑" pitchFamily="34" charset="-122"/>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r>
            </a:tbl>
          </a:graphicData>
        </a:graphic>
      </p:graphicFrame>
      <p:graphicFrame>
        <p:nvGraphicFramePr>
          <p:cNvPr id="15" name="表格 14"/>
          <p:cNvGraphicFramePr>
            <a:graphicFrameLocks noGrp="1"/>
          </p:cNvGraphicFramePr>
          <p:nvPr/>
        </p:nvGraphicFramePr>
        <p:xfrm>
          <a:off x="571472" y="2285992"/>
          <a:ext cx="8072495" cy="731520"/>
        </p:xfrm>
        <a:graphic>
          <a:graphicData uri="http://schemas.openxmlformats.org/drawingml/2006/table">
            <a:tbl>
              <a:tblPr/>
              <a:tblGrid>
                <a:gridCol w="857256"/>
                <a:gridCol w="1785950"/>
                <a:gridCol w="2428892"/>
                <a:gridCol w="3000397"/>
              </a:tblGrid>
              <a:tr h="191135">
                <a:tc rowSpan="2">
                  <a:txBody>
                    <a:bodyPr/>
                    <a:lstStyle/>
                    <a:p>
                      <a:pPr algn="ctr">
                        <a:spcAft>
                          <a:spcPts val="0"/>
                        </a:spcAft>
                      </a:pPr>
                      <a:r>
                        <a:rPr lang="en-US" sz="1600" kern="0" dirty="0">
                          <a:latin typeface="微软雅黑" pitchFamily="34" charset="-122"/>
                          <a:ea typeface="微软雅黑" pitchFamily="34" charset="-122"/>
                          <a:cs typeface="宋体"/>
                        </a:rPr>
                        <a:t>3</a:t>
                      </a:r>
                      <a:endParaRPr lang="zh-CN" sz="1600" kern="100" dirty="0">
                        <a:latin typeface="微软雅黑" pitchFamily="34" charset="-122"/>
                        <a:ea typeface="微软雅黑" pitchFamily="34" charset="-122"/>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noFill/>
                      <a:prstDash val="solid"/>
                      <a:round/>
                      <a:headEnd type="none" w="med" len="med"/>
                      <a:tailEnd type="none" w="med" len="med"/>
                    </a:lnB>
                  </a:tcPr>
                </a:tc>
                <a:tc rowSpan="2">
                  <a:txBody>
                    <a:bodyPr/>
                    <a:lstStyle/>
                    <a:p>
                      <a:pPr algn="l">
                        <a:spcAft>
                          <a:spcPts val="0"/>
                        </a:spcAft>
                      </a:pPr>
                      <a:r>
                        <a:rPr lang="zh-CN" sz="1600" kern="0" dirty="0">
                          <a:latin typeface="微软雅黑" pitchFamily="34" charset="-122"/>
                          <a:ea typeface="微软雅黑" pitchFamily="34" charset="-122"/>
                          <a:cs typeface="宋体"/>
                        </a:rPr>
                        <a:t>水域</a:t>
                      </a:r>
                      <a:endParaRPr lang="zh-CN" sz="1600" kern="100" dirty="0">
                        <a:latin typeface="微软雅黑" pitchFamily="34" charset="-122"/>
                        <a:ea typeface="微软雅黑" pitchFamily="34" charset="-122"/>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noFill/>
                      <a:prstDash val="solid"/>
                      <a:round/>
                      <a:headEnd type="none" w="med" len="med"/>
                      <a:tailEnd type="none" w="med" len="med"/>
                    </a:lnB>
                  </a:tcPr>
                </a:tc>
                <a:tc>
                  <a:txBody>
                    <a:bodyPr/>
                    <a:lstStyle/>
                    <a:p>
                      <a:pPr algn="l">
                        <a:spcAft>
                          <a:spcPts val="0"/>
                        </a:spcAft>
                      </a:pPr>
                      <a:r>
                        <a:rPr lang="zh-CN" sz="1600" kern="0" dirty="0">
                          <a:latin typeface="微软雅黑" pitchFamily="34" charset="-122"/>
                          <a:ea typeface="微软雅黑" pitchFamily="34" charset="-122"/>
                          <a:cs typeface="宋体"/>
                        </a:rPr>
                        <a:t>地表覆盖数据层（</a:t>
                      </a:r>
                      <a:r>
                        <a:rPr lang="en-US" sz="1600" kern="0" dirty="0">
                          <a:latin typeface="微软雅黑" pitchFamily="34" charset="-122"/>
                          <a:ea typeface="微软雅黑" pitchFamily="34" charset="-122"/>
                          <a:cs typeface="宋体"/>
                        </a:rPr>
                        <a:t>LCA</a:t>
                      </a:r>
                      <a:r>
                        <a:rPr lang="zh-CN" sz="1600" kern="0" dirty="0">
                          <a:latin typeface="微软雅黑" pitchFamily="34" charset="-122"/>
                          <a:ea typeface="微软雅黑" pitchFamily="34" charset="-122"/>
                          <a:cs typeface="宋体"/>
                        </a:rPr>
                        <a:t>）</a:t>
                      </a:r>
                      <a:endParaRPr lang="zh-CN" sz="1600" kern="100" dirty="0">
                        <a:latin typeface="微软雅黑" pitchFamily="34" charset="-122"/>
                        <a:ea typeface="微软雅黑" pitchFamily="34" charset="-122"/>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l">
                        <a:spcAft>
                          <a:spcPts val="0"/>
                        </a:spcAft>
                      </a:pPr>
                      <a:r>
                        <a:rPr lang="zh-CN" sz="1050" kern="0" dirty="0">
                          <a:latin typeface="Times New Roman"/>
                          <a:ea typeface="宋体"/>
                          <a:cs typeface="宋体"/>
                        </a:rPr>
                        <a:t>水面（</a:t>
                      </a:r>
                      <a:r>
                        <a:rPr lang="en-US" sz="1050" kern="0" dirty="0">
                          <a:latin typeface="Times New Roman"/>
                          <a:ea typeface="宋体"/>
                          <a:cs typeface="宋体"/>
                        </a:rPr>
                        <a:t>1001</a:t>
                      </a:r>
                      <a:r>
                        <a:rPr lang="zh-CN" sz="1050" kern="0" dirty="0">
                          <a:latin typeface="Times New Roman"/>
                          <a:ea typeface="宋体"/>
                          <a:cs typeface="宋体"/>
                        </a:rPr>
                        <a:t>）</a:t>
                      </a:r>
                      <a:endParaRPr lang="zh-CN" sz="1050" kern="100" dirty="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r>
              <a:tr h="191135">
                <a:tc vMerge="1">
                  <a:txBody>
                    <a:bodyPr/>
                    <a:lstStyle/>
                    <a:p>
                      <a:endParaRPr lang="zh-CN" altLang="en-US"/>
                    </a:p>
                  </a:txBody>
                  <a:tcPr/>
                </a:tc>
                <a:tc vMerge="1">
                  <a:txBody>
                    <a:bodyPr/>
                    <a:lstStyle/>
                    <a:p>
                      <a:endParaRPr lang="zh-CN" altLang="en-US"/>
                    </a:p>
                  </a:txBody>
                  <a:tcPr/>
                </a:tc>
                <a:tc gridSpan="2">
                  <a:txBody>
                    <a:bodyPr/>
                    <a:lstStyle/>
                    <a:p>
                      <a:pPr algn="l">
                        <a:spcAft>
                          <a:spcPts val="0"/>
                        </a:spcAft>
                      </a:pPr>
                      <a:r>
                        <a:rPr lang="zh-CN" sz="1600" kern="0" dirty="0">
                          <a:latin typeface="微软雅黑" pitchFamily="34" charset="-122"/>
                          <a:ea typeface="微软雅黑" pitchFamily="34" charset="-122"/>
                          <a:cs typeface="宋体"/>
                        </a:rPr>
                        <a:t>水域要素</a:t>
                      </a:r>
                      <a:r>
                        <a:rPr lang="zh-CN" sz="1600" kern="0" dirty="0" smtClean="0">
                          <a:latin typeface="微软雅黑" pitchFamily="34" charset="-122"/>
                          <a:ea typeface="微软雅黑" pitchFamily="34" charset="-122"/>
                          <a:cs typeface="宋体"/>
                        </a:rPr>
                        <a:t>层</a:t>
                      </a:r>
                      <a:r>
                        <a:rPr lang="zh-CN" altLang="en-US" sz="1600" kern="0" dirty="0" smtClean="0">
                          <a:latin typeface="微软雅黑" pitchFamily="34" charset="-122"/>
                          <a:ea typeface="微软雅黑" pitchFamily="34" charset="-122"/>
                          <a:cs typeface="宋体"/>
                        </a:rPr>
                        <a:t>以及实体</a:t>
                      </a:r>
                      <a:endParaRPr lang="zh-CN" sz="1600" kern="100" dirty="0">
                        <a:latin typeface="微软雅黑" pitchFamily="34" charset="-122"/>
                        <a:ea typeface="微软雅黑" pitchFamily="34" charset="-122"/>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zh-CN" altLang="en-US"/>
                    </a:p>
                  </a:txBody>
                  <a:tcPr/>
                </a:tc>
              </a:tr>
              <a:tr h="191135">
                <a:tc>
                  <a:txBody>
                    <a:bodyPr/>
                    <a:lstStyle/>
                    <a:p>
                      <a:pPr algn="ctr">
                        <a:spcAft>
                          <a:spcPts val="0"/>
                        </a:spcAft>
                      </a:pPr>
                      <a:endParaRPr lang="zh-CN" sz="1600" kern="100" dirty="0">
                        <a:latin typeface="微软雅黑" pitchFamily="34" charset="-122"/>
                        <a:ea typeface="微软雅黑" pitchFamily="34" charset="-122"/>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l">
                        <a:spcAft>
                          <a:spcPts val="0"/>
                        </a:spcAft>
                      </a:pPr>
                      <a:endParaRPr lang="zh-CN" sz="1600" kern="100" dirty="0">
                        <a:latin typeface="微软雅黑" pitchFamily="34" charset="-122"/>
                        <a:ea typeface="微软雅黑" pitchFamily="34" charset="-122"/>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gridSpan="2">
                  <a:txBody>
                    <a:bodyPr/>
                    <a:lstStyle/>
                    <a:p>
                      <a:pPr algn="l">
                        <a:spcAft>
                          <a:spcPts val="0"/>
                        </a:spcAft>
                      </a:pPr>
                      <a:r>
                        <a:rPr lang="zh-CN" altLang="en-US" sz="1600" kern="100" dirty="0" smtClean="0">
                          <a:latin typeface="微软雅黑" pitchFamily="34" charset="-122"/>
                          <a:ea typeface="微软雅黑" pitchFamily="34" charset="-122"/>
                          <a:cs typeface="Times New Roman"/>
                        </a:rPr>
                        <a:t>构筑物要素层（水工设施）</a:t>
                      </a:r>
                      <a:endParaRPr lang="zh-CN" sz="1600" kern="100" dirty="0">
                        <a:latin typeface="微软雅黑" pitchFamily="34" charset="-122"/>
                        <a:ea typeface="微软雅黑" pitchFamily="34" charset="-122"/>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zh-CN" altLang="en-US"/>
                    </a:p>
                  </a:txBody>
                  <a:tcPr/>
                </a:tc>
              </a:tr>
            </a:tbl>
          </a:graphicData>
        </a:graphic>
      </p:graphicFrame>
      <p:graphicFrame>
        <p:nvGraphicFramePr>
          <p:cNvPr id="16" name="表格 15"/>
          <p:cNvGraphicFramePr>
            <a:graphicFrameLocks noGrp="1"/>
          </p:cNvGraphicFramePr>
          <p:nvPr/>
        </p:nvGraphicFramePr>
        <p:xfrm>
          <a:off x="571472" y="3000372"/>
          <a:ext cx="8072494" cy="1219200"/>
        </p:xfrm>
        <a:graphic>
          <a:graphicData uri="http://schemas.openxmlformats.org/drawingml/2006/table">
            <a:tbl>
              <a:tblPr/>
              <a:tblGrid>
                <a:gridCol w="857256"/>
                <a:gridCol w="1785950"/>
                <a:gridCol w="2428892"/>
                <a:gridCol w="3000396"/>
              </a:tblGrid>
              <a:tr h="224044">
                <a:tc>
                  <a:txBody>
                    <a:bodyPr/>
                    <a:lstStyle/>
                    <a:p>
                      <a:pPr algn="ctr">
                        <a:spcAft>
                          <a:spcPts val="0"/>
                        </a:spcAft>
                      </a:pPr>
                      <a:r>
                        <a:rPr lang="en-US" sz="1600" kern="0" dirty="0">
                          <a:latin typeface="微软雅黑" pitchFamily="34" charset="-122"/>
                          <a:ea typeface="微软雅黑" pitchFamily="34" charset="-122"/>
                          <a:cs typeface="宋体"/>
                        </a:rPr>
                        <a:t>4</a:t>
                      </a:r>
                      <a:endParaRPr lang="zh-CN" sz="1600" kern="100" dirty="0">
                        <a:latin typeface="微软雅黑" pitchFamily="34" charset="-122"/>
                        <a:ea typeface="微软雅黑" pitchFamily="34" charset="-122"/>
                        <a:cs typeface="Times New Roman"/>
                      </a:endParaRPr>
                    </a:p>
                  </a:txBody>
                  <a:tcPr marL="32742" marR="327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l">
                        <a:spcAft>
                          <a:spcPts val="0"/>
                        </a:spcAft>
                      </a:pPr>
                      <a:r>
                        <a:rPr lang="zh-CN" sz="1600" kern="0" dirty="0">
                          <a:latin typeface="微软雅黑" pitchFamily="34" charset="-122"/>
                          <a:ea typeface="微软雅黑" pitchFamily="34" charset="-122"/>
                          <a:cs typeface="宋体"/>
                        </a:rPr>
                        <a:t>荒漠与裸露地表</a:t>
                      </a:r>
                      <a:endParaRPr lang="zh-CN" sz="1600" kern="100" dirty="0">
                        <a:latin typeface="微软雅黑" pitchFamily="34" charset="-122"/>
                        <a:ea typeface="微软雅黑" pitchFamily="34" charset="-122"/>
                        <a:cs typeface="Times New Roman"/>
                      </a:endParaRPr>
                    </a:p>
                  </a:txBody>
                  <a:tcPr marL="32742" marR="327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l">
                        <a:spcAft>
                          <a:spcPts val="0"/>
                        </a:spcAft>
                      </a:pPr>
                      <a:r>
                        <a:rPr lang="zh-CN" sz="1600" kern="0" dirty="0">
                          <a:latin typeface="Times New Roman"/>
                          <a:ea typeface="宋体"/>
                          <a:cs typeface="宋体"/>
                        </a:rPr>
                        <a:t>地表覆盖数据层（</a:t>
                      </a:r>
                      <a:r>
                        <a:rPr lang="en-US" sz="1600" kern="0" dirty="0">
                          <a:latin typeface="Times New Roman"/>
                          <a:ea typeface="宋体"/>
                          <a:cs typeface="宋体"/>
                        </a:rPr>
                        <a:t>LCA</a:t>
                      </a:r>
                      <a:r>
                        <a:rPr lang="zh-CN" sz="1600" kern="0" dirty="0">
                          <a:latin typeface="Times New Roman"/>
                          <a:ea typeface="宋体"/>
                          <a:cs typeface="宋体"/>
                        </a:rPr>
                        <a:t>）</a:t>
                      </a:r>
                      <a:endParaRPr lang="zh-CN" sz="1600" kern="100" dirty="0">
                        <a:latin typeface="Times New Roman"/>
                        <a:ea typeface="宋体"/>
                        <a:cs typeface="Times New Roman"/>
                      </a:endParaRPr>
                    </a:p>
                  </a:txBody>
                  <a:tcPr marL="32742" marR="327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l">
                        <a:spcAft>
                          <a:spcPts val="0"/>
                        </a:spcAft>
                      </a:pPr>
                      <a:r>
                        <a:rPr lang="zh-CN" sz="1600" kern="0" dirty="0">
                          <a:latin typeface="Times New Roman"/>
                          <a:ea typeface="宋体"/>
                          <a:cs typeface="宋体"/>
                        </a:rPr>
                        <a:t>荒漠与裸露地表（</a:t>
                      </a:r>
                      <a:r>
                        <a:rPr lang="en-US" sz="1600" kern="0" dirty="0">
                          <a:latin typeface="Times New Roman"/>
                          <a:ea typeface="宋体"/>
                          <a:cs typeface="宋体"/>
                        </a:rPr>
                        <a:t>0900</a:t>
                      </a:r>
                      <a:r>
                        <a:rPr lang="zh-CN" sz="1600" kern="0" dirty="0">
                          <a:latin typeface="Times New Roman"/>
                          <a:ea typeface="宋体"/>
                          <a:cs typeface="宋体"/>
                        </a:rPr>
                        <a:t>）</a:t>
                      </a:r>
                      <a:endParaRPr lang="zh-CN" sz="1600" kern="100" dirty="0">
                        <a:latin typeface="Times New Roman"/>
                        <a:ea typeface="宋体"/>
                        <a:cs typeface="Times New Roman"/>
                      </a:endParaRPr>
                    </a:p>
                  </a:txBody>
                  <a:tcPr marL="32742" marR="327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chemeClr val="accent6">
                        <a:lumMod val="40000"/>
                        <a:lumOff val="60000"/>
                      </a:schemeClr>
                    </a:solidFill>
                  </a:tcPr>
                </a:tc>
              </a:tr>
              <a:tr h="224044">
                <a:tc rowSpan="4">
                  <a:txBody>
                    <a:bodyPr/>
                    <a:lstStyle/>
                    <a:p>
                      <a:pPr algn="ctr">
                        <a:spcAft>
                          <a:spcPts val="0"/>
                        </a:spcAft>
                      </a:pPr>
                      <a:r>
                        <a:rPr lang="en-US" sz="1600" kern="0" dirty="0">
                          <a:latin typeface="微软雅黑" pitchFamily="34" charset="-122"/>
                          <a:ea typeface="微软雅黑" pitchFamily="34" charset="-122"/>
                          <a:cs typeface="宋体"/>
                        </a:rPr>
                        <a:t>5</a:t>
                      </a:r>
                      <a:endParaRPr lang="zh-CN" sz="1600" kern="100" dirty="0">
                        <a:latin typeface="微软雅黑" pitchFamily="34" charset="-122"/>
                        <a:ea typeface="微软雅黑" pitchFamily="34" charset="-122"/>
                        <a:cs typeface="Times New Roman"/>
                      </a:endParaRPr>
                    </a:p>
                  </a:txBody>
                  <a:tcPr marL="32742" marR="327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4">
                  <a:txBody>
                    <a:bodyPr/>
                    <a:lstStyle/>
                    <a:p>
                      <a:pPr algn="l">
                        <a:spcAft>
                          <a:spcPts val="0"/>
                        </a:spcAft>
                      </a:pPr>
                      <a:r>
                        <a:rPr lang="zh-CN" sz="1600" kern="0" dirty="0">
                          <a:latin typeface="微软雅黑" pitchFamily="34" charset="-122"/>
                          <a:ea typeface="微软雅黑" pitchFamily="34" charset="-122"/>
                          <a:cs typeface="宋体"/>
                        </a:rPr>
                        <a:t>交通网络</a:t>
                      </a:r>
                      <a:endParaRPr lang="zh-CN" sz="1600" kern="100" dirty="0">
                        <a:latin typeface="微软雅黑" pitchFamily="34" charset="-122"/>
                        <a:ea typeface="微软雅黑" pitchFamily="34" charset="-122"/>
                        <a:cs typeface="Times New Roman"/>
                      </a:endParaRPr>
                    </a:p>
                  </a:txBody>
                  <a:tcPr marL="32742" marR="327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zh-CN" sz="1600" kern="0" dirty="0">
                          <a:latin typeface="Times New Roman"/>
                          <a:ea typeface="宋体"/>
                          <a:cs typeface="宋体"/>
                        </a:rPr>
                        <a:t>地表覆盖数据层（</a:t>
                      </a:r>
                      <a:r>
                        <a:rPr lang="en-US" sz="1600" kern="0" dirty="0">
                          <a:latin typeface="Times New Roman"/>
                          <a:ea typeface="宋体"/>
                          <a:cs typeface="宋体"/>
                        </a:rPr>
                        <a:t>LCA</a:t>
                      </a:r>
                      <a:r>
                        <a:rPr lang="zh-CN" sz="1600" kern="0" dirty="0">
                          <a:latin typeface="Times New Roman"/>
                          <a:ea typeface="宋体"/>
                          <a:cs typeface="宋体"/>
                        </a:rPr>
                        <a:t>）</a:t>
                      </a:r>
                      <a:endParaRPr lang="zh-CN" sz="1600" kern="100" dirty="0">
                        <a:latin typeface="Times New Roman"/>
                        <a:ea typeface="宋体"/>
                        <a:cs typeface="Times New Roman"/>
                      </a:endParaRPr>
                    </a:p>
                  </a:txBody>
                  <a:tcPr marL="32742" marR="327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zh-CN" sz="1600" kern="0" dirty="0">
                          <a:latin typeface="Times New Roman"/>
                          <a:ea typeface="宋体"/>
                          <a:cs typeface="宋体"/>
                        </a:rPr>
                        <a:t>路面（</a:t>
                      </a:r>
                      <a:r>
                        <a:rPr lang="en-US" sz="1600" kern="0" dirty="0">
                          <a:latin typeface="Times New Roman"/>
                          <a:ea typeface="宋体"/>
                          <a:cs typeface="宋体"/>
                        </a:rPr>
                        <a:t>0601</a:t>
                      </a:r>
                      <a:r>
                        <a:rPr lang="zh-CN" sz="1600" kern="0" dirty="0">
                          <a:latin typeface="Times New Roman"/>
                          <a:ea typeface="宋体"/>
                          <a:cs typeface="宋体"/>
                        </a:rPr>
                        <a:t>）</a:t>
                      </a:r>
                      <a:endParaRPr lang="zh-CN" sz="1600" kern="100" dirty="0">
                        <a:latin typeface="Times New Roman"/>
                        <a:ea typeface="宋体"/>
                        <a:cs typeface="Times New Roman"/>
                      </a:endParaRPr>
                    </a:p>
                  </a:txBody>
                  <a:tcPr marL="32742" marR="327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24044">
                <a:tc vMerge="1">
                  <a:txBody>
                    <a:bodyPr/>
                    <a:lstStyle/>
                    <a:p>
                      <a:endParaRPr lang="zh-CN" altLang="en-US"/>
                    </a:p>
                  </a:txBody>
                  <a:tcPr/>
                </a:tc>
                <a:tc vMerge="1">
                  <a:txBody>
                    <a:bodyPr/>
                    <a:lstStyle/>
                    <a:p>
                      <a:endParaRPr lang="zh-CN" altLang="en-US"/>
                    </a:p>
                  </a:txBody>
                  <a:tcPr/>
                </a:tc>
                <a:tc>
                  <a:txBody>
                    <a:bodyPr/>
                    <a:lstStyle/>
                    <a:p>
                      <a:pPr algn="l">
                        <a:spcAft>
                          <a:spcPts val="0"/>
                        </a:spcAft>
                      </a:pPr>
                      <a:r>
                        <a:rPr lang="zh-CN" sz="1600" kern="0" dirty="0">
                          <a:latin typeface="Times New Roman"/>
                          <a:ea typeface="宋体"/>
                          <a:cs typeface="宋体"/>
                        </a:rPr>
                        <a:t>构筑物要素层</a:t>
                      </a:r>
                      <a:endParaRPr lang="zh-CN" sz="1600" kern="100" dirty="0">
                        <a:latin typeface="Times New Roman"/>
                        <a:ea typeface="宋体"/>
                        <a:cs typeface="Times New Roman"/>
                      </a:endParaRPr>
                    </a:p>
                  </a:txBody>
                  <a:tcPr marL="32742" marR="327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zh-CN" altLang="en-US" sz="1600" kern="100" dirty="0" smtClean="0">
                          <a:latin typeface="Times New Roman"/>
                          <a:ea typeface="宋体"/>
                          <a:cs typeface="Times New Roman"/>
                        </a:rPr>
                        <a:t>硬化地表、交通设施</a:t>
                      </a:r>
                      <a:endParaRPr lang="zh-CN" sz="1600" kern="100" dirty="0">
                        <a:latin typeface="Times New Roman"/>
                        <a:ea typeface="宋体"/>
                        <a:cs typeface="Times New Roman"/>
                      </a:endParaRPr>
                    </a:p>
                  </a:txBody>
                  <a:tcPr marL="32742" marR="327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24044">
                <a:tc vMerge="1">
                  <a:txBody>
                    <a:bodyPr/>
                    <a:lstStyle/>
                    <a:p>
                      <a:endParaRPr lang="zh-CN" altLang="en-US"/>
                    </a:p>
                  </a:txBody>
                  <a:tcPr/>
                </a:tc>
                <a:tc vMerge="1">
                  <a:txBody>
                    <a:bodyPr/>
                    <a:lstStyle/>
                    <a:p>
                      <a:endParaRPr lang="zh-CN" altLang="en-US"/>
                    </a:p>
                  </a:txBody>
                  <a:tcPr/>
                </a:tc>
                <a:tc gridSpan="2">
                  <a:txBody>
                    <a:bodyPr/>
                    <a:lstStyle/>
                    <a:p>
                      <a:pPr algn="l">
                        <a:spcAft>
                          <a:spcPts val="0"/>
                        </a:spcAft>
                      </a:pPr>
                      <a:r>
                        <a:rPr lang="zh-CN" sz="1600" kern="0" dirty="0">
                          <a:latin typeface="Times New Roman"/>
                          <a:ea typeface="宋体"/>
                          <a:cs typeface="宋体"/>
                        </a:rPr>
                        <a:t>道路要素</a:t>
                      </a:r>
                      <a:r>
                        <a:rPr lang="zh-CN" sz="1600" kern="0" dirty="0" smtClean="0">
                          <a:latin typeface="Times New Roman"/>
                          <a:ea typeface="宋体"/>
                          <a:cs typeface="宋体"/>
                        </a:rPr>
                        <a:t>层</a:t>
                      </a:r>
                      <a:r>
                        <a:rPr lang="zh-CN" altLang="en-US" sz="1600" kern="0" dirty="0" smtClean="0">
                          <a:latin typeface="Times New Roman"/>
                          <a:ea typeface="宋体"/>
                          <a:cs typeface="宋体"/>
                        </a:rPr>
                        <a:t>以及实体</a:t>
                      </a:r>
                      <a:endParaRPr lang="zh-CN" sz="1600" kern="100" dirty="0">
                        <a:latin typeface="Times New Roman"/>
                        <a:ea typeface="宋体"/>
                        <a:cs typeface="Times New Roman"/>
                      </a:endParaRPr>
                    </a:p>
                  </a:txBody>
                  <a:tcPr marL="32742" marR="327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zh-CN" altLang="en-US"/>
                    </a:p>
                  </a:txBody>
                  <a:tcPr/>
                </a:tc>
              </a:tr>
              <a:tr h="224044">
                <a:tc vMerge="1">
                  <a:txBody>
                    <a:bodyPr/>
                    <a:lstStyle/>
                    <a:p>
                      <a:pPr algn="ctr">
                        <a:spcAft>
                          <a:spcPts val="0"/>
                        </a:spcAft>
                      </a:pPr>
                      <a:endParaRPr lang="zh-CN" sz="1600" kern="100" dirty="0">
                        <a:latin typeface="微软雅黑" pitchFamily="34" charset="-122"/>
                        <a:ea typeface="微软雅黑" pitchFamily="34" charset="-122"/>
                        <a:cs typeface="Times New Roman"/>
                      </a:endParaRPr>
                    </a:p>
                  </a:txBody>
                  <a:tcPr marL="32742" marR="327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pPr algn="l">
                        <a:spcAft>
                          <a:spcPts val="0"/>
                        </a:spcAft>
                      </a:pPr>
                      <a:endParaRPr lang="zh-CN" sz="1600" kern="100" dirty="0">
                        <a:latin typeface="微软雅黑" pitchFamily="34" charset="-122"/>
                        <a:ea typeface="微软雅黑" pitchFamily="34" charset="-122"/>
                        <a:cs typeface="Times New Roman"/>
                      </a:endParaRPr>
                    </a:p>
                  </a:txBody>
                  <a:tcPr marL="32742" marR="327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zh-CN" altLang="en-US" sz="1600" kern="100" dirty="0" smtClean="0">
                          <a:latin typeface="Times New Roman"/>
                          <a:ea typeface="宋体"/>
                          <a:cs typeface="Times New Roman"/>
                        </a:rPr>
                        <a:t>城镇综合功能单元</a:t>
                      </a:r>
                      <a:endParaRPr lang="zh-CN" sz="1600" kern="100" dirty="0">
                        <a:latin typeface="Times New Roman"/>
                        <a:ea typeface="宋体"/>
                        <a:cs typeface="Times New Roman"/>
                      </a:endParaRPr>
                    </a:p>
                  </a:txBody>
                  <a:tcPr marL="32742" marR="32742" marT="0"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zh-CN" altLang="en-US" sz="1600" kern="100" dirty="0" smtClean="0">
                          <a:latin typeface="Times New Roman"/>
                          <a:ea typeface="宋体"/>
                          <a:cs typeface="Times New Roman"/>
                        </a:rPr>
                        <a:t>机场、港口、车站</a:t>
                      </a:r>
                      <a:endParaRPr lang="zh-CN" sz="1600" kern="100" dirty="0">
                        <a:latin typeface="Times New Roman"/>
                        <a:ea typeface="宋体"/>
                        <a:cs typeface="Times New Roman"/>
                      </a:endParaRPr>
                    </a:p>
                  </a:txBody>
                  <a:tcPr marL="32742" marR="32742" marT="0"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graphicFrame>
        <p:nvGraphicFramePr>
          <p:cNvPr id="17" name="表格 16"/>
          <p:cNvGraphicFramePr>
            <a:graphicFrameLocks noGrp="1"/>
          </p:cNvGraphicFramePr>
          <p:nvPr/>
        </p:nvGraphicFramePr>
        <p:xfrm>
          <a:off x="571472" y="4214818"/>
          <a:ext cx="8072495" cy="1303749"/>
        </p:xfrm>
        <a:graphic>
          <a:graphicData uri="http://schemas.openxmlformats.org/drawingml/2006/table">
            <a:tbl>
              <a:tblPr>
                <a:tableStyleId>{284E427A-3D55-4303-BF80-6455036E1DE7}</a:tableStyleId>
              </a:tblPr>
              <a:tblGrid>
                <a:gridCol w="857256"/>
                <a:gridCol w="1785950"/>
                <a:gridCol w="2428892"/>
                <a:gridCol w="3000397"/>
              </a:tblGrid>
              <a:tr h="272023">
                <a:tc rowSpan="5">
                  <a:txBody>
                    <a:bodyPr/>
                    <a:lstStyle/>
                    <a:p>
                      <a:pPr algn="ctr">
                        <a:spcAft>
                          <a:spcPts val="0"/>
                        </a:spcAft>
                      </a:pPr>
                      <a:r>
                        <a:rPr lang="en-US" sz="1600" kern="0" dirty="0">
                          <a:latin typeface="微软雅黑" pitchFamily="34" charset="-122"/>
                          <a:ea typeface="微软雅黑" pitchFamily="34" charset="-122"/>
                        </a:rPr>
                        <a:t>6</a:t>
                      </a:r>
                      <a:endParaRPr lang="zh-CN" sz="1600" kern="100" dirty="0">
                        <a:latin typeface="微软雅黑" pitchFamily="34" charset="-122"/>
                        <a:ea typeface="微软雅黑" pitchFamily="34" charset="-122"/>
                        <a:cs typeface="Times New Roman"/>
                      </a:endParaRPr>
                    </a:p>
                  </a:txBody>
                  <a:tcPr marL="42280" marR="42280" marT="0" marB="0" anchor="ctr"/>
                </a:tc>
                <a:tc rowSpan="5">
                  <a:txBody>
                    <a:bodyPr/>
                    <a:lstStyle/>
                    <a:p>
                      <a:pPr algn="l">
                        <a:spcAft>
                          <a:spcPts val="0"/>
                        </a:spcAft>
                      </a:pPr>
                      <a:r>
                        <a:rPr lang="zh-CN" sz="1600" kern="0" dirty="0">
                          <a:latin typeface="微软雅黑" pitchFamily="34" charset="-122"/>
                          <a:ea typeface="微软雅黑" pitchFamily="34" charset="-122"/>
                        </a:rPr>
                        <a:t>居民地与设施</a:t>
                      </a:r>
                      <a:endParaRPr lang="zh-CN" sz="1600" kern="100" dirty="0">
                        <a:latin typeface="微软雅黑" pitchFamily="34" charset="-122"/>
                        <a:ea typeface="微软雅黑" pitchFamily="34" charset="-122"/>
                        <a:cs typeface="Times New Roman"/>
                      </a:endParaRPr>
                    </a:p>
                  </a:txBody>
                  <a:tcPr marL="42280" marR="42280" marT="0" marB="0" anchor="ctr"/>
                </a:tc>
                <a:tc rowSpan="3">
                  <a:txBody>
                    <a:bodyPr/>
                    <a:lstStyle/>
                    <a:p>
                      <a:pPr algn="l">
                        <a:spcAft>
                          <a:spcPts val="0"/>
                        </a:spcAft>
                      </a:pPr>
                      <a:r>
                        <a:rPr lang="zh-CN" sz="1600" kern="0" dirty="0"/>
                        <a:t>地表覆盖数据层（</a:t>
                      </a:r>
                      <a:r>
                        <a:rPr lang="en-US" sz="1600" kern="0" dirty="0"/>
                        <a:t>LCA</a:t>
                      </a:r>
                      <a:r>
                        <a:rPr lang="zh-CN" sz="1600" kern="0" dirty="0"/>
                        <a:t>）</a:t>
                      </a:r>
                      <a:endParaRPr lang="zh-CN" sz="1600" kern="100" dirty="0">
                        <a:latin typeface="微软雅黑" pitchFamily="34" charset="-122"/>
                        <a:ea typeface="微软雅黑" pitchFamily="34" charset="-122"/>
                        <a:cs typeface="Times New Roman"/>
                      </a:endParaRPr>
                    </a:p>
                  </a:txBody>
                  <a:tcPr marL="42280" marR="42280" marT="0" marB="0" anchor="ctr"/>
                </a:tc>
                <a:tc>
                  <a:txBody>
                    <a:bodyPr/>
                    <a:lstStyle/>
                    <a:p>
                      <a:pPr algn="l">
                        <a:spcAft>
                          <a:spcPts val="0"/>
                        </a:spcAft>
                      </a:pPr>
                      <a:r>
                        <a:rPr lang="zh-CN" sz="1400" kern="0" dirty="0"/>
                        <a:t>房屋建筑区（</a:t>
                      </a:r>
                      <a:r>
                        <a:rPr lang="en-US" sz="1400" kern="0" dirty="0"/>
                        <a:t>0500</a:t>
                      </a:r>
                      <a:r>
                        <a:rPr lang="zh-CN" sz="1400" kern="0" dirty="0"/>
                        <a:t>）</a:t>
                      </a:r>
                      <a:endParaRPr lang="zh-CN" sz="1400" kern="100" dirty="0">
                        <a:latin typeface="微软雅黑" pitchFamily="34" charset="-122"/>
                        <a:ea typeface="微软雅黑" pitchFamily="34" charset="-122"/>
                        <a:cs typeface="Times New Roman"/>
                      </a:endParaRPr>
                    </a:p>
                  </a:txBody>
                  <a:tcPr marL="42280" marR="42280" marT="0" marB="0" anchor="ctr"/>
                </a:tc>
              </a:tr>
              <a:tr h="272023">
                <a:tc vMerge="1">
                  <a:txBody>
                    <a:bodyPr/>
                    <a:lstStyle/>
                    <a:p>
                      <a:endParaRPr lang="zh-CN" altLang="en-US"/>
                    </a:p>
                  </a:txBody>
                  <a:tcPr/>
                </a:tc>
                <a:tc vMerge="1">
                  <a:txBody>
                    <a:bodyPr/>
                    <a:lstStyle/>
                    <a:p>
                      <a:endParaRPr lang="zh-CN" altLang="en-US"/>
                    </a:p>
                  </a:txBody>
                  <a:tcPr/>
                </a:tc>
                <a:tc vMerge="1">
                  <a:txBody>
                    <a:bodyPr/>
                    <a:lstStyle/>
                    <a:p>
                      <a:endParaRPr lang="zh-CN" altLang="en-US"/>
                    </a:p>
                  </a:txBody>
                  <a:tcPr/>
                </a:tc>
                <a:tc>
                  <a:txBody>
                    <a:bodyPr/>
                    <a:lstStyle/>
                    <a:p>
                      <a:pPr algn="l">
                        <a:spcAft>
                          <a:spcPts val="0"/>
                        </a:spcAft>
                      </a:pPr>
                      <a:r>
                        <a:rPr lang="zh-CN" sz="1400" kern="0" dirty="0"/>
                        <a:t>构筑物（</a:t>
                      </a:r>
                      <a:r>
                        <a:rPr lang="en-US" sz="1400" kern="0" dirty="0"/>
                        <a:t>0700</a:t>
                      </a:r>
                      <a:r>
                        <a:rPr lang="zh-CN" sz="1400" kern="0" dirty="0"/>
                        <a:t>）</a:t>
                      </a:r>
                      <a:endParaRPr lang="zh-CN" sz="1400" kern="100" dirty="0">
                        <a:latin typeface="微软雅黑" pitchFamily="34" charset="-122"/>
                        <a:ea typeface="微软雅黑" pitchFamily="34" charset="-122"/>
                        <a:cs typeface="Times New Roman"/>
                      </a:endParaRPr>
                    </a:p>
                  </a:txBody>
                  <a:tcPr marL="42280" marR="42280" marT="0" marB="0" anchor="ctr"/>
                </a:tc>
              </a:tr>
              <a:tr h="272023">
                <a:tc vMerge="1">
                  <a:txBody>
                    <a:bodyPr/>
                    <a:lstStyle/>
                    <a:p>
                      <a:endParaRPr lang="zh-CN" altLang="en-US"/>
                    </a:p>
                  </a:txBody>
                  <a:tcPr/>
                </a:tc>
                <a:tc vMerge="1">
                  <a:txBody>
                    <a:bodyPr/>
                    <a:lstStyle/>
                    <a:p>
                      <a:endParaRPr lang="zh-CN" altLang="en-US"/>
                    </a:p>
                  </a:txBody>
                  <a:tcPr/>
                </a:tc>
                <a:tc vMerge="1">
                  <a:txBody>
                    <a:bodyPr/>
                    <a:lstStyle/>
                    <a:p>
                      <a:endParaRPr lang="zh-CN" altLang="en-US"/>
                    </a:p>
                  </a:txBody>
                  <a:tcPr/>
                </a:tc>
                <a:tc>
                  <a:txBody>
                    <a:bodyPr/>
                    <a:lstStyle/>
                    <a:p>
                      <a:pPr algn="l">
                        <a:spcAft>
                          <a:spcPts val="0"/>
                        </a:spcAft>
                      </a:pPr>
                      <a:r>
                        <a:rPr lang="zh-CN" sz="1400" kern="0" dirty="0"/>
                        <a:t>人工堆掘地（</a:t>
                      </a:r>
                      <a:r>
                        <a:rPr lang="en-US" sz="1400" kern="0" dirty="0"/>
                        <a:t>0800</a:t>
                      </a:r>
                      <a:r>
                        <a:rPr lang="zh-CN" sz="1400" kern="0" dirty="0"/>
                        <a:t>）</a:t>
                      </a:r>
                      <a:endParaRPr lang="zh-CN" sz="1400" kern="100" dirty="0">
                        <a:latin typeface="微软雅黑" pitchFamily="34" charset="-122"/>
                        <a:ea typeface="微软雅黑" pitchFamily="34" charset="-122"/>
                        <a:cs typeface="Times New Roman"/>
                      </a:endParaRPr>
                    </a:p>
                  </a:txBody>
                  <a:tcPr marL="42280" marR="42280" marT="0" marB="0" anchor="ctr"/>
                </a:tc>
              </a:tr>
              <a:tr h="229711">
                <a:tc vMerge="1">
                  <a:txBody>
                    <a:bodyPr/>
                    <a:lstStyle/>
                    <a:p>
                      <a:endParaRPr lang="zh-CN" altLang="en-US"/>
                    </a:p>
                  </a:txBody>
                  <a:tcPr/>
                </a:tc>
                <a:tc vMerge="1">
                  <a:txBody>
                    <a:bodyPr/>
                    <a:lstStyle/>
                    <a:p>
                      <a:endParaRPr lang="zh-CN" altLang="en-US"/>
                    </a:p>
                  </a:txBody>
                  <a:tcPr/>
                </a:tc>
                <a:tc>
                  <a:txBody>
                    <a:bodyPr/>
                    <a:lstStyle/>
                    <a:p>
                      <a:pPr algn="l">
                        <a:spcAft>
                          <a:spcPts val="0"/>
                        </a:spcAft>
                      </a:pPr>
                      <a:r>
                        <a:rPr lang="zh-CN" sz="1600" kern="0" dirty="0"/>
                        <a:t>行政区划与管理单元</a:t>
                      </a:r>
                      <a:endParaRPr lang="zh-CN" sz="1600" kern="100" dirty="0">
                        <a:latin typeface="微软雅黑" pitchFamily="34" charset="-122"/>
                        <a:ea typeface="微软雅黑" pitchFamily="34" charset="-122"/>
                        <a:cs typeface="Times New Roman"/>
                      </a:endParaRPr>
                    </a:p>
                  </a:txBody>
                  <a:tcPr marL="42280" marR="42280" marT="0" marB="0" anchor="ctr"/>
                </a:tc>
                <a:tc>
                  <a:txBody>
                    <a:bodyPr/>
                    <a:lstStyle/>
                    <a:p>
                      <a:pPr algn="l">
                        <a:spcAft>
                          <a:spcPts val="0"/>
                        </a:spcAft>
                      </a:pPr>
                      <a:r>
                        <a:rPr lang="zh-CN" sz="1400" kern="0" dirty="0"/>
                        <a:t>行政村（</a:t>
                      </a:r>
                      <a:r>
                        <a:rPr lang="en-US" sz="1400" kern="0" dirty="0"/>
                        <a:t>BOUP</a:t>
                      </a:r>
                      <a:r>
                        <a:rPr lang="zh-CN" sz="1400" kern="0" dirty="0"/>
                        <a:t>）</a:t>
                      </a:r>
                      <a:endParaRPr lang="zh-CN" sz="1400" kern="100" dirty="0">
                        <a:latin typeface="微软雅黑" pitchFamily="34" charset="-122"/>
                        <a:ea typeface="微软雅黑" pitchFamily="34" charset="-122"/>
                        <a:cs typeface="Times New Roman"/>
                      </a:endParaRPr>
                    </a:p>
                  </a:txBody>
                  <a:tcPr marL="42280" marR="42280" marT="0" marB="0" anchor="ctr"/>
                </a:tc>
              </a:tr>
              <a:tr h="154538">
                <a:tc vMerge="1">
                  <a:txBody>
                    <a:bodyPr/>
                    <a:lstStyle/>
                    <a:p>
                      <a:endParaRPr lang="zh-CN" altLang="en-US"/>
                    </a:p>
                  </a:txBody>
                  <a:tcPr/>
                </a:tc>
                <a:tc vMerge="1">
                  <a:txBody>
                    <a:bodyPr/>
                    <a:lstStyle/>
                    <a:p>
                      <a:endParaRPr lang="zh-CN" altLang="en-US"/>
                    </a:p>
                  </a:txBody>
                  <a:tcPr/>
                </a:tc>
                <a:tc>
                  <a:txBody>
                    <a:bodyPr/>
                    <a:lstStyle/>
                    <a:p>
                      <a:pPr algn="l">
                        <a:spcAft>
                          <a:spcPts val="0"/>
                        </a:spcAft>
                      </a:pPr>
                      <a:r>
                        <a:rPr lang="zh-CN" sz="1600" kern="0" dirty="0"/>
                        <a:t>城镇综合功能单元</a:t>
                      </a:r>
                      <a:endParaRPr lang="zh-CN" sz="1600" kern="100" dirty="0">
                        <a:latin typeface="微软雅黑" pitchFamily="34" charset="-122"/>
                        <a:ea typeface="微软雅黑" pitchFamily="34" charset="-122"/>
                        <a:cs typeface="Times New Roman"/>
                      </a:endParaRPr>
                    </a:p>
                  </a:txBody>
                  <a:tcPr marL="42280" marR="42280" marT="0" marB="0" anchor="ctr"/>
                </a:tc>
                <a:tc>
                  <a:txBody>
                    <a:bodyPr/>
                    <a:lstStyle/>
                    <a:p>
                      <a:pPr algn="l">
                        <a:spcAft>
                          <a:spcPts val="0"/>
                        </a:spcAft>
                      </a:pPr>
                      <a:r>
                        <a:rPr lang="zh-CN" altLang="en-US" sz="1400" kern="100" dirty="0" smtClean="0">
                          <a:latin typeface="+mn-ea"/>
                          <a:ea typeface="+mn-ea"/>
                          <a:cs typeface="Times New Roman"/>
                        </a:rPr>
                        <a:t>工矿企业、单位院落等</a:t>
                      </a:r>
                      <a:endParaRPr lang="zh-CN" sz="1400" kern="100" dirty="0">
                        <a:latin typeface="+mn-ea"/>
                        <a:ea typeface="+mn-ea"/>
                        <a:cs typeface="Times New Roman"/>
                      </a:endParaRPr>
                    </a:p>
                  </a:txBody>
                  <a:tcPr marL="42280" marR="42280" marT="0" marB="0" anchor="ctr"/>
                </a:tc>
              </a:tr>
            </a:tbl>
          </a:graphicData>
        </a:graphic>
      </p:graphicFrame>
      <p:graphicFrame>
        <p:nvGraphicFramePr>
          <p:cNvPr id="18" name="表格 17"/>
          <p:cNvGraphicFramePr>
            <a:graphicFrameLocks noGrp="1"/>
          </p:cNvGraphicFramePr>
          <p:nvPr/>
        </p:nvGraphicFramePr>
        <p:xfrm>
          <a:off x="571472" y="5518566"/>
          <a:ext cx="8072493" cy="1184013"/>
        </p:xfrm>
        <a:graphic>
          <a:graphicData uri="http://schemas.openxmlformats.org/drawingml/2006/table">
            <a:tbl>
              <a:tblPr/>
              <a:tblGrid>
                <a:gridCol w="857256"/>
                <a:gridCol w="1785950"/>
                <a:gridCol w="5429287"/>
              </a:tblGrid>
              <a:tr h="416455">
                <a:tc rowSpan="3">
                  <a:txBody>
                    <a:bodyPr/>
                    <a:lstStyle/>
                    <a:p>
                      <a:pPr algn="ctr">
                        <a:spcAft>
                          <a:spcPts val="0"/>
                        </a:spcAft>
                      </a:pPr>
                      <a:r>
                        <a:rPr lang="en-US" sz="1600" kern="0" dirty="0">
                          <a:latin typeface="微软雅黑" pitchFamily="34" charset="-122"/>
                          <a:ea typeface="微软雅黑" pitchFamily="34" charset="-122"/>
                          <a:cs typeface="宋体"/>
                        </a:rPr>
                        <a:t>7</a:t>
                      </a:r>
                      <a:endParaRPr lang="zh-CN" sz="1600" kern="100" dirty="0">
                        <a:latin typeface="微软雅黑" pitchFamily="34" charset="-122"/>
                        <a:ea typeface="微软雅黑" pitchFamily="34" charset="-122"/>
                        <a:cs typeface="Times New Roman"/>
                      </a:endParaRPr>
                    </a:p>
                  </a:txBody>
                  <a:tcPr marL="7810" marR="781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rowSpan="3">
                  <a:txBody>
                    <a:bodyPr/>
                    <a:lstStyle/>
                    <a:p>
                      <a:pPr algn="l">
                        <a:spcAft>
                          <a:spcPts val="0"/>
                        </a:spcAft>
                      </a:pPr>
                      <a:r>
                        <a:rPr lang="zh-CN" sz="1600" kern="0" dirty="0">
                          <a:latin typeface="微软雅黑" pitchFamily="34" charset="-122"/>
                          <a:ea typeface="微软雅黑" pitchFamily="34" charset="-122"/>
                          <a:cs typeface="宋体"/>
                        </a:rPr>
                        <a:t>地理单元</a:t>
                      </a:r>
                      <a:endParaRPr lang="zh-CN" sz="1600" kern="100" dirty="0">
                        <a:latin typeface="微软雅黑" pitchFamily="34" charset="-122"/>
                        <a:ea typeface="微软雅黑" pitchFamily="34" charset="-122"/>
                        <a:cs typeface="Times New Roman"/>
                      </a:endParaRPr>
                    </a:p>
                  </a:txBody>
                  <a:tcPr marL="7810" marR="781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l">
                        <a:spcAft>
                          <a:spcPts val="0"/>
                        </a:spcAft>
                      </a:pPr>
                      <a:r>
                        <a:rPr lang="zh-CN" sz="1600" kern="0" dirty="0">
                          <a:latin typeface="Times New Roman"/>
                          <a:ea typeface="宋体"/>
                          <a:cs typeface="宋体"/>
                        </a:rPr>
                        <a:t>行政区划与管理单元</a:t>
                      </a:r>
                      <a:endParaRPr lang="zh-CN" sz="1600" kern="100" dirty="0">
                        <a:latin typeface="Times New Roman"/>
                        <a:ea typeface="宋体"/>
                        <a:cs typeface="Times New Roman"/>
                      </a:endParaRPr>
                    </a:p>
                  </a:txBody>
                  <a:tcPr marL="7810" marR="781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r>
              <a:tr h="440801">
                <a:tc vMerge="1">
                  <a:txBody>
                    <a:bodyPr/>
                    <a:lstStyle/>
                    <a:p>
                      <a:endParaRPr lang="zh-CN" altLang="en-US"/>
                    </a:p>
                  </a:txBody>
                  <a:tcPr/>
                </a:tc>
                <a:tc vMerge="1">
                  <a:txBody>
                    <a:bodyPr/>
                    <a:lstStyle/>
                    <a:p>
                      <a:endParaRPr lang="zh-CN" altLang="en-US"/>
                    </a:p>
                  </a:txBody>
                  <a:tcPr/>
                </a:tc>
                <a:tc>
                  <a:txBody>
                    <a:bodyPr/>
                    <a:lstStyle/>
                    <a:p>
                      <a:pPr algn="l">
                        <a:spcAft>
                          <a:spcPts val="0"/>
                        </a:spcAft>
                      </a:pPr>
                      <a:r>
                        <a:rPr lang="zh-CN" sz="1600" kern="0" dirty="0">
                          <a:latin typeface="Times New Roman"/>
                          <a:ea typeface="宋体"/>
                          <a:cs typeface="宋体"/>
                        </a:rPr>
                        <a:t>社会经济区域单元</a:t>
                      </a:r>
                      <a:endParaRPr lang="zh-CN" sz="1600" kern="100" dirty="0">
                        <a:latin typeface="Times New Roman"/>
                        <a:ea typeface="宋体"/>
                        <a:cs typeface="Times New Roman"/>
                      </a:endParaRPr>
                    </a:p>
                  </a:txBody>
                  <a:tcPr marL="7810" marR="781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26757">
                <a:tc vMerge="1">
                  <a:txBody>
                    <a:bodyPr/>
                    <a:lstStyle/>
                    <a:p>
                      <a:endParaRPr lang="zh-CN" altLang="en-US"/>
                    </a:p>
                  </a:txBody>
                  <a:tcPr/>
                </a:tc>
                <a:tc vMerge="1">
                  <a:txBody>
                    <a:bodyPr/>
                    <a:lstStyle/>
                    <a:p>
                      <a:endParaRPr lang="zh-CN" altLang="en-US"/>
                    </a:p>
                  </a:txBody>
                  <a:tcPr/>
                </a:tc>
                <a:tc>
                  <a:txBody>
                    <a:bodyPr/>
                    <a:lstStyle/>
                    <a:p>
                      <a:pPr algn="l">
                        <a:spcAft>
                          <a:spcPts val="0"/>
                        </a:spcAft>
                      </a:pPr>
                      <a:r>
                        <a:rPr lang="zh-CN" sz="1600" kern="0" dirty="0">
                          <a:latin typeface="Times New Roman"/>
                          <a:ea typeface="宋体"/>
                          <a:cs typeface="宋体"/>
                        </a:rPr>
                        <a:t>自然地理单元</a:t>
                      </a:r>
                      <a:endParaRPr lang="zh-CN" sz="1600" kern="100" dirty="0">
                        <a:latin typeface="Times New Roman"/>
                        <a:ea typeface="宋体"/>
                        <a:cs typeface="Times New Roman"/>
                      </a:endParaRPr>
                    </a:p>
                  </a:txBody>
                  <a:tcPr marL="7810" marR="781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2" name="页脚占位符 1"/>
          <p:cNvSpPr>
            <a:spLocks noGrp="1"/>
          </p:cNvSpPr>
          <p:nvPr>
            <p:ph type="ftr" sz="quarter" idx="10"/>
          </p:nvPr>
        </p:nvSpPr>
        <p:spPr/>
        <p:txBody>
          <a:bodyPr/>
          <a:lstStyle/>
          <a:p>
            <a:fld id="{C67FA2FF-D6F2-4567-B175-D46B27F60DA9}" type="slidenum">
              <a:rPr lang="zh-CN" altLang="en-US" smtClean="0"/>
              <a:pPr/>
              <a:t>34</a:t>
            </a:fld>
            <a:endParaRPr lang="zh-CN" altLang="en-US" dirty="0"/>
          </a:p>
        </p:txBody>
      </p:sp>
    </p:spTree>
    <p:extLst>
      <p:ext uri="{BB962C8B-B14F-4D97-AF65-F5344CB8AC3E}">
        <p14:creationId xmlns:p14="http://schemas.microsoft.com/office/powerpoint/2010/main" xmlns="" val="194704986"/>
      </p:ext>
    </p:extLst>
  </p:cSld>
  <p:clrMapOvr>
    <a:masterClrMapping/>
  </p:clrMapOvr>
  <p:transition>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3"/>
          <p:cNvGrpSpPr/>
          <p:nvPr/>
        </p:nvGrpSpPr>
        <p:grpSpPr>
          <a:xfrm>
            <a:off x="1028712" y="1214422"/>
            <a:ext cx="5400676" cy="584775"/>
            <a:chOff x="2171720" y="5500702"/>
            <a:chExt cx="5400676" cy="584775"/>
          </a:xfrm>
        </p:grpSpPr>
        <p:sp>
          <p:nvSpPr>
            <p:cNvPr id="61" name="Line 31"/>
            <p:cNvSpPr>
              <a:spLocks noChangeShapeType="1"/>
            </p:cNvSpPr>
            <p:nvPr/>
          </p:nvSpPr>
          <p:spPr bwMode="auto">
            <a:xfrm>
              <a:off x="2171720" y="6044287"/>
              <a:ext cx="5400676" cy="0"/>
            </a:xfrm>
            <a:prstGeom prst="line">
              <a:avLst/>
            </a:prstGeom>
            <a:noFill/>
            <a:ln w="9525">
              <a:solidFill>
                <a:schemeClr val="accent3">
                  <a:lumMod val="75000"/>
                </a:schemeClr>
              </a:solidFill>
              <a:prstDash val="dash"/>
              <a:round/>
              <a:headEnd/>
              <a:tailEnd/>
            </a:ln>
            <a:effectLst/>
          </p:spPr>
          <p:txBody>
            <a:bodyPr/>
            <a:lstStyle/>
            <a:p>
              <a:endParaRPr lang="zh-CN" altLang="en-US" sz="2800">
                <a:solidFill>
                  <a:prstClr val="black"/>
                </a:solidFill>
              </a:endParaRPr>
            </a:p>
          </p:txBody>
        </p:sp>
        <p:sp>
          <p:nvSpPr>
            <p:cNvPr id="62" name="Text Box 36"/>
            <p:cNvSpPr txBox="1">
              <a:spLocks noChangeArrowheads="1"/>
            </p:cNvSpPr>
            <p:nvPr/>
          </p:nvSpPr>
          <p:spPr bwMode="auto">
            <a:xfrm>
              <a:off x="2302453" y="5500702"/>
              <a:ext cx="5179623" cy="584775"/>
            </a:xfrm>
            <a:prstGeom prst="rect">
              <a:avLst/>
            </a:prstGeom>
            <a:noFill/>
            <a:ln w="9525">
              <a:noFill/>
              <a:miter lim="800000"/>
              <a:headEnd/>
              <a:tailEnd/>
            </a:ln>
            <a:effectLst/>
          </p:spPr>
          <p:txBody>
            <a:bodyPr wrap="none">
              <a:spAutoFit/>
            </a:bodyPr>
            <a:lstStyle/>
            <a:p>
              <a:pPr marL="514350" indent="-514350">
                <a:buFont typeface="+mj-lt"/>
                <a:buAutoNum type="arabicPeriod"/>
              </a:pPr>
              <a:r>
                <a:rPr lang="zh-CN" altLang="en-US" sz="2800" dirty="0" smtClean="0">
                  <a:ln>
                    <a:solidFill>
                      <a:prstClr val="white">
                        <a:lumMod val="50000"/>
                      </a:prstClr>
                    </a:solidFill>
                  </a:ln>
                  <a:solidFill>
                    <a:prstClr val="black"/>
                  </a:solidFill>
                  <a:ea typeface="微软雅黑" pitchFamily="34" charset="-122"/>
                </a:rPr>
                <a:t>自然</a:t>
              </a:r>
              <a:r>
                <a:rPr lang="zh-CN" altLang="en-US" sz="3200" dirty="0" smtClean="0">
                  <a:ln>
                    <a:solidFill>
                      <a:prstClr val="white">
                        <a:lumMod val="50000"/>
                      </a:prstClr>
                    </a:solidFill>
                  </a:ln>
                  <a:solidFill>
                    <a:prstClr val="black"/>
                  </a:solidFill>
                  <a:ea typeface="微软雅黑" pitchFamily="34" charset="-122"/>
                </a:rPr>
                <a:t>地理要素</a:t>
              </a:r>
              <a:r>
                <a:rPr lang="en-US" altLang="zh-CN" sz="3200" dirty="0" smtClean="0">
                  <a:ln>
                    <a:solidFill>
                      <a:prstClr val="white">
                        <a:lumMod val="50000"/>
                      </a:prstClr>
                    </a:solidFill>
                  </a:ln>
                  <a:solidFill>
                    <a:prstClr val="black"/>
                  </a:solidFill>
                  <a:ea typeface="微软雅黑" pitchFamily="34" charset="-122"/>
                </a:rPr>
                <a:t>—</a:t>
              </a:r>
              <a:r>
                <a:rPr lang="zh-CN" altLang="en-US" sz="3200" dirty="0" smtClean="0">
                  <a:solidFill>
                    <a:srgbClr val="00B050"/>
                  </a:solidFill>
                  <a:ea typeface="微软雅黑" pitchFamily="34" charset="-122"/>
                </a:rPr>
                <a:t>地形地貌</a:t>
              </a:r>
            </a:p>
          </p:txBody>
        </p:sp>
      </p:grpSp>
      <p:sp>
        <p:nvSpPr>
          <p:cNvPr id="11" name="剪去单角的矩形 10"/>
          <p:cNvSpPr/>
          <p:nvPr/>
        </p:nvSpPr>
        <p:spPr>
          <a:xfrm>
            <a:off x="357158" y="2219684"/>
            <a:ext cx="8319298" cy="2721484"/>
          </a:xfrm>
          <a:prstGeom prst="snip1Rect">
            <a:avLst>
              <a:gd name="adj" fmla="val 0"/>
            </a:avLst>
          </a:prstGeom>
          <a:gradFill>
            <a:gsLst>
              <a:gs pos="20000">
                <a:schemeClr val="bg1">
                  <a:lumMod val="95000"/>
                </a:schemeClr>
              </a:gs>
              <a:gs pos="100000">
                <a:schemeClr val="accent1">
                  <a:lumMod val="20000"/>
                  <a:lumOff val="80000"/>
                </a:schemeClr>
              </a:gs>
            </a:gsLst>
          </a:gradFill>
          <a:ln w="19050">
            <a:solidFill>
              <a:schemeClr val="accent5"/>
            </a:solidFill>
          </a:ln>
        </p:spPr>
        <p:style>
          <a:lnRef idx="1">
            <a:schemeClr val="accent1"/>
          </a:lnRef>
          <a:fillRef idx="2">
            <a:schemeClr val="accent1"/>
          </a:fillRef>
          <a:effectRef idx="1">
            <a:schemeClr val="accent1"/>
          </a:effectRef>
          <a:fontRef idx="minor">
            <a:schemeClr val="dk1"/>
          </a:fontRef>
        </p:style>
        <p:txBody>
          <a:bodyPr rtlCol="0" anchor="t" anchorCtr="0"/>
          <a:lstStyle/>
          <a:p>
            <a:pPr algn="just">
              <a:lnSpc>
                <a:spcPct val="150000"/>
              </a:lnSpc>
              <a:spcBef>
                <a:spcPts val="600"/>
              </a:spcBef>
              <a:spcAft>
                <a:spcPts val="600"/>
              </a:spcAft>
            </a:pPr>
            <a:r>
              <a:rPr lang="zh-CN" altLang="en-US" sz="2200" dirty="0" smtClean="0">
                <a:solidFill>
                  <a:schemeClr val="tx1"/>
                </a:solidFill>
                <a:latin typeface="微软雅黑" pitchFamily="34" charset="-122"/>
                <a:ea typeface="微软雅黑" pitchFamily="34" charset="-122"/>
              </a:rPr>
              <a:t>       基于行政区划与管理单元，统计高程带、坡度带及地貌类型的</a:t>
            </a:r>
            <a:r>
              <a:rPr lang="zh-CN" altLang="en-US" sz="2200" dirty="0" smtClean="0">
                <a:solidFill>
                  <a:srgbClr val="FF0000"/>
                </a:solidFill>
                <a:latin typeface="微软雅黑" pitchFamily="34" charset="-122"/>
                <a:ea typeface="微软雅黑" pitchFamily="34" charset="-122"/>
              </a:rPr>
              <a:t>面积</a:t>
            </a:r>
            <a:r>
              <a:rPr lang="zh-CN" altLang="en-US" sz="2200" dirty="0" smtClean="0">
                <a:solidFill>
                  <a:schemeClr val="tx1"/>
                </a:solidFill>
                <a:latin typeface="微软雅黑" pitchFamily="34" charset="-122"/>
                <a:ea typeface="微软雅黑" pitchFamily="34" charset="-122"/>
              </a:rPr>
              <a:t>、</a:t>
            </a:r>
            <a:r>
              <a:rPr lang="zh-CN" altLang="en-US" sz="2200" dirty="0" smtClean="0">
                <a:solidFill>
                  <a:srgbClr val="FF0000"/>
                </a:solidFill>
                <a:latin typeface="微软雅黑" pitchFamily="34" charset="-122"/>
                <a:ea typeface="微软雅黑" pitchFamily="34" charset="-122"/>
              </a:rPr>
              <a:t>表面面积</a:t>
            </a:r>
            <a:r>
              <a:rPr lang="zh-CN" altLang="en-US" sz="2200" dirty="0" smtClean="0">
                <a:solidFill>
                  <a:schemeClr val="tx1"/>
                </a:solidFill>
                <a:latin typeface="微软雅黑" pitchFamily="34" charset="-122"/>
                <a:ea typeface="微软雅黑" pitchFamily="34" charset="-122"/>
              </a:rPr>
              <a:t>及</a:t>
            </a:r>
            <a:r>
              <a:rPr lang="zh-CN" altLang="en-US" sz="2200" dirty="0" smtClean="0">
                <a:solidFill>
                  <a:srgbClr val="FF0000"/>
                </a:solidFill>
                <a:latin typeface="微软雅黑" pitchFamily="34" charset="-122"/>
                <a:ea typeface="微软雅黑" pitchFamily="34" charset="-122"/>
              </a:rPr>
              <a:t>占比</a:t>
            </a:r>
            <a:r>
              <a:rPr lang="zh-CN" altLang="en-US" sz="2200" dirty="0" smtClean="0">
                <a:solidFill>
                  <a:schemeClr val="tx1"/>
                </a:solidFill>
                <a:latin typeface="微软雅黑" pitchFamily="34" charset="-122"/>
                <a:ea typeface="微软雅黑" pitchFamily="34" charset="-122"/>
              </a:rPr>
              <a:t>，统计单元</a:t>
            </a:r>
            <a:r>
              <a:rPr lang="zh-CN" altLang="en-US" sz="2200" dirty="0" smtClean="0">
                <a:solidFill>
                  <a:srgbClr val="FF0000"/>
                </a:solidFill>
                <a:latin typeface="微软雅黑" pitchFamily="34" charset="-122"/>
                <a:ea typeface="微软雅黑" pitchFamily="34" charset="-122"/>
              </a:rPr>
              <a:t>最低高程</a:t>
            </a:r>
            <a:r>
              <a:rPr lang="zh-CN" altLang="en-US" sz="2200" dirty="0" smtClean="0">
                <a:solidFill>
                  <a:schemeClr val="tx1"/>
                </a:solidFill>
                <a:latin typeface="微软雅黑" pitchFamily="34" charset="-122"/>
                <a:ea typeface="微软雅黑" pitchFamily="34" charset="-122"/>
              </a:rPr>
              <a:t>、</a:t>
            </a:r>
            <a:r>
              <a:rPr lang="zh-CN" altLang="en-US" sz="2200" dirty="0" smtClean="0">
                <a:solidFill>
                  <a:srgbClr val="FF0000"/>
                </a:solidFill>
                <a:latin typeface="微软雅黑" pitchFamily="34" charset="-122"/>
                <a:ea typeface="微软雅黑" pitchFamily="34" charset="-122"/>
              </a:rPr>
              <a:t>最高高程</a:t>
            </a:r>
            <a:r>
              <a:rPr lang="zh-CN" altLang="en-US" sz="2200" dirty="0" smtClean="0">
                <a:solidFill>
                  <a:schemeClr val="tx1"/>
                </a:solidFill>
                <a:latin typeface="微软雅黑" pitchFamily="34" charset="-122"/>
                <a:ea typeface="微软雅黑" pitchFamily="34" charset="-122"/>
              </a:rPr>
              <a:t>、</a:t>
            </a:r>
            <a:r>
              <a:rPr lang="zh-CN" altLang="en-US" sz="2200" dirty="0" smtClean="0">
                <a:solidFill>
                  <a:srgbClr val="FF0000"/>
                </a:solidFill>
                <a:latin typeface="微软雅黑" pitchFamily="34" charset="-122"/>
                <a:ea typeface="微软雅黑" pitchFamily="34" charset="-122"/>
              </a:rPr>
              <a:t>平均高程</a:t>
            </a:r>
            <a:r>
              <a:rPr lang="zh-CN" altLang="en-US" sz="2200" dirty="0" smtClean="0">
                <a:solidFill>
                  <a:schemeClr val="tx1"/>
                </a:solidFill>
                <a:latin typeface="微软雅黑" pitchFamily="34" charset="-122"/>
                <a:ea typeface="微软雅黑" pitchFamily="34" charset="-122"/>
              </a:rPr>
              <a:t>、</a:t>
            </a:r>
            <a:r>
              <a:rPr lang="zh-CN" altLang="en-US" sz="2200" dirty="0" smtClean="0">
                <a:solidFill>
                  <a:srgbClr val="FF0000"/>
                </a:solidFill>
                <a:latin typeface="微软雅黑" pitchFamily="34" charset="-122"/>
                <a:ea typeface="微软雅黑" pitchFamily="34" charset="-122"/>
              </a:rPr>
              <a:t>地表平整系数</a:t>
            </a:r>
            <a:r>
              <a:rPr lang="zh-CN" altLang="en-US" sz="2200" dirty="0" smtClean="0">
                <a:solidFill>
                  <a:schemeClr val="tx1"/>
                </a:solidFill>
                <a:latin typeface="微软雅黑" pitchFamily="34" charset="-122"/>
                <a:ea typeface="微软雅黑" pitchFamily="34" charset="-122"/>
              </a:rPr>
              <a:t>，反映地形地貌的</a:t>
            </a:r>
            <a:r>
              <a:rPr lang="zh-CN" altLang="en-US" sz="2200" dirty="0" smtClean="0">
                <a:solidFill>
                  <a:srgbClr val="FF0000"/>
                </a:solidFill>
                <a:latin typeface="微软雅黑" pitchFamily="34" charset="-122"/>
                <a:ea typeface="微软雅黑" pitchFamily="34" charset="-122"/>
              </a:rPr>
              <a:t>分布特征</a:t>
            </a:r>
            <a:r>
              <a:rPr lang="zh-CN" altLang="en-US" sz="2200" dirty="0" smtClean="0">
                <a:solidFill>
                  <a:schemeClr val="tx1"/>
                </a:solidFill>
                <a:latin typeface="微软雅黑" pitchFamily="34" charset="-122"/>
                <a:ea typeface="微软雅黑" pitchFamily="34" charset="-122"/>
              </a:rPr>
              <a:t>。</a:t>
            </a:r>
          </a:p>
        </p:txBody>
      </p:sp>
      <p:sp>
        <p:nvSpPr>
          <p:cNvPr id="3" name="页脚占位符 2"/>
          <p:cNvSpPr>
            <a:spLocks noGrp="1"/>
          </p:cNvSpPr>
          <p:nvPr>
            <p:ph type="ftr" sz="quarter" idx="10"/>
          </p:nvPr>
        </p:nvSpPr>
        <p:spPr/>
        <p:txBody>
          <a:bodyPr/>
          <a:lstStyle/>
          <a:p>
            <a:fld id="{D84F76BB-B036-4164-963F-11857B01CA8B}" type="slidenum">
              <a:rPr lang="zh-CN" altLang="en-US" smtClean="0"/>
              <a:pPr/>
              <a:t>35</a:t>
            </a:fld>
            <a:endParaRPr lang="zh-CN" altLang="en-US" dirty="0"/>
          </a:p>
        </p:txBody>
      </p:sp>
    </p:spTree>
    <p:extLst>
      <p:ext uri="{BB962C8B-B14F-4D97-AF65-F5344CB8AC3E}">
        <p14:creationId xmlns:p14="http://schemas.microsoft.com/office/powerpoint/2010/main" xmlns="" val="194704986"/>
      </p:ext>
    </p:extLst>
  </p:cSld>
  <p:clrMapOvr>
    <a:masterClrMapping/>
  </p:clrMapOvr>
  <p:transition>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3"/>
          <p:cNvGrpSpPr/>
          <p:nvPr/>
        </p:nvGrpSpPr>
        <p:grpSpPr>
          <a:xfrm>
            <a:off x="827584" y="1124744"/>
            <a:ext cx="5601804" cy="543585"/>
            <a:chOff x="2171720" y="5500702"/>
            <a:chExt cx="5400676" cy="543585"/>
          </a:xfrm>
        </p:grpSpPr>
        <p:sp>
          <p:nvSpPr>
            <p:cNvPr id="61" name="Line 31"/>
            <p:cNvSpPr>
              <a:spLocks noChangeShapeType="1"/>
            </p:cNvSpPr>
            <p:nvPr/>
          </p:nvSpPr>
          <p:spPr bwMode="auto">
            <a:xfrm>
              <a:off x="2171720" y="6044287"/>
              <a:ext cx="5400676" cy="0"/>
            </a:xfrm>
            <a:prstGeom prst="line">
              <a:avLst/>
            </a:prstGeom>
            <a:noFill/>
            <a:ln w="9525">
              <a:solidFill>
                <a:schemeClr val="accent3">
                  <a:lumMod val="75000"/>
                </a:schemeClr>
              </a:solidFill>
              <a:prstDash val="dash"/>
              <a:round/>
              <a:headEnd/>
              <a:tailEnd/>
            </a:ln>
            <a:effectLst/>
          </p:spPr>
          <p:txBody>
            <a:bodyPr/>
            <a:lstStyle/>
            <a:p>
              <a:endParaRPr lang="zh-CN" altLang="en-US" sz="2800">
                <a:solidFill>
                  <a:prstClr val="black"/>
                </a:solidFill>
              </a:endParaRPr>
            </a:p>
          </p:txBody>
        </p:sp>
        <p:sp>
          <p:nvSpPr>
            <p:cNvPr id="62" name="Text Box 36"/>
            <p:cNvSpPr txBox="1">
              <a:spLocks noChangeArrowheads="1"/>
            </p:cNvSpPr>
            <p:nvPr/>
          </p:nvSpPr>
          <p:spPr bwMode="auto">
            <a:xfrm>
              <a:off x="2302453" y="5500702"/>
              <a:ext cx="4454293" cy="523220"/>
            </a:xfrm>
            <a:prstGeom prst="rect">
              <a:avLst/>
            </a:prstGeom>
            <a:noFill/>
            <a:ln w="9525">
              <a:noFill/>
              <a:miter lim="800000"/>
              <a:headEnd/>
              <a:tailEnd/>
            </a:ln>
            <a:effectLst/>
          </p:spPr>
          <p:txBody>
            <a:bodyPr wrap="none">
              <a:spAutoFit/>
            </a:bodyPr>
            <a:lstStyle/>
            <a:p>
              <a:pPr marL="514350" indent="-514350">
                <a:buFont typeface="+mj-lt"/>
                <a:buAutoNum type="arabicPeriod"/>
              </a:pPr>
              <a:r>
                <a:rPr lang="zh-CN" altLang="en-US" sz="2800" dirty="0" smtClean="0">
                  <a:ln>
                    <a:solidFill>
                      <a:prstClr val="white">
                        <a:lumMod val="50000"/>
                      </a:prstClr>
                    </a:solidFill>
                  </a:ln>
                  <a:solidFill>
                    <a:prstClr val="black"/>
                  </a:solidFill>
                  <a:ea typeface="微软雅黑" pitchFamily="34" charset="-122"/>
                </a:rPr>
                <a:t>自然地理要素</a:t>
              </a:r>
              <a:r>
                <a:rPr lang="en-US" altLang="zh-CN" sz="2800" dirty="0" smtClean="0">
                  <a:ln>
                    <a:solidFill>
                      <a:prstClr val="white">
                        <a:lumMod val="50000"/>
                      </a:prstClr>
                    </a:solidFill>
                  </a:ln>
                  <a:solidFill>
                    <a:prstClr val="black"/>
                  </a:solidFill>
                  <a:ea typeface="微软雅黑" pitchFamily="34" charset="-122"/>
                </a:rPr>
                <a:t>—</a:t>
              </a:r>
              <a:r>
                <a:rPr lang="zh-CN" altLang="en-US" sz="2800" dirty="0" smtClean="0">
                  <a:solidFill>
                    <a:srgbClr val="00B050"/>
                  </a:solidFill>
                  <a:ea typeface="微软雅黑" pitchFamily="34" charset="-122"/>
                </a:rPr>
                <a:t>地形地貌</a:t>
              </a:r>
            </a:p>
          </p:txBody>
        </p:sp>
      </p:grpSp>
      <p:pic>
        <p:nvPicPr>
          <p:cNvPr id="8" name="图片 7" descr="地形地貌.PNG"/>
          <p:cNvPicPr>
            <a:picLocks noChangeAspect="1"/>
          </p:cNvPicPr>
          <p:nvPr/>
        </p:nvPicPr>
        <p:blipFill>
          <a:blip r:embed="rId2"/>
          <a:stretch>
            <a:fillRect/>
          </a:stretch>
        </p:blipFill>
        <p:spPr>
          <a:xfrm>
            <a:off x="0" y="1857364"/>
            <a:ext cx="9144000" cy="4143404"/>
          </a:xfrm>
          <a:prstGeom prst="rect">
            <a:avLst/>
          </a:prstGeom>
        </p:spPr>
      </p:pic>
      <p:sp>
        <p:nvSpPr>
          <p:cNvPr id="3" name="页脚占位符 2"/>
          <p:cNvSpPr>
            <a:spLocks noGrp="1"/>
          </p:cNvSpPr>
          <p:nvPr>
            <p:ph type="ftr" sz="quarter" idx="10"/>
          </p:nvPr>
        </p:nvSpPr>
        <p:spPr/>
        <p:txBody>
          <a:bodyPr/>
          <a:lstStyle/>
          <a:p>
            <a:fld id="{F12FA986-0162-4D40-A4B5-54E651E40519}" type="slidenum">
              <a:rPr lang="zh-CN" altLang="en-US" smtClean="0"/>
              <a:pPr/>
              <a:t>36</a:t>
            </a:fld>
            <a:endParaRPr lang="zh-CN" altLang="en-US" dirty="0"/>
          </a:p>
        </p:txBody>
      </p:sp>
    </p:spTree>
    <p:extLst>
      <p:ext uri="{BB962C8B-B14F-4D97-AF65-F5344CB8AC3E}">
        <p14:creationId xmlns:p14="http://schemas.microsoft.com/office/powerpoint/2010/main" xmlns="" val="958735920"/>
      </p:ext>
    </p:extLst>
  </p:cSld>
  <p:clrMapOvr>
    <a:masterClrMapping/>
  </p:clrMapOvr>
  <p:transition>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solidFill>
                <a:prstClr val="black"/>
              </a:solidFill>
            </a:endParaRPr>
          </a:p>
        </p:txBody>
      </p:sp>
      <p:sp>
        <p:nvSpPr>
          <p:cNvPr id="25602"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solidFill>
                <a:prstClr val="black"/>
              </a:solidFill>
            </a:endParaRPr>
          </a:p>
        </p:txBody>
      </p:sp>
      <p:sp>
        <p:nvSpPr>
          <p:cNvPr id="25604"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solidFill>
                <a:prstClr val="black"/>
              </a:solidFill>
            </a:endParaRPr>
          </a:p>
        </p:txBody>
      </p:sp>
      <p:sp>
        <p:nvSpPr>
          <p:cNvPr id="33796"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solidFill>
                <a:prstClr val="black"/>
              </a:solidFill>
            </a:endParaRPr>
          </a:p>
        </p:txBody>
      </p:sp>
      <p:sp>
        <p:nvSpPr>
          <p:cNvPr id="33797" name="Rectangle 5"/>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endParaRPr lang="zh-CN" altLang="zh-CN">
              <a:solidFill>
                <a:prstClr val="black"/>
              </a:solidFill>
              <a:latin typeface="Arial" pitchFamily="34" charset="0"/>
              <a:cs typeface="宋体" pitchFamily="2" charset="-122"/>
            </a:endParaRPr>
          </a:p>
        </p:txBody>
      </p:sp>
      <p:sp>
        <p:nvSpPr>
          <p:cNvPr id="36869" name="Rectangle 5"/>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solidFill>
                <a:prstClr val="black"/>
              </a:solidFill>
            </a:endParaRPr>
          </a:p>
        </p:txBody>
      </p:sp>
      <p:sp>
        <p:nvSpPr>
          <p:cNvPr id="36870" name="Rectangle 6"/>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endParaRPr lang="zh-CN" altLang="zh-CN">
              <a:solidFill>
                <a:prstClr val="black"/>
              </a:solidFill>
              <a:latin typeface="Arial" pitchFamily="34" charset="0"/>
              <a:cs typeface="宋体" pitchFamily="2" charset="-122"/>
            </a:endParaRPr>
          </a:p>
        </p:txBody>
      </p:sp>
      <p:sp>
        <p:nvSpPr>
          <p:cNvPr id="37892"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solidFill>
                <a:prstClr val="black"/>
              </a:solidFill>
            </a:endParaRPr>
          </a:p>
        </p:txBody>
      </p:sp>
      <p:sp>
        <p:nvSpPr>
          <p:cNvPr id="38916"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solidFill>
                <a:prstClr val="black"/>
              </a:solidFill>
            </a:endParaRPr>
          </a:p>
        </p:txBody>
      </p:sp>
      <p:sp>
        <p:nvSpPr>
          <p:cNvPr id="38918" name="Rectangle 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solidFill>
                <a:prstClr val="black"/>
              </a:solidFill>
            </a:endParaRPr>
          </a:p>
        </p:txBody>
      </p:sp>
      <p:sp>
        <p:nvSpPr>
          <p:cNvPr id="38919" name="Rectangle 7"/>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endParaRPr lang="zh-CN" altLang="zh-CN">
              <a:solidFill>
                <a:prstClr val="black"/>
              </a:solidFill>
              <a:latin typeface="Arial" pitchFamily="34" charset="0"/>
              <a:cs typeface="宋体" pitchFamily="2" charset="-122"/>
            </a:endParaRPr>
          </a:p>
        </p:txBody>
      </p:sp>
      <p:sp>
        <p:nvSpPr>
          <p:cNvPr id="40962"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solidFill>
                <a:prstClr val="black"/>
              </a:solidFill>
            </a:endParaRPr>
          </a:p>
        </p:txBody>
      </p:sp>
      <p:sp>
        <p:nvSpPr>
          <p:cNvPr id="43012"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endParaRPr lang="zh-CN" altLang="en-US">
              <a:solidFill>
                <a:prstClr val="black"/>
              </a:solidFill>
            </a:endParaRPr>
          </a:p>
        </p:txBody>
      </p:sp>
      <p:sp>
        <p:nvSpPr>
          <p:cNvPr id="25" name="AutoShape 3"/>
          <p:cNvSpPr>
            <a:spLocks noChangeArrowheads="1"/>
          </p:cNvSpPr>
          <p:nvPr/>
        </p:nvSpPr>
        <p:spPr bwMode="auto">
          <a:xfrm>
            <a:off x="1357290" y="44624"/>
            <a:ext cx="7786742" cy="641745"/>
          </a:xfrm>
          <a:prstGeom prst="roundRect">
            <a:avLst/>
          </a:prstGeom>
          <a:gradFill flip="none" rotWithShape="1">
            <a:gsLst>
              <a:gs pos="0">
                <a:srgbClr val="00DFF6"/>
              </a:gs>
              <a:gs pos="90000">
                <a:srgbClr val="0B27B5"/>
              </a:gs>
            </a:gsLst>
            <a:lin ang="2700000" scaled="1"/>
            <a:tileRect/>
          </a:gradFill>
          <a:ln w="25400">
            <a:noFill/>
          </a:ln>
          <a:effectLst>
            <a:outerShdw blurRad="225425" dist="38100" dir="5220000" algn="ctr">
              <a:srgbClr val="000000">
                <a:alpha val="33000"/>
              </a:srgbClr>
            </a:outerShdw>
          </a:effectLst>
          <a:scene3d>
            <a:camera prst="orthographicFront"/>
            <a:lightRig rig="flat" dir="t"/>
          </a:scene3d>
          <a:sp3d contourW="19050">
            <a:bevelT prst="convex"/>
            <a:bevelB w="0" h="0"/>
            <a:contourClr>
              <a:srgbClr val="AFEAFF"/>
            </a:contourClr>
          </a:sp3d>
        </p:spPr>
        <p:style>
          <a:lnRef idx="1">
            <a:schemeClr val="accent2"/>
          </a:lnRef>
          <a:fillRef idx="3">
            <a:schemeClr val="accent2"/>
          </a:fillRef>
          <a:effectRef idx="2">
            <a:schemeClr val="accent2"/>
          </a:effectRef>
          <a:fontRef idx="minor">
            <a:schemeClr val="lt1"/>
          </a:fontRef>
        </p:style>
        <p:txBody>
          <a:bodyPr lIns="91399" tIns="45699" rIns="91399" bIns="45699" anchor="ctr">
            <a:sp3d/>
          </a:bodyPr>
          <a:lstStyle/>
          <a:p>
            <a:pPr algn="ctr" defTabSz="530341" latinLnBrk="1">
              <a:defRPr/>
            </a:pPr>
            <a:r>
              <a:rPr kumimoji="1" lang="zh-CN" altLang="en-US" sz="2400" b="1" dirty="0" smtClean="0">
                <a:solidFill>
                  <a:prstClr val="white"/>
                </a:solidFill>
                <a:latin typeface="微软雅黑" pitchFamily="34" charset="-122"/>
                <a:ea typeface="微软雅黑" pitchFamily="34" charset="-122"/>
              </a:rPr>
              <a:t>江苏省丹阳市高程带</a:t>
            </a:r>
            <a:r>
              <a:rPr kumimoji="1" lang="zh-CN" altLang="en-US" sz="2400" b="1" dirty="0">
                <a:solidFill>
                  <a:prstClr val="white"/>
                </a:solidFill>
                <a:latin typeface="微软雅黑" pitchFamily="34" charset="-122"/>
                <a:ea typeface="微软雅黑" pitchFamily="34" charset="-122"/>
              </a:rPr>
              <a:t>统计</a:t>
            </a:r>
          </a:p>
        </p:txBody>
      </p:sp>
      <p:grpSp>
        <p:nvGrpSpPr>
          <p:cNvPr id="2" name="组合 6"/>
          <p:cNvGrpSpPr>
            <a:grpSpLocks/>
          </p:cNvGrpSpPr>
          <p:nvPr/>
        </p:nvGrpSpPr>
        <p:grpSpPr bwMode="auto">
          <a:xfrm>
            <a:off x="0" y="0"/>
            <a:ext cx="1512887" cy="788987"/>
            <a:chOff x="179512" y="89801"/>
            <a:chExt cx="1152128" cy="648072"/>
          </a:xfrm>
        </p:grpSpPr>
        <p:sp>
          <p:nvSpPr>
            <p:cNvPr id="21" name="云形 20"/>
            <p:cNvSpPr/>
            <p:nvPr/>
          </p:nvSpPr>
          <p:spPr>
            <a:xfrm>
              <a:off x="179512" y="89801"/>
              <a:ext cx="1152128" cy="648072"/>
            </a:xfrm>
            <a:prstGeom prst="cloud">
              <a:avLst/>
            </a:prstGeom>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endParaRPr lang="zh-CN" altLang="en-US">
                <a:solidFill>
                  <a:prstClr val="white"/>
                </a:solidFill>
                <a:latin typeface="微软雅黑" pitchFamily="34" charset="-122"/>
                <a:ea typeface="微软雅黑" pitchFamily="34" charset="-122"/>
              </a:endParaRPr>
            </a:p>
          </p:txBody>
        </p:sp>
        <p:sp>
          <p:nvSpPr>
            <p:cNvPr id="22" name="矩形 5"/>
            <p:cNvSpPr>
              <a:spLocks noChangeArrowheads="1"/>
            </p:cNvSpPr>
            <p:nvPr/>
          </p:nvSpPr>
          <p:spPr bwMode="auto">
            <a:xfrm>
              <a:off x="440560" y="207159"/>
              <a:ext cx="609401" cy="379211"/>
            </a:xfrm>
            <a:prstGeom prst="rect">
              <a:avLst/>
            </a:prstGeom>
            <a:noFill/>
            <a:ln w="9525">
              <a:noFill/>
              <a:miter lim="800000"/>
              <a:headEnd/>
              <a:tailEnd/>
            </a:ln>
          </p:spPr>
          <p:txBody>
            <a:bodyPr wrap="none">
              <a:spAutoFit/>
            </a:bodyPr>
            <a:lstStyle/>
            <a:p>
              <a:r>
                <a:rPr lang="zh-CN" altLang="en-US" sz="2400" b="1" dirty="0">
                  <a:solidFill>
                    <a:srgbClr val="FFFF00"/>
                  </a:solidFill>
                  <a:latin typeface="微软雅黑" pitchFamily="34" charset="-122"/>
                  <a:ea typeface="微软雅黑" pitchFamily="34" charset="-122"/>
                </a:rPr>
                <a:t>举例</a:t>
              </a:r>
              <a:endParaRPr lang="zh-CN" altLang="en-US" sz="2400" dirty="0">
                <a:solidFill>
                  <a:srgbClr val="FFFF00"/>
                </a:solidFill>
                <a:latin typeface="微软雅黑" pitchFamily="34" charset="-122"/>
                <a:ea typeface="微软雅黑" pitchFamily="34" charset="-122"/>
              </a:endParaRPr>
            </a:p>
          </p:txBody>
        </p:sp>
      </p:grpSp>
      <p:pic>
        <p:nvPicPr>
          <p:cNvPr id="34819" name="Picture 3"/>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1071538" y="758377"/>
            <a:ext cx="7119941" cy="4956639"/>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23" name="AutoShape 4"/>
          <p:cNvSpPr>
            <a:spLocks noChangeArrowheads="1"/>
          </p:cNvSpPr>
          <p:nvPr>
            <p:custDataLst>
              <p:tags r:id="rId1"/>
            </p:custDataLst>
          </p:nvPr>
        </p:nvSpPr>
        <p:spPr bwMode="white">
          <a:xfrm>
            <a:off x="142844" y="5572140"/>
            <a:ext cx="8856524" cy="998304"/>
          </a:xfrm>
          <a:prstGeom prst="roundRect">
            <a:avLst>
              <a:gd name="adj" fmla="val 1513"/>
            </a:avLst>
          </a:prstGeom>
          <a:solidFill>
            <a:schemeClr val="bg1">
              <a:alpha val="60000"/>
            </a:schemeClr>
          </a:solidFill>
          <a:ln w="38100">
            <a:gradFill>
              <a:gsLst>
                <a:gs pos="50000">
                  <a:srgbClr val="00B0F0"/>
                </a:gs>
                <a:gs pos="100000">
                  <a:srgbClr val="00B050"/>
                </a:gs>
              </a:gsLst>
              <a:lin ang="5400000" scaled="0"/>
            </a:gradFill>
          </a:ln>
          <a:effectLst>
            <a:outerShdw blurRad="225425" dist="38100" dir="5220000" algn="ctr">
              <a:srgbClr val="000000">
                <a:alpha val="33000"/>
              </a:srgbClr>
            </a:outerShdw>
          </a:effectLst>
          <a:scene3d>
            <a:camera prst="orthographicFront"/>
            <a:lightRig rig="flat" dir="t"/>
          </a:scene3d>
          <a:sp3d contourW="19050">
            <a:bevelT w="101600" prst="divot"/>
            <a:bevelB w="0" h="0"/>
            <a:contourClr>
              <a:schemeClr val="bg1"/>
            </a:contourClr>
          </a:sp3d>
        </p:spPr>
        <p:style>
          <a:lnRef idx="1">
            <a:schemeClr val="accent2"/>
          </a:lnRef>
          <a:fillRef idx="3">
            <a:schemeClr val="accent2"/>
          </a:fillRef>
          <a:effectRef idx="2">
            <a:schemeClr val="accent2"/>
          </a:effectRef>
          <a:fontRef idx="minor">
            <a:schemeClr val="lt1"/>
          </a:fontRef>
        </p:style>
        <p:txBody>
          <a:bodyPr anchor="ctr">
            <a:sp3d/>
          </a:bodyPr>
          <a:lstStyle/>
          <a:p>
            <a:pPr marL="0" lvl="2" defTabSz="530341" fontAlgn="ctr" latinLnBrk="1" hangingPunct="0">
              <a:buClr>
                <a:srgbClr val="FF0000"/>
              </a:buClr>
              <a:buSzPct val="70000"/>
              <a:tabLst>
                <a:tab pos="79171" algn="l"/>
              </a:tabLst>
              <a:defRPr/>
            </a:pPr>
            <a:r>
              <a:rPr lang="zh-CN" altLang="en-US" sz="2000" b="1" dirty="0">
                <a:solidFill>
                  <a:srgbClr val="1F497D">
                    <a:lumMod val="75000"/>
                  </a:srgbClr>
                </a:solidFill>
                <a:latin typeface="微软雅黑" pitchFamily="34" charset="-122"/>
                <a:ea typeface="微软雅黑" pitchFamily="34" charset="-122"/>
              </a:rPr>
              <a:t>丹阳</a:t>
            </a:r>
            <a:r>
              <a:rPr lang="zh-CN" altLang="en-US" sz="2000" b="1" dirty="0" smtClean="0">
                <a:solidFill>
                  <a:srgbClr val="1F497D">
                    <a:lumMod val="75000"/>
                  </a:srgbClr>
                </a:solidFill>
                <a:latin typeface="微软雅黑" pitchFamily="34" charset="-122"/>
                <a:ea typeface="微软雅黑" pitchFamily="34" charset="-122"/>
              </a:rPr>
              <a:t>市海拔较低，高程均在</a:t>
            </a:r>
            <a:r>
              <a:rPr lang="en-US" altLang="zh-CN" sz="2000" b="1" dirty="0" smtClean="0">
                <a:solidFill>
                  <a:srgbClr val="1F497D">
                    <a:lumMod val="75000"/>
                  </a:srgbClr>
                </a:solidFill>
                <a:latin typeface="微软雅黑" pitchFamily="34" charset="-122"/>
                <a:ea typeface="微软雅黑" pitchFamily="34" charset="-122"/>
              </a:rPr>
              <a:t>200</a:t>
            </a:r>
            <a:r>
              <a:rPr lang="zh-CN" altLang="en-US" sz="2000" b="1" dirty="0" smtClean="0">
                <a:solidFill>
                  <a:srgbClr val="1F497D">
                    <a:lumMod val="75000"/>
                  </a:srgbClr>
                </a:solidFill>
                <a:latin typeface="微软雅黑" pitchFamily="34" charset="-122"/>
                <a:ea typeface="微软雅黑" pitchFamily="34" charset="-122"/>
              </a:rPr>
              <a:t>米以下，</a:t>
            </a:r>
            <a:r>
              <a:rPr lang="zh-CN" altLang="en-US" sz="2000" b="1" dirty="0">
                <a:solidFill>
                  <a:srgbClr val="1F497D">
                    <a:lumMod val="75000"/>
                  </a:srgbClr>
                </a:solidFill>
                <a:latin typeface="微软雅黑" pitchFamily="34" charset="-122"/>
                <a:ea typeface="微软雅黑" pitchFamily="34" charset="-122"/>
              </a:rPr>
              <a:t>大部分地区高程在</a:t>
            </a:r>
            <a:r>
              <a:rPr lang="en-US" altLang="zh-CN" sz="2000" b="1" dirty="0">
                <a:solidFill>
                  <a:srgbClr val="1F497D">
                    <a:lumMod val="75000"/>
                  </a:srgbClr>
                </a:solidFill>
                <a:latin typeface="微软雅黑" pitchFamily="34" charset="-122"/>
                <a:ea typeface="微软雅黑" pitchFamily="34" charset="-122"/>
              </a:rPr>
              <a:t>0--10</a:t>
            </a:r>
            <a:r>
              <a:rPr lang="zh-CN" altLang="en-US" sz="2000" b="1" dirty="0">
                <a:solidFill>
                  <a:srgbClr val="1F497D">
                    <a:lumMod val="75000"/>
                  </a:srgbClr>
                </a:solidFill>
                <a:latin typeface="微软雅黑" pitchFamily="34" charset="-122"/>
                <a:ea typeface="微软雅黑" pitchFamily="34" charset="-122"/>
              </a:rPr>
              <a:t>米</a:t>
            </a:r>
            <a:r>
              <a:rPr lang="zh-CN" altLang="en-US" sz="2000" b="1" dirty="0" smtClean="0">
                <a:solidFill>
                  <a:srgbClr val="1F497D">
                    <a:lumMod val="75000"/>
                  </a:srgbClr>
                </a:solidFill>
                <a:latin typeface="微软雅黑" pitchFamily="34" charset="-122"/>
                <a:ea typeface="微软雅黑" pitchFamily="34" charset="-122"/>
              </a:rPr>
              <a:t>之间（占</a:t>
            </a:r>
            <a:r>
              <a:rPr lang="en-US" altLang="zh-CN" sz="2000" b="1" dirty="0" smtClean="0">
                <a:solidFill>
                  <a:srgbClr val="1F497D">
                    <a:lumMod val="75000"/>
                  </a:srgbClr>
                </a:solidFill>
                <a:latin typeface="微软雅黑" pitchFamily="34" charset="-122"/>
                <a:ea typeface="微软雅黑" pitchFamily="34" charset="-122"/>
              </a:rPr>
              <a:t>85%</a:t>
            </a:r>
            <a:r>
              <a:rPr lang="zh-CN" altLang="en-US" sz="2000" b="1" dirty="0" smtClean="0">
                <a:solidFill>
                  <a:srgbClr val="1F497D">
                    <a:lumMod val="75000"/>
                  </a:srgbClr>
                </a:solidFill>
                <a:latin typeface="微软雅黑" pitchFamily="34" charset="-122"/>
                <a:ea typeface="微软雅黑" pitchFamily="34" charset="-122"/>
              </a:rPr>
              <a:t>），其中高程在</a:t>
            </a:r>
            <a:r>
              <a:rPr lang="en-US" altLang="zh-CN" sz="2000" b="1" dirty="0" smtClean="0">
                <a:solidFill>
                  <a:srgbClr val="1F497D">
                    <a:lumMod val="75000"/>
                  </a:srgbClr>
                </a:solidFill>
                <a:latin typeface="微软雅黑" pitchFamily="34" charset="-122"/>
                <a:ea typeface="微软雅黑" pitchFamily="34" charset="-122"/>
              </a:rPr>
              <a:t>0-5</a:t>
            </a:r>
            <a:r>
              <a:rPr lang="zh-CN" altLang="en-US" sz="2000" b="1" dirty="0" smtClean="0">
                <a:solidFill>
                  <a:srgbClr val="1F497D">
                    <a:lumMod val="75000"/>
                  </a:srgbClr>
                </a:solidFill>
                <a:latin typeface="微软雅黑" pitchFamily="34" charset="-122"/>
                <a:ea typeface="微软雅黑" pitchFamily="34" charset="-122"/>
              </a:rPr>
              <a:t>米之间的面积占</a:t>
            </a:r>
            <a:r>
              <a:rPr lang="en-US" altLang="zh-CN" sz="2000" b="1" dirty="0" smtClean="0">
                <a:solidFill>
                  <a:srgbClr val="1F497D">
                    <a:lumMod val="75000"/>
                  </a:srgbClr>
                </a:solidFill>
                <a:latin typeface="微软雅黑" pitchFamily="34" charset="-122"/>
                <a:ea typeface="微软雅黑" pitchFamily="34" charset="-122"/>
              </a:rPr>
              <a:t>25.26%</a:t>
            </a:r>
            <a:r>
              <a:rPr lang="zh-CN" altLang="en-US" sz="2000" b="1" dirty="0" smtClean="0">
                <a:solidFill>
                  <a:srgbClr val="1F497D">
                    <a:lumMod val="75000"/>
                  </a:srgbClr>
                </a:solidFill>
                <a:latin typeface="微软雅黑" pitchFamily="34" charset="-122"/>
                <a:ea typeface="微软雅黑" pitchFamily="34" charset="-122"/>
              </a:rPr>
              <a:t>、</a:t>
            </a:r>
            <a:r>
              <a:rPr lang="en-US" altLang="zh-CN" sz="2000" b="1" dirty="0" smtClean="0">
                <a:solidFill>
                  <a:srgbClr val="1F497D">
                    <a:lumMod val="75000"/>
                  </a:srgbClr>
                </a:solidFill>
                <a:latin typeface="微软雅黑" pitchFamily="34" charset="-122"/>
                <a:ea typeface="微软雅黑" pitchFamily="34" charset="-122"/>
              </a:rPr>
              <a:t>5-10</a:t>
            </a:r>
            <a:r>
              <a:rPr lang="zh-CN" altLang="en-US" sz="2000" b="1" dirty="0" smtClean="0">
                <a:solidFill>
                  <a:srgbClr val="1F497D">
                    <a:lumMod val="75000"/>
                  </a:srgbClr>
                </a:solidFill>
                <a:latin typeface="微软雅黑" pitchFamily="34" charset="-122"/>
                <a:ea typeface="微软雅黑" pitchFamily="34" charset="-122"/>
              </a:rPr>
              <a:t>米的占</a:t>
            </a:r>
            <a:r>
              <a:rPr lang="en-US" altLang="zh-CN" sz="2000" b="1" dirty="0">
                <a:solidFill>
                  <a:srgbClr val="1F497D">
                    <a:lumMod val="75000"/>
                  </a:srgbClr>
                </a:solidFill>
                <a:latin typeface="微软雅黑" pitchFamily="34" charset="-122"/>
                <a:ea typeface="微软雅黑" pitchFamily="34" charset="-122"/>
              </a:rPr>
              <a:t>59.29%</a:t>
            </a:r>
            <a:r>
              <a:rPr lang="zh-CN" altLang="en-US" sz="2000" b="1" dirty="0">
                <a:solidFill>
                  <a:srgbClr val="1F497D">
                    <a:lumMod val="75000"/>
                  </a:srgbClr>
                </a:solidFill>
                <a:latin typeface="微软雅黑" pitchFamily="34" charset="-122"/>
                <a:ea typeface="微软雅黑" pitchFamily="34" charset="-122"/>
              </a:rPr>
              <a:t>。</a:t>
            </a:r>
            <a:endParaRPr kumimoji="1" lang="zh-CN" altLang="en-US" sz="2000" b="1" dirty="0">
              <a:solidFill>
                <a:srgbClr val="EEECE1"/>
              </a:solidFill>
              <a:latin typeface="微软雅黑" pitchFamily="34" charset="-122"/>
              <a:ea typeface="微软雅黑" pitchFamily="34" charset="-122"/>
            </a:endParaRPr>
          </a:p>
        </p:txBody>
      </p:sp>
      <p:sp>
        <p:nvSpPr>
          <p:cNvPr id="3" name="页脚占位符 2"/>
          <p:cNvSpPr>
            <a:spLocks noGrp="1"/>
          </p:cNvSpPr>
          <p:nvPr>
            <p:ph type="ftr" sz="quarter" idx="10"/>
          </p:nvPr>
        </p:nvSpPr>
        <p:spPr/>
        <p:txBody>
          <a:bodyPr/>
          <a:lstStyle/>
          <a:p>
            <a:fld id="{723289C6-D7E3-47E4-BEDE-E8379D41C745}" type="slidenum">
              <a:rPr lang="zh-CN" altLang="en-US" smtClean="0"/>
              <a:pPr/>
              <a:t>37</a:t>
            </a:fld>
            <a:endParaRPr lang="zh-CN" altLang="en-US" dirty="0"/>
          </a:p>
        </p:txBody>
      </p:sp>
    </p:spTree>
    <p:extLst>
      <p:ext uri="{BB962C8B-B14F-4D97-AF65-F5344CB8AC3E}">
        <p14:creationId xmlns:p14="http://schemas.microsoft.com/office/powerpoint/2010/main" xmlns="" val="2488206869"/>
      </p:ext>
    </p:extLst>
  </p:cSld>
  <p:clrMapOvr>
    <a:masterClrMapping/>
  </p:clrMapOvr>
  <p:transition>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9" name="图表 28"/>
          <p:cNvGraphicFramePr>
            <a:graphicFrameLocks/>
          </p:cNvGraphicFramePr>
          <p:nvPr>
            <p:extLst>
              <p:ext uri="{D42A27DB-BD31-4B8C-83A1-F6EECF244321}">
                <p14:modId xmlns:p14="http://schemas.microsoft.com/office/powerpoint/2010/main" xmlns="" val="580183890"/>
              </p:ext>
            </p:extLst>
          </p:nvPr>
        </p:nvGraphicFramePr>
        <p:xfrm>
          <a:off x="142844" y="1214422"/>
          <a:ext cx="5221782" cy="4032448"/>
        </p:xfrm>
        <a:graphic>
          <a:graphicData uri="http://schemas.openxmlformats.org/drawingml/2006/chart">
            <c:chart xmlns:c="http://schemas.openxmlformats.org/drawingml/2006/chart" xmlns:r="http://schemas.openxmlformats.org/officeDocument/2006/relationships" r:id="rId3"/>
          </a:graphicData>
        </a:graphic>
      </p:graphicFrame>
      <p:sp>
        <p:nvSpPr>
          <p:cNvPr id="24578"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solidFill>
                <a:prstClr val="black"/>
              </a:solidFill>
            </a:endParaRPr>
          </a:p>
        </p:txBody>
      </p:sp>
      <p:sp>
        <p:nvSpPr>
          <p:cNvPr id="25602"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solidFill>
                <a:prstClr val="black"/>
              </a:solidFill>
            </a:endParaRPr>
          </a:p>
        </p:txBody>
      </p:sp>
      <p:sp>
        <p:nvSpPr>
          <p:cNvPr id="25604"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solidFill>
                <a:prstClr val="black"/>
              </a:solidFill>
            </a:endParaRPr>
          </a:p>
        </p:txBody>
      </p:sp>
      <p:sp>
        <p:nvSpPr>
          <p:cNvPr id="33796"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solidFill>
                <a:prstClr val="black"/>
              </a:solidFill>
            </a:endParaRPr>
          </a:p>
        </p:txBody>
      </p:sp>
      <p:sp>
        <p:nvSpPr>
          <p:cNvPr id="33797" name="Rectangle 5"/>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endParaRPr lang="zh-CN" altLang="zh-CN">
              <a:solidFill>
                <a:prstClr val="black"/>
              </a:solidFill>
              <a:latin typeface="Arial" pitchFamily="34" charset="0"/>
              <a:cs typeface="宋体" pitchFamily="2" charset="-122"/>
            </a:endParaRPr>
          </a:p>
        </p:txBody>
      </p:sp>
      <p:sp>
        <p:nvSpPr>
          <p:cNvPr id="36869" name="Rectangle 5"/>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solidFill>
                <a:prstClr val="black"/>
              </a:solidFill>
            </a:endParaRPr>
          </a:p>
        </p:txBody>
      </p:sp>
      <p:sp>
        <p:nvSpPr>
          <p:cNvPr id="36870" name="Rectangle 6"/>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endParaRPr lang="zh-CN" altLang="zh-CN">
              <a:solidFill>
                <a:prstClr val="black"/>
              </a:solidFill>
              <a:latin typeface="Arial" pitchFamily="34" charset="0"/>
              <a:cs typeface="宋体" pitchFamily="2" charset="-122"/>
            </a:endParaRPr>
          </a:p>
        </p:txBody>
      </p:sp>
      <p:sp>
        <p:nvSpPr>
          <p:cNvPr id="37892"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solidFill>
                <a:prstClr val="black"/>
              </a:solidFill>
            </a:endParaRPr>
          </a:p>
        </p:txBody>
      </p:sp>
      <p:sp>
        <p:nvSpPr>
          <p:cNvPr id="38916"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solidFill>
                <a:prstClr val="black"/>
              </a:solidFill>
            </a:endParaRPr>
          </a:p>
        </p:txBody>
      </p:sp>
      <p:sp>
        <p:nvSpPr>
          <p:cNvPr id="38918" name="Rectangle 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solidFill>
                <a:prstClr val="black"/>
              </a:solidFill>
            </a:endParaRPr>
          </a:p>
        </p:txBody>
      </p:sp>
      <p:sp>
        <p:nvSpPr>
          <p:cNvPr id="38919" name="Rectangle 7"/>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endParaRPr lang="zh-CN" altLang="zh-CN">
              <a:solidFill>
                <a:prstClr val="black"/>
              </a:solidFill>
              <a:latin typeface="Arial" pitchFamily="34" charset="0"/>
              <a:cs typeface="宋体" pitchFamily="2" charset="-122"/>
            </a:endParaRPr>
          </a:p>
        </p:txBody>
      </p:sp>
      <p:sp>
        <p:nvSpPr>
          <p:cNvPr id="40962"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solidFill>
                <a:prstClr val="black"/>
              </a:solidFill>
            </a:endParaRPr>
          </a:p>
        </p:txBody>
      </p:sp>
      <p:sp>
        <p:nvSpPr>
          <p:cNvPr id="43012"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endParaRPr lang="zh-CN" altLang="en-US">
              <a:solidFill>
                <a:prstClr val="black"/>
              </a:solidFill>
            </a:endParaRPr>
          </a:p>
        </p:txBody>
      </p:sp>
      <p:sp>
        <p:nvSpPr>
          <p:cNvPr id="25" name="AutoShape 3"/>
          <p:cNvSpPr>
            <a:spLocks noChangeArrowheads="1"/>
          </p:cNvSpPr>
          <p:nvPr/>
        </p:nvSpPr>
        <p:spPr bwMode="auto">
          <a:xfrm>
            <a:off x="1357290" y="188639"/>
            <a:ext cx="7786742" cy="600347"/>
          </a:xfrm>
          <a:prstGeom prst="roundRect">
            <a:avLst/>
          </a:prstGeom>
          <a:gradFill flip="none" rotWithShape="1">
            <a:gsLst>
              <a:gs pos="0">
                <a:srgbClr val="00DFF6"/>
              </a:gs>
              <a:gs pos="90000">
                <a:srgbClr val="0B27B5"/>
              </a:gs>
            </a:gsLst>
            <a:lin ang="2700000" scaled="1"/>
            <a:tileRect/>
          </a:gradFill>
          <a:ln w="25400">
            <a:noFill/>
          </a:ln>
          <a:effectLst>
            <a:outerShdw blurRad="225425" dist="38100" dir="5220000" algn="ctr">
              <a:srgbClr val="000000">
                <a:alpha val="33000"/>
              </a:srgbClr>
            </a:outerShdw>
          </a:effectLst>
          <a:scene3d>
            <a:camera prst="orthographicFront"/>
            <a:lightRig rig="flat" dir="t"/>
          </a:scene3d>
          <a:sp3d contourW="19050">
            <a:bevelT prst="convex"/>
            <a:bevelB w="0" h="0"/>
            <a:contourClr>
              <a:srgbClr val="AFEAFF"/>
            </a:contourClr>
          </a:sp3d>
        </p:spPr>
        <p:style>
          <a:lnRef idx="1">
            <a:schemeClr val="accent2"/>
          </a:lnRef>
          <a:fillRef idx="3">
            <a:schemeClr val="accent2"/>
          </a:fillRef>
          <a:effectRef idx="2">
            <a:schemeClr val="accent2"/>
          </a:effectRef>
          <a:fontRef idx="minor">
            <a:schemeClr val="lt1"/>
          </a:fontRef>
        </p:style>
        <p:txBody>
          <a:bodyPr lIns="91399" tIns="45699" rIns="91399" bIns="45699" anchor="ctr">
            <a:sp3d/>
          </a:bodyPr>
          <a:lstStyle/>
          <a:p>
            <a:pPr algn="ctr" defTabSz="530341" latinLnBrk="1">
              <a:defRPr/>
            </a:pPr>
            <a:r>
              <a:rPr kumimoji="1" lang="zh-CN" altLang="en-US" sz="2400" b="1" dirty="0">
                <a:solidFill>
                  <a:prstClr val="white"/>
                </a:solidFill>
                <a:latin typeface="微软雅黑" pitchFamily="34" charset="-122"/>
                <a:ea typeface="微软雅黑" pitchFamily="34" charset="-122"/>
              </a:rPr>
              <a:t>黑龙江省齐齐哈尔市坡度带统计</a:t>
            </a:r>
          </a:p>
        </p:txBody>
      </p:sp>
      <p:sp>
        <p:nvSpPr>
          <p:cNvPr id="23" name="AutoShape 4"/>
          <p:cNvSpPr>
            <a:spLocks noChangeArrowheads="1"/>
          </p:cNvSpPr>
          <p:nvPr>
            <p:custDataLst>
              <p:tags r:id="rId1"/>
            </p:custDataLst>
          </p:nvPr>
        </p:nvSpPr>
        <p:spPr bwMode="white">
          <a:xfrm>
            <a:off x="500034" y="5572140"/>
            <a:ext cx="8143932" cy="928694"/>
          </a:xfrm>
          <a:prstGeom prst="roundRect">
            <a:avLst>
              <a:gd name="adj" fmla="val 1513"/>
            </a:avLst>
          </a:prstGeom>
          <a:solidFill>
            <a:schemeClr val="bg1">
              <a:alpha val="60000"/>
            </a:schemeClr>
          </a:solidFill>
          <a:ln w="38100">
            <a:gradFill>
              <a:gsLst>
                <a:gs pos="50000">
                  <a:srgbClr val="00B0F0"/>
                </a:gs>
                <a:gs pos="100000">
                  <a:srgbClr val="00B050"/>
                </a:gs>
              </a:gsLst>
              <a:lin ang="5400000" scaled="0"/>
            </a:gradFill>
          </a:ln>
          <a:effectLst>
            <a:outerShdw blurRad="225425" dist="38100" dir="5220000" algn="ctr">
              <a:srgbClr val="000000">
                <a:alpha val="33000"/>
              </a:srgbClr>
            </a:outerShdw>
          </a:effectLst>
          <a:scene3d>
            <a:camera prst="orthographicFront"/>
            <a:lightRig rig="flat" dir="t"/>
          </a:scene3d>
          <a:sp3d contourW="19050">
            <a:bevelT w="101600" prst="divot"/>
            <a:bevelB w="0" h="0"/>
            <a:contourClr>
              <a:schemeClr val="bg1"/>
            </a:contourClr>
          </a:sp3d>
        </p:spPr>
        <p:style>
          <a:lnRef idx="1">
            <a:schemeClr val="accent2"/>
          </a:lnRef>
          <a:fillRef idx="3">
            <a:schemeClr val="accent2"/>
          </a:fillRef>
          <a:effectRef idx="2">
            <a:schemeClr val="accent2"/>
          </a:effectRef>
          <a:fontRef idx="minor">
            <a:schemeClr val="lt1"/>
          </a:fontRef>
        </p:style>
        <p:txBody>
          <a:bodyPr anchor="ctr">
            <a:sp3d/>
          </a:bodyPr>
          <a:lstStyle/>
          <a:p>
            <a:pPr marL="0" lvl="2" defTabSz="530341" fontAlgn="ctr" latinLnBrk="1" hangingPunct="0">
              <a:buClr>
                <a:srgbClr val="FF0000"/>
              </a:buClr>
              <a:buSzPct val="70000"/>
              <a:tabLst>
                <a:tab pos="79171" algn="l"/>
              </a:tabLst>
              <a:defRPr/>
            </a:pPr>
            <a:r>
              <a:rPr lang="zh-CN" altLang="en-US" sz="2000" b="1" dirty="0" smtClean="0">
                <a:solidFill>
                  <a:srgbClr val="1F497D">
                    <a:lumMod val="75000"/>
                  </a:srgbClr>
                </a:solidFill>
                <a:latin typeface="微软雅黑" pitchFamily="34" charset="-122"/>
                <a:ea typeface="微软雅黑" pitchFamily="34" charset="-122"/>
              </a:rPr>
              <a:t>齐齐哈尔市全市土地地势均较为平坦，</a:t>
            </a:r>
            <a:r>
              <a:rPr lang="en-US" altLang="zh-CN" sz="2000" b="1" dirty="0">
                <a:solidFill>
                  <a:srgbClr val="1F497D">
                    <a:lumMod val="75000"/>
                  </a:srgbClr>
                </a:solidFill>
                <a:latin typeface="微软雅黑" pitchFamily="34" charset="-122"/>
                <a:ea typeface="微软雅黑" pitchFamily="34" charset="-122"/>
              </a:rPr>
              <a:t>84.04</a:t>
            </a:r>
            <a:r>
              <a:rPr lang="en-US" altLang="zh-CN" sz="2000" b="1" dirty="0" smtClean="0">
                <a:solidFill>
                  <a:srgbClr val="1F497D">
                    <a:lumMod val="75000"/>
                  </a:srgbClr>
                </a:solidFill>
                <a:latin typeface="微软雅黑" pitchFamily="34" charset="-122"/>
                <a:ea typeface="微软雅黑" pitchFamily="34" charset="-122"/>
              </a:rPr>
              <a:t>%</a:t>
            </a:r>
            <a:r>
              <a:rPr lang="zh-CN" altLang="en-US" sz="2000" b="1" dirty="0" smtClean="0">
                <a:solidFill>
                  <a:srgbClr val="1F497D">
                    <a:lumMod val="75000"/>
                  </a:srgbClr>
                </a:solidFill>
                <a:latin typeface="微软雅黑" pitchFamily="34" charset="-122"/>
                <a:ea typeface="微软雅黑" pitchFamily="34" charset="-122"/>
              </a:rPr>
              <a:t>的土地坡度在</a:t>
            </a:r>
            <a:r>
              <a:rPr lang="en-US" altLang="zh-CN" sz="2000" b="1" dirty="0" smtClean="0">
                <a:solidFill>
                  <a:srgbClr val="1F497D">
                    <a:lumMod val="75000"/>
                  </a:srgbClr>
                </a:solidFill>
                <a:latin typeface="微软雅黑" pitchFamily="34" charset="-122"/>
                <a:ea typeface="微软雅黑" pitchFamily="34" charset="-122"/>
              </a:rPr>
              <a:t>0</a:t>
            </a:r>
            <a:r>
              <a:rPr lang="en-US" altLang="zh-CN" sz="2000" b="1" dirty="0">
                <a:solidFill>
                  <a:srgbClr val="1F497D">
                    <a:lumMod val="75000"/>
                  </a:srgbClr>
                </a:solidFill>
                <a:latin typeface="微软雅黑" pitchFamily="34" charset="-122"/>
                <a:ea typeface="微软雅黑" pitchFamily="34" charset="-122"/>
              </a:rPr>
              <a:t>°-2</a:t>
            </a:r>
            <a:r>
              <a:rPr lang="en-US" altLang="zh-CN" sz="2000" b="1" dirty="0" smtClean="0">
                <a:solidFill>
                  <a:srgbClr val="1F497D">
                    <a:lumMod val="75000"/>
                  </a:srgbClr>
                </a:solidFill>
                <a:latin typeface="微软雅黑" pitchFamily="34" charset="-122"/>
                <a:ea typeface="微软雅黑" pitchFamily="34" charset="-122"/>
              </a:rPr>
              <a:t>°</a:t>
            </a:r>
            <a:r>
              <a:rPr lang="zh-CN" altLang="en-US" sz="2000" b="1" dirty="0" smtClean="0">
                <a:solidFill>
                  <a:srgbClr val="1F497D">
                    <a:lumMod val="75000"/>
                  </a:srgbClr>
                </a:solidFill>
                <a:latin typeface="微软雅黑" pitchFamily="34" charset="-122"/>
                <a:ea typeface="微软雅黑" pitchFamily="34" charset="-122"/>
              </a:rPr>
              <a:t>；超过</a:t>
            </a:r>
            <a:r>
              <a:rPr lang="en-US" altLang="zh-CN" sz="2000" b="1" dirty="0" smtClean="0">
                <a:solidFill>
                  <a:srgbClr val="1F497D">
                    <a:lumMod val="75000"/>
                  </a:srgbClr>
                </a:solidFill>
                <a:latin typeface="微软雅黑" pitchFamily="34" charset="-122"/>
                <a:ea typeface="微软雅黑" pitchFamily="34" charset="-122"/>
              </a:rPr>
              <a:t>5°</a:t>
            </a:r>
            <a:r>
              <a:rPr lang="zh-CN" altLang="en-US" sz="2000" b="1" dirty="0" smtClean="0">
                <a:solidFill>
                  <a:srgbClr val="1F497D">
                    <a:lumMod val="75000"/>
                  </a:srgbClr>
                </a:solidFill>
                <a:latin typeface="微软雅黑" pitchFamily="34" charset="-122"/>
                <a:ea typeface="微软雅黑" pitchFamily="34" charset="-122"/>
              </a:rPr>
              <a:t>的土地仅占全市面积的</a:t>
            </a:r>
            <a:r>
              <a:rPr lang="en-US" altLang="zh-CN" sz="2000" b="1" dirty="0" smtClean="0">
                <a:solidFill>
                  <a:srgbClr val="1F497D">
                    <a:lumMod val="75000"/>
                  </a:srgbClr>
                </a:solidFill>
                <a:latin typeface="微软雅黑" pitchFamily="34" charset="-122"/>
                <a:ea typeface="微软雅黑" pitchFamily="34" charset="-122"/>
              </a:rPr>
              <a:t>2.31%</a:t>
            </a:r>
            <a:r>
              <a:rPr lang="zh-CN" altLang="en-US" sz="2000" b="1" dirty="0" smtClean="0">
                <a:solidFill>
                  <a:srgbClr val="1F497D">
                    <a:lumMod val="75000"/>
                  </a:srgbClr>
                </a:solidFill>
                <a:latin typeface="微软雅黑" pitchFamily="34" charset="-122"/>
                <a:ea typeface="微软雅黑" pitchFamily="34" charset="-122"/>
              </a:rPr>
              <a:t>。</a:t>
            </a:r>
            <a:endParaRPr kumimoji="1" lang="zh-CN" altLang="en-US" sz="2000" b="1" dirty="0">
              <a:solidFill>
                <a:srgbClr val="EEECE1"/>
              </a:solidFill>
              <a:latin typeface="微软雅黑" pitchFamily="34" charset="-122"/>
              <a:ea typeface="微软雅黑" pitchFamily="34" charset="-122"/>
            </a:endParaRPr>
          </a:p>
        </p:txBody>
      </p:sp>
      <p:grpSp>
        <p:nvGrpSpPr>
          <p:cNvPr id="2" name="组合 6"/>
          <p:cNvGrpSpPr>
            <a:grpSpLocks/>
          </p:cNvGrpSpPr>
          <p:nvPr/>
        </p:nvGrpSpPr>
        <p:grpSpPr bwMode="auto">
          <a:xfrm>
            <a:off x="0" y="0"/>
            <a:ext cx="1512887" cy="788987"/>
            <a:chOff x="179512" y="89801"/>
            <a:chExt cx="1152128" cy="648072"/>
          </a:xfrm>
        </p:grpSpPr>
        <p:sp>
          <p:nvSpPr>
            <p:cNvPr id="21" name="云形 20"/>
            <p:cNvSpPr/>
            <p:nvPr/>
          </p:nvSpPr>
          <p:spPr>
            <a:xfrm>
              <a:off x="179512" y="89801"/>
              <a:ext cx="1152128" cy="648072"/>
            </a:xfrm>
            <a:prstGeom prst="cloud">
              <a:avLst/>
            </a:prstGeom>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endParaRPr lang="zh-CN" altLang="en-US">
                <a:solidFill>
                  <a:prstClr val="white"/>
                </a:solidFill>
                <a:latin typeface="微软雅黑" pitchFamily="34" charset="-122"/>
                <a:ea typeface="微软雅黑" pitchFamily="34" charset="-122"/>
              </a:endParaRPr>
            </a:p>
          </p:txBody>
        </p:sp>
        <p:sp>
          <p:nvSpPr>
            <p:cNvPr id="22" name="矩形 5"/>
            <p:cNvSpPr>
              <a:spLocks noChangeArrowheads="1"/>
            </p:cNvSpPr>
            <p:nvPr/>
          </p:nvSpPr>
          <p:spPr bwMode="auto">
            <a:xfrm>
              <a:off x="440560" y="207159"/>
              <a:ext cx="609401" cy="379211"/>
            </a:xfrm>
            <a:prstGeom prst="rect">
              <a:avLst/>
            </a:prstGeom>
            <a:noFill/>
            <a:ln w="9525">
              <a:noFill/>
              <a:miter lim="800000"/>
              <a:headEnd/>
              <a:tailEnd/>
            </a:ln>
          </p:spPr>
          <p:txBody>
            <a:bodyPr wrap="none">
              <a:spAutoFit/>
            </a:bodyPr>
            <a:lstStyle/>
            <a:p>
              <a:r>
                <a:rPr lang="zh-CN" altLang="en-US" sz="2400" b="1" dirty="0">
                  <a:solidFill>
                    <a:srgbClr val="FFFF00"/>
                  </a:solidFill>
                  <a:latin typeface="微软雅黑" pitchFamily="34" charset="-122"/>
                  <a:ea typeface="微软雅黑" pitchFamily="34" charset="-122"/>
                </a:rPr>
                <a:t>举例</a:t>
              </a:r>
              <a:endParaRPr lang="zh-CN" altLang="en-US" sz="2400" dirty="0">
                <a:solidFill>
                  <a:srgbClr val="FFFF00"/>
                </a:solidFill>
                <a:latin typeface="微软雅黑" pitchFamily="34" charset="-122"/>
                <a:ea typeface="微软雅黑" pitchFamily="34" charset="-122"/>
              </a:endParaRPr>
            </a:p>
          </p:txBody>
        </p:sp>
      </p:grpSp>
      <p:pic>
        <p:nvPicPr>
          <p:cNvPr id="35842" name="Picture 2"/>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4314825" y="1643050"/>
            <a:ext cx="4829175" cy="371475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3" name="页脚占位符 2"/>
          <p:cNvSpPr>
            <a:spLocks noGrp="1"/>
          </p:cNvSpPr>
          <p:nvPr>
            <p:ph type="ftr" sz="quarter" idx="10"/>
          </p:nvPr>
        </p:nvSpPr>
        <p:spPr/>
        <p:txBody>
          <a:bodyPr/>
          <a:lstStyle/>
          <a:p>
            <a:fld id="{78761F8A-83CF-4511-90D5-1B7A01EF7613}" type="slidenum">
              <a:rPr lang="zh-CN" altLang="en-US" smtClean="0"/>
              <a:pPr/>
              <a:t>38</a:t>
            </a:fld>
            <a:endParaRPr lang="zh-CN" altLang="en-US" dirty="0"/>
          </a:p>
        </p:txBody>
      </p:sp>
    </p:spTree>
    <p:extLst>
      <p:ext uri="{BB962C8B-B14F-4D97-AF65-F5344CB8AC3E}">
        <p14:creationId xmlns:p14="http://schemas.microsoft.com/office/powerpoint/2010/main" xmlns="" val="3650198992"/>
      </p:ext>
    </p:extLst>
  </p:cSld>
  <p:clrMapOvr>
    <a:masterClrMapping/>
  </p:clrMapOvr>
  <p:transition>
    <p:fad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3"/>
          <p:cNvGrpSpPr/>
          <p:nvPr/>
        </p:nvGrpSpPr>
        <p:grpSpPr>
          <a:xfrm>
            <a:off x="822656" y="1214422"/>
            <a:ext cx="5606732" cy="543585"/>
            <a:chOff x="2171720" y="5500702"/>
            <a:chExt cx="5400676" cy="543585"/>
          </a:xfrm>
        </p:grpSpPr>
        <p:sp>
          <p:nvSpPr>
            <p:cNvPr id="61" name="Line 31"/>
            <p:cNvSpPr>
              <a:spLocks noChangeShapeType="1"/>
            </p:cNvSpPr>
            <p:nvPr/>
          </p:nvSpPr>
          <p:spPr bwMode="auto">
            <a:xfrm>
              <a:off x="2171720" y="6044287"/>
              <a:ext cx="5400676" cy="0"/>
            </a:xfrm>
            <a:prstGeom prst="line">
              <a:avLst/>
            </a:prstGeom>
            <a:noFill/>
            <a:ln w="9525">
              <a:solidFill>
                <a:schemeClr val="accent3">
                  <a:lumMod val="75000"/>
                </a:schemeClr>
              </a:solidFill>
              <a:prstDash val="dash"/>
              <a:round/>
              <a:headEnd/>
              <a:tailEnd/>
            </a:ln>
            <a:effectLst/>
          </p:spPr>
          <p:txBody>
            <a:bodyPr/>
            <a:lstStyle/>
            <a:p>
              <a:endParaRPr lang="zh-CN" altLang="en-US" sz="2800">
                <a:solidFill>
                  <a:prstClr val="black"/>
                </a:solidFill>
              </a:endParaRPr>
            </a:p>
          </p:txBody>
        </p:sp>
        <p:sp>
          <p:nvSpPr>
            <p:cNvPr id="62" name="Text Box 36"/>
            <p:cNvSpPr txBox="1">
              <a:spLocks noChangeArrowheads="1"/>
            </p:cNvSpPr>
            <p:nvPr/>
          </p:nvSpPr>
          <p:spPr bwMode="auto">
            <a:xfrm>
              <a:off x="2302453" y="5500702"/>
              <a:ext cx="4450377" cy="523220"/>
            </a:xfrm>
            <a:prstGeom prst="rect">
              <a:avLst/>
            </a:prstGeom>
            <a:noFill/>
            <a:ln w="9525">
              <a:noFill/>
              <a:miter lim="800000"/>
              <a:headEnd/>
              <a:tailEnd/>
            </a:ln>
            <a:effectLst/>
          </p:spPr>
          <p:txBody>
            <a:bodyPr wrap="none">
              <a:spAutoFit/>
            </a:bodyPr>
            <a:lstStyle/>
            <a:p>
              <a:pPr marL="514350" indent="-514350">
                <a:buFont typeface="+mj-lt"/>
                <a:buAutoNum type="arabicPeriod" startAt="2"/>
              </a:pPr>
              <a:r>
                <a:rPr lang="zh-CN" altLang="en-US" sz="2800" dirty="0" smtClean="0">
                  <a:ln>
                    <a:solidFill>
                      <a:prstClr val="white">
                        <a:lumMod val="50000"/>
                      </a:prstClr>
                    </a:solidFill>
                  </a:ln>
                  <a:solidFill>
                    <a:prstClr val="black"/>
                  </a:solidFill>
                  <a:ea typeface="微软雅黑" pitchFamily="34" charset="-122"/>
                </a:rPr>
                <a:t>自然地理要素</a:t>
              </a:r>
              <a:r>
                <a:rPr lang="en-US" altLang="zh-CN" sz="2800" dirty="0" smtClean="0">
                  <a:ln>
                    <a:solidFill>
                      <a:prstClr val="white">
                        <a:lumMod val="50000"/>
                      </a:prstClr>
                    </a:solidFill>
                  </a:ln>
                  <a:solidFill>
                    <a:prstClr val="black"/>
                  </a:solidFill>
                  <a:ea typeface="微软雅黑" pitchFamily="34" charset="-122"/>
                </a:rPr>
                <a:t>—</a:t>
              </a:r>
              <a:r>
                <a:rPr lang="zh-CN" altLang="en-US" sz="2800" dirty="0" smtClean="0">
                  <a:solidFill>
                    <a:srgbClr val="00B050"/>
                  </a:solidFill>
                  <a:ea typeface="微软雅黑" pitchFamily="34" charset="-122"/>
                </a:rPr>
                <a:t>植被覆盖</a:t>
              </a:r>
            </a:p>
          </p:txBody>
        </p:sp>
      </p:grpSp>
      <p:sp>
        <p:nvSpPr>
          <p:cNvPr id="11" name="剪去单角的矩形 10"/>
          <p:cNvSpPr/>
          <p:nvPr/>
        </p:nvSpPr>
        <p:spPr>
          <a:xfrm>
            <a:off x="357158" y="2217974"/>
            <a:ext cx="8429684" cy="2435162"/>
          </a:xfrm>
          <a:prstGeom prst="snip1Rect">
            <a:avLst>
              <a:gd name="adj" fmla="val 0"/>
            </a:avLst>
          </a:prstGeom>
          <a:gradFill>
            <a:gsLst>
              <a:gs pos="20000">
                <a:schemeClr val="bg1">
                  <a:lumMod val="95000"/>
                </a:schemeClr>
              </a:gs>
              <a:gs pos="100000">
                <a:schemeClr val="accent1">
                  <a:lumMod val="20000"/>
                  <a:lumOff val="80000"/>
                </a:schemeClr>
              </a:gs>
            </a:gsLst>
          </a:gradFill>
          <a:ln w="12700">
            <a:solidFill>
              <a:schemeClr val="accent5"/>
            </a:solidFill>
          </a:ln>
        </p:spPr>
        <p:style>
          <a:lnRef idx="1">
            <a:schemeClr val="accent1"/>
          </a:lnRef>
          <a:fillRef idx="2">
            <a:schemeClr val="accent1"/>
          </a:fillRef>
          <a:effectRef idx="1">
            <a:schemeClr val="accent1"/>
          </a:effectRef>
          <a:fontRef idx="minor">
            <a:schemeClr val="dk1"/>
          </a:fontRef>
        </p:style>
        <p:txBody>
          <a:bodyPr rtlCol="0" anchor="t" anchorCtr="0"/>
          <a:lstStyle/>
          <a:p>
            <a:pPr>
              <a:lnSpc>
                <a:spcPct val="150000"/>
              </a:lnSpc>
              <a:spcBef>
                <a:spcPts val="600"/>
              </a:spcBef>
            </a:pPr>
            <a:r>
              <a:rPr lang="zh-CN" altLang="en-US" sz="2200" dirty="0">
                <a:solidFill>
                  <a:schemeClr val="tx1"/>
                </a:solidFill>
                <a:latin typeface="微软雅黑" pitchFamily="34" charset="-122"/>
                <a:ea typeface="微软雅黑" pitchFamily="34" charset="-122"/>
              </a:rPr>
              <a:t>       </a:t>
            </a:r>
            <a:r>
              <a:rPr lang="zh-CN" altLang="en-US" sz="2200" dirty="0" smtClean="0">
                <a:solidFill>
                  <a:schemeClr val="tx1"/>
                </a:solidFill>
                <a:latin typeface="微软雅黑" pitchFamily="34" charset="-122"/>
                <a:ea typeface="微软雅黑" pitchFamily="34" charset="-122"/>
              </a:rPr>
              <a:t>基于行政区划与管理单元、地形单元和规则地理格网单元，统计植被覆盖（耕地、园地、林地、草地）类型的</a:t>
            </a:r>
            <a:r>
              <a:rPr lang="zh-CN" altLang="en-US" sz="2200" dirty="0" smtClean="0">
                <a:solidFill>
                  <a:srgbClr val="FF0000"/>
                </a:solidFill>
                <a:latin typeface="微软雅黑" pitchFamily="34" charset="-122"/>
                <a:ea typeface="微软雅黑" pitchFamily="34" charset="-122"/>
              </a:rPr>
              <a:t>表面面积</a:t>
            </a:r>
            <a:r>
              <a:rPr lang="zh-CN" altLang="en-US" sz="2200" dirty="0" smtClean="0">
                <a:solidFill>
                  <a:schemeClr val="tx1"/>
                </a:solidFill>
                <a:latin typeface="微软雅黑" pitchFamily="34" charset="-122"/>
                <a:ea typeface="微软雅黑" pitchFamily="34" charset="-122"/>
              </a:rPr>
              <a:t>、</a:t>
            </a:r>
            <a:r>
              <a:rPr lang="zh-CN" altLang="en-US" sz="2200" dirty="0" smtClean="0">
                <a:solidFill>
                  <a:srgbClr val="FF0000"/>
                </a:solidFill>
                <a:latin typeface="微软雅黑" pitchFamily="34" charset="-122"/>
                <a:ea typeface="微软雅黑" pitchFamily="34" charset="-122"/>
              </a:rPr>
              <a:t>面积</a:t>
            </a:r>
            <a:r>
              <a:rPr lang="zh-CN" altLang="en-US" sz="2200" dirty="0" smtClean="0">
                <a:solidFill>
                  <a:schemeClr val="tx1"/>
                </a:solidFill>
                <a:latin typeface="微软雅黑" pitchFamily="34" charset="-122"/>
                <a:ea typeface="微软雅黑" pitchFamily="34" charset="-122"/>
              </a:rPr>
              <a:t>、</a:t>
            </a:r>
            <a:r>
              <a:rPr lang="zh-CN" altLang="en-US" sz="2200" dirty="0" smtClean="0">
                <a:solidFill>
                  <a:srgbClr val="FF0000"/>
                </a:solidFill>
                <a:latin typeface="微软雅黑" pitchFamily="34" charset="-122"/>
                <a:ea typeface="微软雅黑" pitchFamily="34" charset="-122"/>
              </a:rPr>
              <a:t>占比</a:t>
            </a:r>
            <a:r>
              <a:rPr lang="zh-CN" altLang="en-US" sz="2200" dirty="0" smtClean="0">
                <a:solidFill>
                  <a:schemeClr val="tx1"/>
                </a:solidFill>
                <a:latin typeface="微软雅黑" pitchFamily="34" charset="-122"/>
                <a:ea typeface="微软雅黑" pitchFamily="34" charset="-122"/>
              </a:rPr>
              <a:t>及</a:t>
            </a:r>
            <a:r>
              <a:rPr lang="zh-CN" altLang="en-US" sz="2200" dirty="0" smtClean="0">
                <a:solidFill>
                  <a:srgbClr val="FF0000"/>
                </a:solidFill>
                <a:latin typeface="微软雅黑" pitchFamily="34" charset="-122"/>
                <a:ea typeface="微软雅黑" pitchFamily="34" charset="-122"/>
              </a:rPr>
              <a:t>构成比</a:t>
            </a:r>
            <a:r>
              <a:rPr lang="zh-CN" altLang="en-US" sz="2200" dirty="0" smtClean="0">
                <a:solidFill>
                  <a:schemeClr val="tx1"/>
                </a:solidFill>
                <a:latin typeface="微软雅黑" pitchFamily="34" charset="-122"/>
                <a:ea typeface="微软雅黑" pitchFamily="34" charset="-122"/>
              </a:rPr>
              <a:t>，</a:t>
            </a:r>
            <a:r>
              <a:rPr lang="zh-CN" altLang="en-US" sz="2200" dirty="0">
                <a:solidFill>
                  <a:schemeClr val="tx1"/>
                </a:solidFill>
                <a:latin typeface="微软雅黑" pitchFamily="34" charset="-122"/>
                <a:ea typeface="微软雅黑" pitchFamily="34" charset="-122"/>
              </a:rPr>
              <a:t>反映各类型植被覆盖的</a:t>
            </a:r>
            <a:r>
              <a:rPr lang="zh-CN" altLang="en-US" sz="2200" dirty="0">
                <a:solidFill>
                  <a:srgbClr val="FF0000"/>
                </a:solidFill>
                <a:latin typeface="微软雅黑" pitchFamily="34" charset="-122"/>
                <a:ea typeface="微软雅黑" pitchFamily="34" charset="-122"/>
              </a:rPr>
              <a:t>数量和空间分布特征</a:t>
            </a:r>
            <a:r>
              <a:rPr lang="zh-CN" altLang="en-US" sz="2200" dirty="0">
                <a:solidFill>
                  <a:schemeClr val="tx1"/>
                </a:solidFill>
                <a:latin typeface="微软雅黑" pitchFamily="34" charset="-122"/>
                <a:ea typeface="微软雅黑" pitchFamily="34" charset="-122"/>
              </a:rPr>
              <a:t>。</a:t>
            </a:r>
          </a:p>
        </p:txBody>
      </p:sp>
      <p:sp>
        <p:nvSpPr>
          <p:cNvPr id="3" name="页脚占位符 2"/>
          <p:cNvSpPr>
            <a:spLocks noGrp="1"/>
          </p:cNvSpPr>
          <p:nvPr>
            <p:ph type="ftr" sz="quarter" idx="10"/>
          </p:nvPr>
        </p:nvSpPr>
        <p:spPr/>
        <p:txBody>
          <a:bodyPr/>
          <a:lstStyle/>
          <a:p>
            <a:fld id="{4C756C0C-8ED7-447A-8AFF-F6861EE32331}" type="slidenum">
              <a:rPr lang="zh-CN" altLang="en-US" smtClean="0"/>
              <a:pPr/>
              <a:t>39</a:t>
            </a:fld>
            <a:endParaRPr lang="zh-CN" altLang="en-US" dirty="0"/>
          </a:p>
        </p:txBody>
      </p:sp>
    </p:spTree>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
          <p:cNvSpPr txBox="1">
            <a:spLocks noChangeArrowheads="1"/>
          </p:cNvSpPr>
          <p:nvPr/>
        </p:nvSpPr>
        <p:spPr bwMode="auto">
          <a:xfrm>
            <a:off x="895322" y="1516416"/>
            <a:ext cx="8034396" cy="1110523"/>
          </a:xfrm>
          <a:prstGeom prst="rect">
            <a:avLst/>
          </a:prstGeom>
          <a:noFill/>
          <a:ln>
            <a:noFill/>
            <a:headEnd/>
            <a:tailEnd/>
          </a:ln>
          <a:effectLst/>
        </p:spPr>
        <p:style>
          <a:lnRef idx="1">
            <a:schemeClr val="dk1"/>
          </a:lnRef>
          <a:fillRef idx="2">
            <a:schemeClr val="dk1"/>
          </a:fillRef>
          <a:effectRef idx="1">
            <a:schemeClr val="dk1"/>
          </a:effectRef>
          <a:fontRef idx="minor">
            <a:schemeClr val="dk1"/>
          </a:fontRef>
        </p:style>
        <p:txBody>
          <a:bodyPr lIns="91375" tIns="45687" rIns="91375" bIns="45687" anchor="ctr"/>
          <a:lstStyle/>
          <a:p>
            <a:pPr>
              <a:lnSpc>
                <a:spcPct val="150000"/>
              </a:lnSpc>
              <a:defRPr/>
            </a:pPr>
            <a:r>
              <a:rPr lang="zh-CN" altLang="en-US" sz="2400" b="1" dirty="0">
                <a:solidFill>
                  <a:srgbClr val="FF0000"/>
                </a:solidFill>
                <a:latin typeface="微软雅黑" pitchFamily="34" charset="-122"/>
                <a:ea typeface="微软雅黑" pitchFamily="34" charset="-122"/>
              </a:rPr>
              <a:t>　</a:t>
            </a:r>
            <a:r>
              <a:rPr lang="zh-CN" altLang="en-US" sz="2400" b="1" dirty="0" smtClean="0">
                <a:solidFill>
                  <a:srgbClr val="FF0000"/>
                </a:solidFill>
                <a:latin typeface="微软雅黑" pitchFamily="34" charset="-122"/>
                <a:ea typeface="微软雅黑" pitchFamily="34" charset="-122"/>
              </a:rPr>
              <a:t>　</a:t>
            </a:r>
            <a:r>
              <a:rPr lang="zh-CN" altLang="en-US" sz="2000" dirty="0" smtClean="0">
                <a:solidFill>
                  <a:prstClr val="black"/>
                </a:solidFill>
                <a:latin typeface="微软雅黑" pitchFamily="34" charset="-122"/>
                <a:ea typeface="微软雅黑" pitchFamily="34" charset="-122"/>
              </a:rPr>
              <a:t>指</a:t>
            </a:r>
            <a:r>
              <a:rPr lang="zh-CN" altLang="en-US" sz="2000" dirty="0">
                <a:solidFill>
                  <a:prstClr val="black"/>
                </a:solidFill>
                <a:latin typeface="微软雅黑" pitchFamily="34" charset="-122"/>
                <a:ea typeface="微软雅黑" pitchFamily="34" charset="-122"/>
              </a:rPr>
              <a:t>人们为了说明所研究现象的某种</a:t>
            </a:r>
            <a:r>
              <a:rPr lang="zh-CN" altLang="en-US" sz="2000" dirty="0">
                <a:solidFill>
                  <a:srgbClr val="FF0000"/>
                </a:solidFill>
                <a:latin typeface="微软雅黑" pitchFamily="34" charset="-122"/>
                <a:ea typeface="微软雅黑" pitchFamily="34" charset="-122"/>
              </a:rPr>
              <a:t>数量特征和规律性</a:t>
            </a:r>
            <a:r>
              <a:rPr lang="zh-CN" altLang="en-US" sz="2000" dirty="0">
                <a:solidFill>
                  <a:prstClr val="black"/>
                </a:solidFill>
                <a:latin typeface="微软雅黑" pitchFamily="34" charset="-122"/>
                <a:ea typeface="微软雅黑" pitchFamily="34" charset="-122"/>
              </a:rPr>
              <a:t>而对有关数据进行搜索、整理和分析研究。</a:t>
            </a:r>
          </a:p>
        </p:txBody>
      </p:sp>
      <p:sp>
        <p:nvSpPr>
          <p:cNvPr id="3" name="矩形 2"/>
          <p:cNvSpPr/>
          <p:nvPr/>
        </p:nvSpPr>
        <p:spPr>
          <a:xfrm>
            <a:off x="885836" y="3538378"/>
            <a:ext cx="8043882" cy="2118529"/>
          </a:xfrm>
          <a:prstGeom prst="rect">
            <a:avLst/>
          </a:prstGeom>
        </p:spPr>
        <p:txBody>
          <a:bodyPr wrap="square">
            <a:spAutoFit/>
          </a:bodyPr>
          <a:lstStyle/>
          <a:p>
            <a:pPr lvl="0">
              <a:lnSpc>
                <a:spcPts val="3000"/>
              </a:lnSpc>
              <a:spcBef>
                <a:spcPts val="2000"/>
              </a:spcBef>
            </a:pPr>
            <a:r>
              <a:rPr lang="zh-CN" altLang="en-US" sz="2000" dirty="0" smtClean="0">
                <a:solidFill>
                  <a:srgbClr val="FF0000"/>
                </a:solidFill>
                <a:latin typeface="微软雅黑" pitchFamily="34" charset="-122"/>
                <a:ea typeface="微软雅黑" pitchFamily="34" charset="-122"/>
              </a:rPr>
              <a:t>　　地理</a:t>
            </a:r>
            <a:r>
              <a:rPr lang="zh-CN" altLang="en-US" sz="2000" dirty="0">
                <a:solidFill>
                  <a:srgbClr val="FF0000"/>
                </a:solidFill>
                <a:latin typeface="微软雅黑" pitchFamily="34" charset="-122"/>
                <a:ea typeface="微软雅黑" pitchFamily="34" charset="-122"/>
              </a:rPr>
              <a:t>国情统计分析是地理国情普查的重要</a:t>
            </a:r>
            <a:r>
              <a:rPr lang="zh-CN" altLang="en-US" sz="2000" dirty="0" smtClean="0">
                <a:solidFill>
                  <a:srgbClr val="FF0000"/>
                </a:solidFill>
                <a:latin typeface="微软雅黑" pitchFamily="34" charset="-122"/>
                <a:ea typeface="微软雅黑" pitchFamily="34" charset="-122"/>
              </a:rPr>
              <a:t>组成部分</a:t>
            </a:r>
            <a:r>
              <a:rPr lang="zh-CN" altLang="en-US" sz="2000" dirty="0">
                <a:solidFill>
                  <a:prstClr val="black"/>
                </a:solidFill>
                <a:latin typeface="微软雅黑" pitchFamily="34" charset="-122"/>
                <a:ea typeface="微软雅黑" pitchFamily="34" charset="-122"/>
              </a:rPr>
              <a:t>。</a:t>
            </a:r>
            <a:endParaRPr lang="zh-CN" altLang="en-US" sz="2400" dirty="0">
              <a:solidFill>
                <a:srgbClr val="0070C0"/>
              </a:solidFill>
              <a:latin typeface="微软雅黑" pitchFamily="34" charset="-122"/>
              <a:ea typeface="微软雅黑" pitchFamily="34" charset="-122"/>
            </a:endParaRPr>
          </a:p>
          <a:p>
            <a:pPr lvl="0">
              <a:lnSpc>
                <a:spcPct val="150000"/>
              </a:lnSpc>
              <a:spcBef>
                <a:spcPts val="2000"/>
              </a:spcBef>
            </a:pPr>
            <a:r>
              <a:rPr lang="zh-CN" altLang="en-US" sz="2000" dirty="0" smtClean="0">
                <a:solidFill>
                  <a:srgbClr val="FF0000"/>
                </a:solidFill>
                <a:latin typeface="微软雅黑" pitchFamily="34" charset="-122"/>
                <a:ea typeface="微软雅黑" pitchFamily="34" charset="-122"/>
              </a:rPr>
              <a:t>　　</a:t>
            </a:r>
            <a:r>
              <a:rPr lang="zh-CN" altLang="zh-CN" sz="2000" dirty="0" smtClean="0">
                <a:solidFill>
                  <a:srgbClr val="FF0000"/>
                </a:solidFill>
                <a:latin typeface="微软雅黑" pitchFamily="34" charset="-122"/>
                <a:ea typeface="微软雅黑" pitchFamily="34" charset="-122"/>
              </a:rPr>
              <a:t>以</a:t>
            </a:r>
            <a:r>
              <a:rPr lang="zh-CN" altLang="zh-CN" sz="2000" dirty="0">
                <a:solidFill>
                  <a:srgbClr val="FF0000"/>
                </a:solidFill>
                <a:latin typeface="微软雅黑" pitchFamily="34" charset="-122"/>
                <a:ea typeface="微软雅黑" pitchFamily="34" charset="-122"/>
              </a:rPr>
              <a:t>地理国情信息普查数据形成的地理国情信息数据库为基础</a:t>
            </a:r>
            <a:r>
              <a:rPr lang="zh-CN" altLang="zh-CN" sz="2000" dirty="0">
                <a:solidFill>
                  <a:prstClr val="black"/>
                </a:solidFill>
                <a:latin typeface="微软雅黑" pitchFamily="34" charset="-122"/>
                <a:ea typeface="微软雅黑" pitchFamily="34" charset="-122"/>
              </a:rPr>
              <a:t>，结合社会、经济等</a:t>
            </a:r>
            <a:r>
              <a:rPr lang="zh-CN" altLang="en-US" sz="2000" dirty="0">
                <a:solidFill>
                  <a:prstClr val="black"/>
                </a:solidFill>
                <a:latin typeface="微软雅黑" pitchFamily="34" charset="-122"/>
                <a:ea typeface="微软雅黑" pitchFamily="34" charset="-122"/>
              </a:rPr>
              <a:t>部门专题</a:t>
            </a:r>
            <a:r>
              <a:rPr lang="zh-CN" altLang="zh-CN" sz="2000" dirty="0">
                <a:solidFill>
                  <a:prstClr val="black"/>
                </a:solidFill>
                <a:latin typeface="微软雅黑" pitchFamily="34" charset="-122"/>
                <a:ea typeface="微软雅黑" pitchFamily="34" charset="-122"/>
              </a:rPr>
              <a:t>数据，</a:t>
            </a:r>
            <a:r>
              <a:rPr lang="zh-CN" altLang="zh-CN" sz="2000" dirty="0">
                <a:solidFill>
                  <a:srgbClr val="FF0000"/>
                </a:solidFill>
                <a:latin typeface="微软雅黑" pitchFamily="34" charset="-122"/>
                <a:ea typeface="微软雅黑" pitchFamily="34" charset="-122"/>
              </a:rPr>
              <a:t>基于</a:t>
            </a:r>
            <a:r>
              <a:rPr lang="zh-CN" altLang="en-US" sz="2000" dirty="0">
                <a:solidFill>
                  <a:srgbClr val="FF0000"/>
                </a:solidFill>
                <a:latin typeface="微软雅黑" pitchFamily="34" charset="-122"/>
                <a:ea typeface="微软雅黑" pitchFamily="34" charset="-122"/>
              </a:rPr>
              <a:t>不同</a:t>
            </a:r>
            <a:r>
              <a:rPr lang="zh-CN" altLang="zh-CN" sz="2000" dirty="0">
                <a:solidFill>
                  <a:srgbClr val="FF0000"/>
                </a:solidFill>
                <a:latin typeface="微软雅黑" pitchFamily="34" charset="-122"/>
                <a:ea typeface="微软雅黑" pitchFamily="34" charset="-122"/>
              </a:rPr>
              <a:t>统计单元</a:t>
            </a:r>
            <a:r>
              <a:rPr lang="zh-CN" altLang="zh-CN" sz="2000" dirty="0">
                <a:solidFill>
                  <a:prstClr val="black"/>
                </a:solidFill>
                <a:latin typeface="微软雅黑" pitchFamily="34" charset="-122"/>
                <a:ea typeface="微软雅黑" pitchFamily="34" charset="-122"/>
              </a:rPr>
              <a:t>，对自然、人文等地理国情要素进行统计和分析</a:t>
            </a:r>
            <a:r>
              <a:rPr lang="zh-CN" altLang="en-US" sz="2000" dirty="0" smtClean="0">
                <a:solidFill>
                  <a:prstClr val="black"/>
                </a:solidFill>
                <a:latin typeface="微软雅黑" pitchFamily="34" charset="-122"/>
                <a:ea typeface="微软雅黑" pitchFamily="34" charset="-122"/>
              </a:rPr>
              <a:t>。</a:t>
            </a:r>
            <a:endParaRPr lang="zh-CN" altLang="en-US" sz="2400" dirty="0">
              <a:solidFill>
                <a:srgbClr val="0070C0"/>
              </a:solidFill>
              <a:latin typeface="微软雅黑" pitchFamily="34" charset="-122"/>
              <a:ea typeface="微软雅黑" pitchFamily="34" charset="-122"/>
            </a:endParaRPr>
          </a:p>
        </p:txBody>
      </p:sp>
      <p:sp>
        <p:nvSpPr>
          <p:cNvPr id="14" name="Line 25"/>
          <p:cNvSpPr>
            <a:spLocks noChangeShapeType="1"/>
          </p:cNvSpPr>
          <p:nvPr/>
        </p:nvSpPr>
        <p:spPr bwMode="auto">
          <a:xfrm flipV="1">
            <a:off x="885836" y="1516416"/>
            <a:ext cx="1956874" cy="25688"/>
          </a:xfrm>
          <a:prstGeom prst="line">
            <a:avLst/>
          </a:prstGeom>
          <a:noFill/>
          <a:ln w="9525">
            <a:solidFill>
              <a:schemeClr val="accent3">
                <a:lumMod val="75000"/>
              </a:schemeClr>
            </a:solidFill>
            <a:prstDash val="dash"/>
            <a:round/>
            <a:headEnd/>
            <a:tailEnd/>
          </a:ln>
          <a:effectLst/>
        </p:spPr>
        <p:txBody>
          <a:bodyPr/>
          <a:lstStyle/>
          <a:p>
            <a:endParaRPr lang="zh-CN" altLang="en-US" sz="2800">
              <a:solidFill>
                <a:prstClr val="black"/>
              </a:solidFill>
            </a:endParaRPr>
          </a:p>
        </p:txBody>
      </p:sp>
      <p:sp>
        <p:nvSpPr>
          <p:cNvPr id="15" name="Text Box 34"/>
          <p:cNvSpPr txBox="1">
            <a:spLocks noChangeArrowheads="1"/>
          </p:cNvSpPr>
          <p:nvPr/>
        </p:nvSpPr>
        <p:spPr bwMode="auto">
          <a:xfrm>
            <a:off x="1016569" y="1000108"/>
            <a:ext cx="1826141" cy="584775"/>
          </a:xfrm>
          <a:prstGeom prst="rect">
            <a:avLst/>
          </a:prstGeom>
          <a:noFill/>
          <a:ln w="9525">
            <a:noFill/>
            <a:miter lim="800000"/>
            <a:headEnd/>
            <a:tailEnd/>
          </a:ln>
          <a:effectLst/>
        </p:spPr>
        <p:txBody>
          <a:bodyPr wrap="none">
            <a:spAutoFit/>
          </a:bodyPr>
          <a:lstStyle/>
          <a:p>
            <a:pPr marL="571500" indent="-571500">
              <a:buFont typeface="+mj-ea"/>
              <a:buAutoNum type="ea1JpnChsDbPeriod"/>
            </a:pPr>
            <a:r>
              <a:rPr lang="zh-CN" altLang="en-US" sz="3200" dirty="0">
                <a:latin typeface="微软雅黑" pitchFamily="34" charset="-122"/>
                <a:ea typeface="微软雅黑" pitchFamily="34" charset="-122"/>
              </a:rPr>
              <a:t>统计</a:t>
            </a:r>
          </a:p>
        </p:txBody>
      </p:sp>
      <p:grpSp>
        <p:nvGrpSpPr>
          <p:cNvPr id="17" name="组合 13"/>
          <p:cNvGrpSpPr/>
          <p:nvPr/>
        </p:nvGrpSpPr>
        <p:grpSpPr>
          <a:xfrm>
            <a:off x="885836" y="2650355"/>
            <a:ext cx="4550260" cy="543585"/>
            <a:chOff x="2171720" y="5500702"/>
            <a:chExt cx="4550260" cy="543585"/>
          </a:xfrm>
        </p:grpSpPr>
        <p:sp>
          <p:nvSpPr>
            <p:cNvPr id="18" name="Line 31"/>
            <p:cNvSpPr>
              <a:spLocks noChangeShapeType="1"/>
            </p:cNvSpPr>
            <p:nvPr/>
          </p:nvSpPr>
          <p:spPr bwMode="auto">
            <a:xfrm>
              <a:off x="2171720" y="6044287"/>
              <a:ext cx="4550260" cy="0"/>
            </a:xfrm>
            <a:prstGeom prst="line">
              <a:avLst/>
            </a:prstGeom>
            <a:noFill/>
            <a:ln w="9525">
              <a:solidFill>
                <a:schemeClr val="accent3">
                  <a:lumMod val="75000"/>
                </a:schemeClr>
              </a:solidFill>
              <a:prstDash val="dash"/>
              <a:round/>
              <a:headEnd/>
              <a:tailEnd/>
            </a:ln>
            <a:effectLst/>
          </p:spPr>
          <p:txBody>
            <a:bodyPr/>
            <a:lstStyle/>
            <a:p>
              <a:endParaRPr lang="zh-CN" altLang="en-US" sz="2800">
                <a:solidFill>
                  <a:prstClr val="black"/>
                </a:solidFill>
              </a:endParaRPr>
            </a:p>
          </p:txBody>
        </p:sp>
        <p:sp>
          <p:nvSpPr>
            <p:cNvPr id="19" name="Text Box 36"/>
            <p:cNvSpPr txBox="1">
              <a:spLocks noChangeArrowheads="1"/>
            </p:cNvSpPr>
            <p:nvPr/>
          </p:nvSpPr>
          <p:spPr bwMode="auto">
            <a:xfrm>
              <a:off x="2302453" y="5500702"/>
              <a:ext cx="4288353" cy="477054"/>
            </a:xfrm>
            <a:prstGeom prst="rect">
              <a:avLst/>
            </a:prstGeom>
            <a:noFill/>
            <a:ln w="9525">
              <a:noFill/>
              <a:miter lim="800000"/>
              <a:headEnd/>
              <a:tailEnd/>
            </a:ln>
            <a:effectLst/>
          </p:spPr>
          <p:txBody>
            <a:bodyPr wrap="none">
              <a:spAutoFit/>
            </a:bodyPr>
            <a:lstStyle/>
            <a:p>
              <a:pPr marL="571500" indent="-571500">
                <a:lnSpc>
                  <a:spcPts val="3000"/>
                </a:lnSpc>
                <a:spcBef>
                  <a:spcPts val="2000"/>
                </a:spcBef>
                <a:buFont typeface="+mj-ea"/>
                <a:buAutoNum type="ea1JpnChsDbPeriod" startAt="2"/>
              </a:pPr>
              <a:r>
                <a:rPr lang="zh-CN" altLang="zh-CN" sz="3200" dirty="0">
                  <a:latin typeface="微软雅黑" pitchFamily="34" charset="-122"/>
                  <a:ea typeface="微软雅黑" pitchFamily="34" charset="-122"/>
                </a:rPr>
                <a:t>地理国情</a:t>
              </a:r>
              <a:r>
                <a:rPr lang="zh-CN" altLang="zh-CN" sz="3200" dirty="0" smtClean="0">
                  <a:latin typeface="微软雅黑" pitchFamily="34" charset="-122"/>
                  <a:ea typeface="微软雅黑" pitchFamily="34" charset="-122"/>
                </a:rPr>
                <a:t>统计分析</a:t>
              </a:r>
              <a:endParaRPr lang="en-US" altLang="zh-CN" sz="3200" dirty="0">
                <a:latin typeface="微软雅黑" pitchFamily="34" charset="-122"/>
                <a:ea typeface="微软雅黑" pitchFamily="34" charset="-122"/>
              </a:endParaRPr>
            </a:p>
          </p:txBody>
        </p:sp>
      </p:grpSp>
      <p:sp>
        <p:nvSpPr>
          <p:cNvPr id="2" name="页脚占位符 1"/>
          <p:cNvSpPr>
            <a:spLocks noGrp="1"/>
          </p:cNvSpPr>
          <p:nvPr>
            <p:ph type="ftr" sz="quarter" idx="10"/>
          </p:nvPr>
        </p:nvSpPr>
        <p:spPr/>
        <p:txBody>
          <a:bodyPr/>
          <a:lstStyle/>
          <a:p>
            <a:fld id="{C71DA44B-44BF-4437-A166-C51B26F24BC1}" type="slidenum">
              <a:rPr lang="zh-CN" altLang="en-US" smtClean="0"/>
              <a:pPr/>
              <a:t>4</a:t>
            </a:fld>
            <a:endParaRPr lang="zh-CN" altLang="en-US" dirty="0"/>
          </a:p>
        </p:txBody>
      </p:sp>
    </p:spTree>
    <p:extLst>
      <p:ext uri="{BB962C8B-B14F-4D97-AF65-F5344CB8AC3E}">
        <p14:creationId xmlns:p14="http://schemas.microsoft.com/office/powerpoint/2010/main" xmlns="" val="2236629616"/>
      </p:ext>
    </p:extLst>
  </p:cSld>
  <p:clrMapOvr>
    <a:masterClrMapping/>
  </p:clrMapOvr>
  <p:transition>
    <p:fad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descr="植被1.PNG"/>
          <p:cNvPicPr>
            <a:picLocks noChangeAspect="1"/>
          </p:cNvPicPr>
          <p:nvPr/>
        </p:nvPicPr>
        <p:blipFill>
          <a:blip r:embed="rId2"/>
          <a:stretch>
            <a:fillRect/>
          </a:stretch>
        </p:blipFill>
        <p:spPr>
          <a:xfrm>
            <a:off x="79998" y="1785926"/>
            <a:ext cx="9007712" cy="4786346"/>
          </a:xfrm>
          <a:prstGeom prst="rect">
            <a:avLst/>
          </a:prstGeom>
        </p:spPr>
      </p:pic>
      <p:grpSp>
        <p:nvGrpSpPr>
          <p:cNvPr id="13" name="组合 13"/>
          <p:cNvGrpSpPr/>
          <p:nvPr/>
        </p:nvGrpSpPr>
        <p:grpSpPr>
          <a:xfrm>
            <a:off x="822656" y="1214422"/>
            <a:ext cx="5606732" cy="543585"/>
            <a:chOff x="2171720" y="5500702"/>
            <a:chExt cx="5400676" cy="543585"/>
          </a:xfrm>
        </p:grpSpPr>
        <p:sp>
          <p:nvSpPr>
            <p:cNvPr id="14" name="Line 31"/>
            <p:cNvSpPr>
              <a:spLocks noChangeShapeType="1"/>
            </p:cNvSpPr>
            <p:nvPr/>
          </p:nvSpPr>
          <p:spPr bwMode="auto">
            <a:xfrm>
              <a:off x="2171720" y="6044287"/>
              <a:ext cx="5400676" cy="0"/>
            </a:xfrm>
            <a:prstGeom prst="line">
              <a:avLst/>
            </a:prstGeom>
            <a:noFill/>
            <a:ln w="9525">
              <a:solidFill>
                <a:schemeClr val="accent3">
                  <a:lumMod val="75000"/>
                </a:schemeClr>
              </a:solidFill>
              <a:prstDash val="dash"/>
              <a:round/>
              <a:headEnd/>
              <a:tailEnd/>
            </a:ln>
            <a:effectLst/>
          </p:spPr>
          <p:txBody>
            <a:bodyPr/>
            <a:lstStyle/>
            <a:p>
              <a:endParaRPr lang="zh-CN" altLang="en-US" sz="2800">
                <a:solidFill>
                  <a:prstClr val="black"/>
                </a:solidFill>
              </a:endParaRPr>
            </a:p>
          </p:txBody>
        </p:sp>
        <p:sp>
          <p:nvSpPr>
            <p:cNvPr id="15" name="Text Box 36"/>
            <p:cNvSpPr txBox="1">
              <a:spLocks noChangeArrowheads="1"/>
            </p:cNvSpPr>
            <p:nvPr/>
          </p:nvSpPr>
          <p:spPr bwMode="auto">
            <a:xfrm>
              <a:off x="2302453" y="5500702"/>
              <a:ext cx="4450377" cy="523220"/>
            </a:xfrm>
            <a:prstGeom prst="rect">
              <a:avLst/>
            </a:prstGeom>
            <a:noFill/>
            <a:ln w="9525">
              <a:noFill/>
              <a:miter lim="800000"/>
              <a:headEnd/>
              <a:tailEnd/>
            </a:ln>
            <a:effectLst/>
          </p:spPr>
          <p:txBody>
            <a:bodyPr wrap="none">
              <a:spAutoFit/>
            </a:bodyPr>
            <a:lstStyle/>
            <a:p>
              <a:pPr marL="514350" indent="-514350">
                <a:buFont typeface="+mj-lt"/>
                <a:buAutoNum type="arabicPeriod" startAt="2"/>
              </a:pPr>
              <a:r>
                <a:rPr lang="zh-CN" altLang="en-US" sz="2800" dirty="0" smtClean="0">
                  <a:ln>
                    <a:solidFill>
                      <a:prstClr val="white">
                        <a:lumMod val="50000"/>
                      </a:prstClr>
                    </a:solidFill>
                  </a:ln>
                  <a:solidFill>
                    <a:prstClr val="black"/>
                  </a:solidFill>
                  <a:ea typeface="微软雅黑" pitchFamily="34" charset="-122"/>
                </a:rPr>
                <a:t>自然地理要素</a:t>
              </a:r>
              <a:r>
                <a:rPr lang="en-US" altLang="zh-CN" sz="2800" dirty="0" smtClean="0">
                  <a:ln>
                    <a:solidFill>
                      <a:prstClr val="white">
                        <a:lumMod val="50000"/>
                      </a:prstClr>
                    </a:solidFill>
                  </a:ln>
                  <a:solidFill>
                    <a:prstClr val="black"/>
                  </a:solidFill>
                  <a:ea typeface="微软雅黑" pitchFamily="34" charset="-122"/>
                </a:rPr>
                <a:t>—</a:t>
              </a:r>
              <a:r>
                <a:rPr lang="zh-CN" altLang="en-US" sz="2800" dirty="0" smtClean="0">
                  <a:solidFill>
                    <a:srgbClr val="00B050"/>
                  </a:solidFill>
                  <a:ea typeface="微软雅黑" pitchFamily="34" charset="-122"/>
                </a:rPr>
                <a:t>植被覆盖</a:t>
              </a:r>
            </a:p>
          </p:txBody>
        </p:sp>
      </p:grpSp>
      <p:sp>
        <p:nvSpPr>
          <p:cNvPr id="2" name="页脚占位符 1"/>
          <p:cNvSpPr>
            <a:spLocks noGrp="1"/>
          </p:cNvSpPr>
          <p:nvPr>
            <p:ph type="ftr" sz="quarter" idx="10"/>
          </p:nvPr>
        </p:nvSpPr>
        <p:spPr/>
        <p:txBody>
          <a:bodyPr/>
          <a:lstStyle/>
          <a:p>
            <a:fld id="{68D2BFCD-240F-4038-93C0-31768E7322C3}" type="slidenum">
              <a:rPr lang="zh-CN" altLang="en-US" smtClean="0"/>
              <a:pPr/>
              <a:t>40</a:t>
            </a:fld>
            <a:endParaRPr lang="zh-CN" altLang="en-US" dirty="0"/>
          </a:p>
        </p:txBody>
      </p:sp>
    </p:spTree>
    <p:extLst>
      <p:ext uri="{BB962C8B-B14F-4D97-AF65-F5344CB8AC3E}">
        <p14:creationId xmlns:p14="http://schemas.microsoft.com/office/powerpoint/2010/main" xmlns="" val="430433651"/>
      </p:ext>
    </p:extLst>
  </p:cSld>
  <p:clrMapOvr>
    <a:masterClrMapping/>
  </p:clrMapOvr>
  <p:transition>
    <p:fad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descr="植被2.PNG"/>
          <p:cNvPicPr>
            <a:picLocks noChangeAspect="1"/>
          </p:cNvPicPr>
          <p:nvPr/>
        </p:nvPicPr>
        <p:blipFill>
          <a:blip r:embed="rId2"/>
          <a:stretch>
            <a:fillRect/>
          </a:stretch>
        </p:blipFill>
        <p:spPr>
          <a:xfrm>
            <a:off x="285752" y="1571612"/>
            <a:ext cx="8786842" cy="5227869"/>
          </a:xfrm>
          <a:prstGeom prst="rect">
            <a:avLst/>
          </a:prstGeom>
        </p:spPr>
      </p:pic>
      <p:grpSp>
        <p:nvGrpSpPr>
          <p:cNvPr id="9" name="组合 13"/>
          <p:cNvGrpSpPr/>
          <p:nvPr/>
        </p:nvGrpSpPr>
        <p:grpSpPr>
          <a:xfrm>
            <a:off x="822656" y="970292"/>
            <a:ext cx="5606732" cy="543585"/>
            <a:chOff x="2171720" y="5500702"/>
            <a:chExt cx="5400676" cy="543585"/>
          </a:xfrm>
        </p:grpSpPr>
        <p:sp>
          <p:nvSpPr>
            <p:cNvPr id="10" name="Line 31"/>
            <p:cNvSpPr>
              <a:spLocks noChangeShapeType="1"/>
            </p:cNvSpPr>
            <p:nvPr/>
          </p:nvSpPr>
          <p:spPr bwMode="auto">
            <a:xfrm>
              <a:off x="2171720" y="6044287"/>
              <a:ext cx="5400676" cy="0"/>
            </a:xfrm>
            <a:prstGeom prst="line">
              <a:avLst/>
            </a:prstGeom>
            <a:noFill/>
            <a:ln w="9525">
              <a:solidFill>
                <a:schemeClr val="accent3">
                  <a:lumMod val="75000"/>
                </a:schemeClr>
              </a:solidFill>
              <a:prstDash val="dash"/>
              <a:round/>
              <a:headEnd/>
              <a:tailEnd/>
            </a:ln>
            <a:effectLst/>
          </p:spPr>
          <p:txBody>
            <a:bodyPr/>
            <a:lstStyle/>
            <a:p>
              <a:endParaRPr lang="zh-CN" altLang="en-US" sz="2800">
                <a:solidFill>
                  <a:prstClr val="black"/>
                </a:solidFill>
              </a:endParaRPr>
            </a:p>
          </p:txBody>
        </p:sp>
        <p:sp>
          <p:nvSpPr>
            <p:cNvPr id="11" name="Text Box 36"/>
            <p:cNvSpPr txBox="1">
              <a:spLocks noChangeArrowheads="1"/>
            </p:cNvSpPr>
            <p:nvPr/>
          </p:nvSpPr>
          <p:spPr bwMode="auto">
            <a:xfrm>
              <a:off x="2302453" y="5500702"/>
              <a:ext cx="4450377" cy="523220"/>
            </a:xfrm>
            <a:prstGeom prst="rect">
              <a:avLst/>
            </a:prstGeom>
            <a:noFill/>
            <a:ln w="9525">
              <a:noFill/>
              <a:miter lim="800000"/>
              <a:headEnd/>
              <a:tailEnd/>
            </a:ln>
            <a:effectLst/>
          </p:spPr>
          <p:txBody>
            <a:bodyPr wrap="none">
              <a:spAutoFit/>
            </a:bodyPr>
            <a:lstStyle/>
            <a:p>
              <a:pPr marL="514350" indent="-514350">
                <a:buFont typeface="+mj-lt"/>
                <a:buAutoNum type="arabicPeriod" startAt="2"/>
              </a:pPr>
              <a:r>
                <a:rPr lang="zh-CN" altLang="en-US" sz="2800" dirty="0" smtClean="0">
                  <a:ln>
                    <a:solidFill>
                      <a:prstClr val="white">
                        <a:lumMod val="50000"/>
                      </a:prstClr>
                    </a:solidFill>
                  </a:ln>
                  <a:solidFill>
                    <a:prstClr val="black"/>
                  </a:solidFill>
                  <a:ea typeface="微软雅黑" pitchFamily="34" charset="-122"/>
                </a:rPr>
                <a:t>自然地理要素</a:t>
              </a:r>
              <a:r>
                <a:rPr lang="en-US" altLang="zh-CN" sz="2800" dirty="0" smtClean="0">
                  <a:ln>
                    <a:solidFill>
                      <a:prstClr val="white">
                        <a:lumMod val="50000"/>
                      </a:prstClr>
                    </a:solidFill>
                  </a:ln>
                  <a:solidFill>
                    <a:prstClr val="black"/>
                  </a:solidFill>
                  <a:ea typeface="微软雅黑" pitchFamily="34" charset="-122"/>
                </a:rPr>
                <a:t>—</a:t>
              </a:r>
              <a:r>
                <a:rPr lang="zh-CN" altLang="en-US" sz="2800" dirty="0" smtClean="0">
                  <a:solidFill>
                    <a:srgbClr val="00B050"/>
                  </a:solidFill>
                  <a:ea typeface="微软雅黑" pitchFamily="34" charset="-122"/>
                </a:rPr>
                <a:t>植被覆盖</a:t>
              </a:r>
            </a:p>
          </p:txBody>
        </p:sp>
      </p:grpSp>
      <p:sp>
        <p:nvSpPr>
          <p:cNvPr id="2" name="页脚占位符 1"/>
          <p:cNvSpPr>
            <a:spLocks noGrp="1"/>
          </p:cNvSpPr>
          <p:nvPr>
            <p:ph type="ftr" sz="quarter" idx="10"/>
          </p:nvPr>
        </p:nvSpPr>
        <p:spPr/>
        <p:txBody>
          <a:bodyPr/>
          <a:lstStyle/>
          <a:p>
            <a:fld id="{1DB26836-163E-481A-B0E4-13EC80DF712F}" type="slidenum">
              <a:rPr lang="zh-CN" altLang="en-US" smtClean="0"/>
              <a:pPr/>
              <a:t>41</a:t>
            </a:fld>
            <a:endParaRPr lang="zh-CN" altLang="en-US" dirty="0"/>
          </a:p>
        </p:txBody>
      </p:sp>
    </p:spTree>
    <p:extLst>
      <p:ext uri="{BB962C8B-B14F-4D97-AF65-F5344CB8AC3E}">
        <p14:creationId xmlns:p14="http://schemas.microsoft.com/office/powerpoint/2010/main" xmlns="" val="1748954963"/>
      </p:ext>
    </p:extLst>
  </p:cSld>
  <p:clrMapOvr>
    <a:masterClrMapping/>
  </p:clrMapOvr>
  <p:transition>
    <p:fad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descr="植被3.PNG"/>
          <p:cNvPicPr>
            <a:picLocks noChangeAspect="1"/>
          </p:cNvPicPr>
          <p:nvPr/>
        </p:nvPicPr>
        <p:blipFill>
          <a:blip r:embed="rId2"/>
          <a:stretch>
            <a:fillRect/>
          </a:stretch>
        </p:blipFill>
        <p:spPr>
          <a:xfrm>
            <a:off x="73987" y="2000240"/>
            <a:ext cx="8998607" cy="3143272"/>
          </a:xfrm>
          <a:prstGeom prst="rect">
            <a:avLst/>
          </a:prstGeom>
        </p:spPr>
      </p:pic>
      <p:grpSp>
        <p:nvGrpSpPr>
          <p:cNvPr id="9" name="组合 13"/>
          <p:cNvGrpSpPr/>
          <p:nvPr/>
        </p:nvGrpSpPr>
        <p:grpSpPr>
          <a:xfrm>
            <a:off x="822656" y="1214422"/>
            <a:ext cx="5606732" cy="543585"/>
            <a:chOff x="2171720" y="5500702"/>
            <a:chExt cx="5400676" cy="543585"/>
          </a:xfrm>
        </p:grpSpPr>
        <p:sp>
          <p:nvSpPr>
            <p:cNvPr id="10" name="Line 31"/>
            <p:cNvSpPr>
              <a:spLocks noChangeShapeType="1"/>
            </p:cNvSpPr>
            <p:nvPr/>
          </p:nvSpPr>
          <p:spPr bwMode="auto">
            <a:xfrm>
              <a:off x="2171720" y="6044287"/>
              <a:ext cx="5400676" cy="0"/>
            </a:xfrm>
            <a:prstGeom prst="line">
              <a:avLst/>
            </a:prstGeom>
            <a:noFill/>
            <a:ln w="9525">
              <a:solidFill>
                <a:schemeClr val="accent3">
                  <a:lumMod val="75000"/>
                </a:schemeClr>
              </a:solidFill>
              <a:prstDash val="dash"/>
              <a:round/>
              <a:headEnd/>
              <a:tailEnd/>
            </a:ln>
            <a:effectLst/>
          </p:spPr>
          <p:txBody>
            <a:bodyPr/>
            <a:lstStyle/>
            <a:p>
              <a:endParaRPr lang="zh-CN" altLang="en-US" sz="2800">
                <a:solidFill>
                  <a:prstClr val="black"/>
                </a:solidFill>
              </a:endParaRPr>
            </a:p>
          </p:txBody>
        </p:sp>
        <p:sp>
          <p:nvSpPr>
            <p:cNvPr id="11" name="Text Box 36"/>
            <p:cNvSpPr txBox="1">
              <a:spLocks noChangeArrowheads="1"/>
            </p:cNvSpPr>
            <p:nvPr/>
          </p:nvSpPr>
          <p:spPr bwMode="auto">
            <a:xfrm>
              <a:off x="2302453" y="5500702"/>
              <a:ext cx="4450377" cy="523220"/>
            </a:xfrm>
            <a:prstGeom prst="rect">
              <a:avLst/>
            </a:prstGeom>
            <a:noFill/>
            <a:ln w="9525">
              <a:noFill/>
              <a:miter lim="800000"/>
              <a:headEnd/>
              <a:tailEnd/>
            </a:ln>
            <a:effectLst/>
          </p:spPr>
          <p:txBody>
            <a:bodyPr wrap="none">
              <a:spAutoFit/>
            </a:bodyPr>
            <a:lstStyle/>
            <a:p>
              <a:pPr marL="514350" indent="-514350">
                <a:buFont typeface="+mj-lt"/>
                <a:buAutoNum type="arabicPeriod" startAt="2"/>
              </a:pPr>
              <a:r>
                <a:rPr lang="zh-CN" altLang="en-US" sz="2800" dirty="0" smtClean="0">
                  <a:ln>
                    <a:solidFill>
                      <a:prstClr val="white">
                        <a:lumMod val="50000"/>
                      </a:prstClr>
                    </a:solidFill>
                  </a:ln>
                  <a:solidFill>
                    <a:prstClr val="black"/>
                  </a:solidFill>
                  <a:ea typeface="微软雅黑" pitchFamily="34" charset="-122"/>
                </a:rPr>
                <a:t>自然地理要素</a:t>
              </a:r>
              <a:r>
                <a:rPr lang="en-US" altLang="zh-CN" sz="2800" dirty="0" smtClean="0">
                  <a:ln>
                    <a:solidFill>
                      <a:prstClr val="white">
                        <a:lumMod val="50000"/>
                      </a:prstClr>
                    </a:solidFill>
                  </a:ln>
                  <a:solidFill>
                    <a:prstClr val="black"/>
                  </a:solidFill>
                  <a:ea typeface="微软雅黑" pitchFamily="34" charset="-122"/>
                </a:rPr>
                <a:t>—</a:t>
              </a:r>
              <a:r>
                <a:rPr lang="zh-CN" altLang="en-US" sz="2800" dirty="0" smtClean="0">
                  <a:solidFill>
                    <a:srgbClr val="00B050"/>
                  </a:solidFill>
                  <a:ea typeface="微软雅黑" pitchFamily="34" charset="-122"/>
                </a:rPr>
                <a:t>植被覆盖</a:t>
              </a:r>
            </a:p>
          </p:txBody>
        </p:sp>
      </p:grpSp>
      <p:sp>
        <p:nvSpPr>
          <p:cNvPr id="2" name="页脚占位符 1"/>
          <p:cNvSpPr>
            <a:spLocks noGrp="1"/>
          </p:cNvSpPr>
          <p:nvPr>
            <p:ph type="ftr" sz="quarter" idx="10"/>
          </p:nvPr>
        </p:nvSpPr>
        <p:spPr/>
        <p:txBody>
          <a:bodyPr/>
          <a:lstStyle/>
          <a:p>
            <a:fld id="{523B7680-D204-4CDC-BE58-31F892CAA975}" type="slidenum">
              <a:rPr lang="zh-CN" altLang="en-US" smtClean="0"/>
              <a:pPr/>
              <a:t>42</a:t>
            </a:fld>
            <a:endParaRPr lang="zh-CN" altLang="en-US" dirty="0"/>
          </a:p>
        </p:txBody>
      </p:sp>
    </p:spTree>
    <p:extLst>
      <p:ext uri="{BB962C8B-B14F-4D97-AF65-F5344CB8AC3E}">
        <p14:creationId xmlns:p14="http://schemas.microsoft.com/office/powerpoint/2010/main" xmlns="" val="1748954963"/>
      </p:ext>
    </p:extLst>
  </p:cSld>
  <p:clrMapOvr>
    <a:masterClrMapping/>
  </p:clrMapOvr>
  <p:transition>
    <p:fad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descr="植被栅格1.PNG"/>
          <p:cNvPicPr>
            <a:picLocks noChangeAspect="1"/>
          </p:cNvPicPr>
          <p:nvPr/>
        </p:nvPicPr>
        <p:blipFill>
          <a:blip r:embed="rId2"/>
          <a:stretch>
            <a:fillRect/>
          </a:stretch>
        </p:blipFill>
        <p:spPr>
          <a:xfrm>
            <a:off x="142844" y="1643050"/>
            <a:ext cx="8777186" cy="5143512"/>
          </a:xfrm>
          <a:prstGeom prst="rect">
            <a:avLst/>
          </a:prstGeom>
        </p:spPr>
      </p:pic>
      <p:grpSp>
        <p:nvGrpSpPr>
          <p:cNvPr id="9" name="组合 13"/>
          <p:cNvGrpSpPr/>
          <p:nvPr/>
        </p:nvGrpSpPr>
        <p:grpSpPr>
          <a:xfrm>
            <a:off x="822656" y="922034"/>
            <a:ext cx="5606732" cy="543585"/>
            <a:chOff x="2171720" y="5500702"/>
            <a:chExt cx="5400676" cy="543585"/>
          </a:xfrm>
        </p:grpSpPr>
        <p:sp>
          <p:nvSpPr>
            <p:cNvPr id="10" name="Line 31"/>
            <p:cNvSpPr>
              <a:spLocks noChangeShapeType="1"/>
            </p:cNvSpPr>
            <p:nvPr/>
          </p:nvSpPr>
          <p:spPr bwMode="auto">
            <a:xfrm>
              <a:off x="2171720" y="6044287"/>
              <a:ext cx="5400676" cy="0"/>
            </a:xfrm>
            <a:prstGeom prst="line">
              <a:avLst/>
            </a:prstGeom>
            <a:noFill/>
            <a:ln w="9525">
              <a:solidFill>
                <a:schemeClr val="accent3">
                  <a:lumMod val="75000"/>
                </a:schemeClr>
              </a:solidFill>
              <a:prstDash val="dash"/>
              <a:round/>
              <a:headEnd/>
              <a:tailEnd/>
            </a:ln>
            <a:effectLst/>
          </p:spPr>
          <p:txBody>
            <a:bodyPr/>
            <a:lstStyle/>
            <a:p>
              <a:endParaRPr lang="zh-CN" altLang="en-US" sz="2800">
                <a:solidFill>
                  <a:prstClr val="black"/>
                </a:solidFill>
              </a:endParaRPr>
            </a:p>
          </p:txBody>
        </p:sp>
        <p:sp>
          <p:nvSpPr>
            <p:cNvPr id="11" name="Text Box 36"/>
            <p:cNvSpPr txBox="1">
              <a:spLocks noChangeArrowheads="1"/>
            </p:cNvSpPr>
            <p:nvPr/>
          </p:nvSpPr>
          <p:spPr bwMode="auto">
            <a:xfrm>
              <a:off x="2302453" y="5500702"/>
              <a:ext cx="4450377" cy="523220"/>
            </a:xfrm>
            <a:prstGeom prst="rect">
              <a:avLst/>
            </a:prstGeom>
            <a:noFill/>
            <a:ln w="9525">
              <a:noFill/>
              <a:miter lim="800000"/>
              <a:headEnd/>
              <a:tailEnd/>
            </a:ln>
            <a:effectLst/>
          </p:spPr>
          <p:txBody>
            <a:bodyPr wrap="none">
              <a:spAutoFit/>
            </a:bodyPr>
            <a:lstStyle/>
            <a:p>
              <a:pPr marL="514350" indent="-514350">
                <a:buFont typeface="+mj-lt"/>
                <a:buAutoNum type="arabicPeriod" startAt="2"/>
              </a:pPr>
              <a:r>
                <a:rPr lang="zh-CN" altLang="en-US" sz="2800" dirty="0" smtClean="0">
                  <a:ln>
                    <a:solidFill>
                      <a:prstClr val="white">
                        <a:lumMod val="50000"/>
                      </a:prstClr>
                    </a:solidFill>
                  </a:ln>
                  <a:solidFill>
                    <a:prstClr val="black"/>
                  </a:solidFill>
                  <a:ea typeface="微软雅黑" pitchFamily="34" charset="-122"/>
                </a:rPr>
                <a:t>自然地理要素</a:t>
              </a:r>
              <a:r>
                <a:rPr lang="en-US" altLang="zh-CN" sz="2800" dirty="0" smtClean="0">
                  <a:ln>
                    <a:solidFill>
                      <a:prstClr val="white">
                        <a:lumMod val="50000"/>
                      </a:prstClr>
                    </a:solidFill>
                  </a:ln>
                  <a:solidFill>
                    <a:prstClr val="black"/>
                  </a:solidFill>
                  <a:ea typeface="微软雅黑" pitchFamily="34" charset="-122"/>
                </a:rPr>
                <a:t>—</a:t>
              </a:r>
              <a:r>
                <a:rPr lang="zh-CN" altLang="en-US" sz="2800" dirty="0" smtClean="0">
                  <a:solidFill>
                    <a:srgbClr val="00B050"/>
                  </a:solidFill>
                  <a:ea typeface="微软雅黑" pitchFamily="34" charset="-122"/>
                </a:rPr>
                <a:t>植被覆盖</a:t>
              </a:r>
            </a:p>
          </p:txBody>
        </p:sp>
      </p:grpSp>
      <p:sp>
        <p:nvSpPr>
          <p:cNvPr id="2" name="页脚占位符 1"/>
          <p:cNvSpPr>
            <a:spLocks noGrp="1"/>
          </p:cNvSpPr>
          <p:nvPr>
            <p:ph type="ftr" sz="quarter" idx="10"/>
          </p:nvPr>
        </p:nvSpPr>
        <p:spPr/>
        <p:txBody>
          <a:bodyPr/>
          <a:lstStyle/>
          <a:p>
            <a:fld id="{6D35FEF2-7C87-49A7-B9F1-457E334D2BE6}" type="slidenum">
              <a:rPr lang="zh-CN" altLang="en-US" smtClean="0"/>
              <a:pPr/>
              <a:t>43</a:t>
            </a:fld>
            <a:endParaRPr lang="zh-CN" altLang="en-US" dirty="0"/>
          </a:p>
        </p:txBody>
      </p:sp>
    </p:spTree>
    <p:extLst>
      <p:ext uri="{BB962C8B-B14F-4D97-AF65-F5344CB8AC3E}">
        <p14:creationId xmlns:p14="http://schemas.microsoft.com/office/powerpoint/2010/main" xmlns="" val="2511844065"/>
      </p:ext>
    </p:extLst>
  </p:cSld>
  <p:clrMapOvr>
    <a:masterClrMapping/>
  </p:clrMapOvr>
  <p:transition>
    <p:fad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descr="植被栅格2.PNG"/>
          <p:cNvPicPr>
            <a:picLocks noChangeAspect="1"/>
          </p:cNvPicPr>
          <p:nvPr/>
        </p:nvPicPr>
        <p:blipFill>
          <a:blip r:embed="rId2"/>
          <a:stretch>
            <a:fillRect/>
          </a:stretch>
        </p:blipFill>
        <p:spPr>
          <a:xfrm>
            <a:off x="305033" y="1643050"/>
            <a:ext cx="8696123" cy="5167982"/>
          </a:xfrm>
          <a:prstGeom prst="rect">
            <a:avLst/>
          </a:prstGeom>
        </p:spPr>
      </p:pic>
      <p:grpSp>
        <p:nvGrpSpPr>
          <p:cNvPr id="10" name="组合 13"/>
          <p:cNvGrpSpPr/>
          <p:nvPr/>
        </p:nvGrpSpPr>
        <p:grpSpPr>
          <a:xfrm>
            <a:off x="843633" y="924344"/>
            <a:ext cx="5606732" cy="543585"/>
            <a:chOff x="2171720" y="5500702"/>
            <a:chExt cx="5400676" cy="543585"/>
          </a:xfrm>
        </p:grpSpPr>
        <p:sp>
          <p:nvSpPr>
            <p:cNvPr id="11" name="Line 31"/>
            <p:cNvSpPr>
              <a:spLocks noChangeShapeType="1"/>
            </p:cNvSpPr>
            <p:nvPr/>
          </p:nvSpPr>
          <p:spPr bwMode="auto">
            <a:xfrm>
              <a:off x="2171720" y="6044287"/>
              <a:ext cx="5400676" cy="0"/>
            </a:xfrm>
            <a:prstGeom prst="line">
              <a:avLst/>
            </a:prstGeom>
            <a:noFill/>
            <a:ln w="9525">
              <a:solidFill>
                <a:schemeClr val="accent3">
                  <a:lumMod val="75000"/>
                </a:schemeClr>
              </a:solidFill>
              <a:prstDash val="dash"/>
              <a:round/>
              <a:headEnd/>
              <a:tailEnd/>
            </a:ln>
            <a:effectLst/>
          </p:spPr>
          <p:txBody>
            <a:bodyPr/>
            <a:lstStyle/>
            <a:p>
              <a:endParaRPr lang="zh-CN" altLang="en-US" sz="2800">
                <a:solidFill>
                  <a:prstClr val="black"/>
                </a:solidFill>
              </a:endParaRPr>
            </a:p>
          </p:txBody>
        </p:sp>
        <p:sp>
          <p:nvSpPr>
            <p:cNvPr id="12" name="Text Box 36"/>
            <p:cNvSpPr txBox="1">
              <a:spLocks noChangeArrowheads="1"/>
            </p:cNvSpPr>
            <p:nvPr/>
          </p:nvSpPr>
          <p:spPr bwMode="auto">
            <a:xfrm>
              <a:off x="2302453" y="5500702"/>
              <a:ext cx="4450377" cy="523220"/>
            </a:xfrm>
            <a:prstGeom prst="rect">
              <a:avLst/>
            </a:prstGeom>
            <a:noFill/>
            <a:ln w="9525">
              <a:noFill/>
              <a:miter lim="800000"/>
              <a:headEnd/>
              <a:tailEnd/>
            </a:ln>
            <a:effectLst/>
          </p:spPr>
          <p:txBody>
            <a:bodyPr wrap="none">
              <a:spAutoFit/>
            </a:bodyPr>
            <a:lstStyle/>
            <a:p>
              <a:pPr marL="514350" indent="-514350">
                <a:buFont typeface="+mj-lt"/>
                <a:buAutoNum type="arabicPeriod" startAt="2"/>
              </a:pPr>
              <a:r>
                <a:rPr lang="zh-CN" altLang="en-US" sz="2800" dirty="0" smtClean="0">
                  <a:ln>
                    <a:solidFill>
                      <a:prstClr val="white">
                        <a:lumMod val="50000"/>
                      </a:prstClr>
                    </a:solidFill>
                  </a:ln>
                  <a:solidFill>
                    <a:prstClr val="black"/>
                  </a:solidFill>
                  <a:ea typeface="微软雅黑" pitchFamily="34" charset="-122"/>
                </a:rPr>
                <a:t>自然地理要素</a:t>
              </a:r>
              <a:r>
                <a:rPr lang="en-US" altLang="zh-CN" sz="2800" dirty="0" smtClean="0">
                  <a:ln>
                    <a:solidFill>
                      <a:prstClr val="white">
                        <a:lumMod val="50000"/>
                      </a:prstClr>
                    </a:solidFill>
                  </a:ln>
                  <a:solidFill>
                    <a:prstClr val="black"/>
                  </a:solidFill>
                  <a:ea typeface="微软雅黑" pitchFamily="34" charset="-122"/>
                </a:rPr>
                <a:t>—</a:t>
              </a:r>
              <a:r>
                <a:rPr lang="zh-CN" altLang="en-US" sz="2800" dirty="0" smtClean="0">
                  <a:solidFill>
                    <a:srgbClr val="00B050"/>
                  </a:solidFill>
                  <a:ea typeface="微软雅黑" pitchFamily="34" charset="-122"/>
                </a:rPr>
                <a:t>植被覆盖</a:t>
              </a:r>
            </a:p>
          </p:txBody>
        </p:sp>
      </p:grpSp>
      <p:sp>
        <p:nvSpPr>
          <p:cNvPr id="2" name="页脚占位符 1"/>
          <p:cNvSpPr>
            <a:spLocks noGrp="1"/>
          </p:cNvSpPr>
          <p:nvPr>
            <p:ph type="ftr" sz="quarter" idx="10"/>
          </p:nvPr>
        </p:nvSpPr>
        <p:spPr/>
        <p:txBody>
          <a:bodyPr/>
          <a:lstStyle/>
          <a:p>
            <a:fld id="{55667554-8069-413D-AC0B-CD5822AC1A32}" type="slidenum">
              <a:rPr lang="zh-CN" altLang="en-US" smtClean="0"/>
              <a:pPr/>
              <a:t>44</a:t>
            </a:fld>
            <a:endParaRPr lang="zh-CN" altLang="en-US" dirty="0"/>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AutoShape 4"/>
          <p:cNvSpPr>
            <a:spLocks noChangeArrowheads="1"/>
          </p:cNvSpPr>
          <p:nvPr>
            <p:custDataLst>
              <p:tags r:id="rId1"/>
            </p:custDataLst>
          </p:nvPr>
        </p:nvSpPr>
        <p:spPr bwMode="white">
          <a:xfrm>
            <a:off x="142844" y="6020148"/>
            <a:ext cx="8964489" cy="695000"/>
          </a:xfrm>
          <a:prstGeom prst="roundRect">
            <a:avLst>
              <a:gd name="adj" fmla="val 1513"/>
            </a:avLst>
          </a:prstGeom>
          <a:solidFill>
            <a:schemeClr val="bg1">
              <a:alpha val="60000"/>
            </a:schemeClr>
          </a:solidFill>
          <a:ln w="38100">
            <a:gradFill>
              <a:gsLst>
                <a:gs pos="50000">
                  <a:srgbClr val="00B0F0"/>
                </a:gs>
                <a:gs pos="100000">
                  <a:srgbClr val="00B050"/>
                </a:gs>
              </a:gsLst>
              <a:lin ang="5400000" scaled="0"/>
            </a:gradFill>
          </a:ln>
          <a:effectLst>
            <a:outerShdw blurRad="225425" dist="38100" dir="5220000" algn="ctr">
              <a:srgbClr val="000000">
                <a:alpha val="33000"/>
              </a:srgbClr>
            </a:outerShdw>
          </a:effectLst>
          <a:scene3d>
            <a:camera prst="orthographicFront"/>
            <a:lightRig rig="flat" dir="t"/>
          </a:scene3d>
          <a:sp3d contourW="19050">
            <a:bevelT w="101600" prst="divot"/>
            <a:bevelB w="0" h="0"/>
            <a:contourClr>
              <a:schemeClr val="bg1"/>
            </a:contourClr>
          </a:sp3d>
        </p:spPr>
        <p:style>
          <a:lnRef idx="1">
            <a:schemeClr val="accent2"/>
          </a:lnRef>
          <a:fillRef idx="3">
            <a:schemeClr val="accent2"/>
          </a:fillRef>
          <a:effectRef idx="2">
            <a:schemeClr val="accent2"/>
          </a:effectRef>
          <a:fontRef idx="minor">
            <a:schemeClr val="lt1"/>
          </a:fontRef>
        </p:style>
        <p:txBody>
          <a:bodyPr anchor="ctr">
            <a:sp3d/>
          </a:bodyPr>
          <a:lstStyle/>
          <a:p>
            <a:r>
              <a:rPr lang="zh-CN" altLang="en-US" sz="2000" b="1" dirty="0">
                <a:solidFill>
                  <a:srgbClr val="1F497D">
                    <a:lumMod val="75000"/>
                  </a:srgbClr>
                </a:solidFill>
                <a:latin typeface="微软雅黑" pitchFamily="34" charset="-122"/>
                <a:ea typeface="微软雅黑" pitchFamily="34" charset="-122"/>
              </a:rPr>
              <a:t>丹阳市植被覆盖</a:t>
            </a:r>
            <a:r>
              <a:rPr lang="zh-CN" altLang="zh-CN" sz="2000" b="1" dirty="0">
                <a:solidFill>
                  <a:srgbClr val="1F497D">
                    <a:lumMod val="75000"/>
                  </a:srgbClr>
                </a:solidFill>
                <a:latin typeface="微软雅黑" pitchFamily="34" charset="-122"/>
                <a:ea typeface="微软雅黑" pitchFamily="34" charset="-122"/>
              </a:rPr>
              <a:t>面积</a:t>
            </a:r>
            <a:r>
              <a:rPr lang="zh-CN" altLang="en-US" sz="2000" b="1" dirty="0">
                <a:solidFill>
                  <a:srgbClr val="1F497D">
                    <a:lumMod val="75000"/>
                  </a:srgbClr>
                </a:solidFill>
                <a:latin typeface="微软雅黑" pitchFamily="34" charset="-122"/>
                <a:ea typeface="微软雅黑" pitchFamily="34" charset="-122"/>
              </a:rPr>
              <a:t>为</a:t>
            </a:r>
            <a:r>
              <a:rPr lang="en-US" altLang="zh-CN" sz="2000" b="1" dirty="0">
                <a:solidFill>
                  <a:srgbClr val="1F497D">
                    <a:lumMod val="75000"/>
                  </a:srgbClr>
                </a:solidFill>
                <a:latin typeface="微软雅黑" pitchFamily="34" charset="-122"/>
                <a:ea typeface="微软雅黑" pitchFamily="34" charset="-122"/>
              </a:rPr>
              <a:t>669.45</a:t>
            </a:r>
            <a:r>
              <a:rPr lang="zh-CN" altLang="zh-CN" sz="2000" b="1" dirty="0">
                <a:solidFill>
                  <a:srgbClr val="1F497D">
                    <a:lumMod val="75000"/>
                  </a:srgbClr>
                </a:solidFill>
                <a:latin typeface="微软雅黑" pitchFamily="34" charset="-122"/>
                <a:ea typeface="微软雅黑" pitchFamily="34" charset="-122"/>
              </a:rPr>
              <a:t>平方千米，占整个</a:t>
            </a:r>
            <a:r>
              <a:rPr lang="zh-CN" altLang="en-US" sz="2000" b="1" dirty="0">
                <a:solidFill>
                  <a:srgbClr val="1F497D">
                    <a:lumMod val="75000"/>
                  </a:srgbClr>
                </a:solidFill>
                <a:latin typeface="微软雅黑" pitchFamily="34" charset="-122"/>
                <a:ea typeface="微软雅黑" pitchFamily="34" charset="-122"/>
              </a:rPr>
              <a:t>丹阳市地表</a:t>
            </a:r>
            <a:r>
              <a:rPr lang="zh-CN" altLang="zh-CN" sz="2000" b="1" dirty="0">
                <a:solidFill>
                  <a:srgbClr val="1F497D">
                    <a:lumMod val="75000"/>
                  </a:srgbClr>
                </a:solidFill>
                <a:latin typeface="微软雅黑" pitchFamily="34" charset="-122"/>
                <a:ea typeface="微软雅黑" pitchFamily="34" charset="-122"/>
              </a:rPr>
              <a:t>覆盖</a:t>
            </a:r>
            <a:r>
              <a:rPr lang="zh-CN" altLang="zh-CN" sz="2000" b="1" dirty="0" smtClean="0">
                <a:solidFill>
                  <a:srgbClr val="1F497D">
                    <a:lumMod val="75000"/>
                  </a:srgbClr>
                </a:solidFill>
                <a:latin typeface="微软雅黑" pitchFamily="34" charset="-122"/>
                <a:ea typeface="微软雅黑" pitchFamily="34" charset="-122"/>
              </a:rPr>
              <a:t>的</a:t>
            </a:r>
            <a:r>
              <a:rPr lang="en-US" altLang="zh-CN" sz="2000" b="1" dirty="0" smtClean="0">
                <a:solidFill>
                  <a:srgbClr val="1F497D">
                    <a:lumMod val="75000"/>
                  </a:srgbClr>
                </a:solidFill>
                <a:latin typeface="微软雅黑" pitchFamily="34" charset="-122"/>
                <a:ea typeface="微软雅黑" pitchFamily="34" charset="-122"/>
              </a:rPr>
              <a:t>63.93</a:t>
            </a:r>
            <a:r>
              <a:rPr lang="en-US" altLang="zh-CN" sz="2000" b="1" dirty="0">
                <a:solidFill>
                  <a:srgbClr val="1F497D">
                    <a:lumMod val="75000"/>
                  </a:srgbClr>
                </a:solidFill>
                <a:latin typeface="微软雅黑" pitchFamily="34" charset="-122"/>
                <a:ea typeface="微软雅黑" pitchFamily="34" charset="-122"/>
              </a:rPr>
              <a:t>%</a:t>
            </a:r>
            <a:r>
              <a:rPr lang="zh-CN" altLang="en-US" sz="2000" b="1" dirty="0">
                <a:solidFill>
                  <a:srgbClr val="1F497D">
                    <a:lumMod val="75000"/>
                  </a:srgbClr>
                </a:solidFill>
                <a:latin typeface="微软雅黑" pitchFamily="34" charset="-122"/>
                <a:ea typeface="微软雅黑" pitchFamily="34" charset="-122"/>
              </a:rPr>
              <a:t> 。</a:t>
            </a:r>
          </a:p>
        </p:txBody>
      </p:sp>
      <p:sp>
        <p:nvSpPr>
          <p:cNvPr id="23" name="右箭头 22"/>
          <p:cNvSpPr/>
          <p:nvPr/>
        </p:nvSpPr>
        <p:spPr bwMode="auto">
          <a:xfrm rot="5400000" flipV="1">
            <a:off x="6447756" y="4649588"/>
            <a:ext cx="902718" cy="45719"/>
          </a:xfrm>
          <a:prstGeom prst="rightArrow">
            <a:avLst/>
          </a:prstGeom>
          <a:solidFill>
            <a:srgbClr val="008E40"/>
          </a:solidFill>
          <a:ln>
            <a:noFill/>
            <a:headEnd/>
            <a:tailEnd/>
          </a:ln>
          <a:effectLst/>
          <a:scene3d>
            <a:camera prst="orthographicFront">
              <a:rot lat="0" lon="0" rev="0"/>
            </a:camera>
            <a:lightRig rig="glow" dir="t">
              <a:rot lat="0" lon="0" rev="14100000"/>
            </a:lightRig>
          </a:scene3d>
          <a:sp3d prstMaterial="softEdge">
            <a:bevelT w="127000" prst="artDeco"/>
          </a:sp3d>
        </p:spPr>
        <p:style>
          <a:lnRef idx="2">
            <a:schemeClr val="accent3">
              <a:shade val="50000"/>
            </a:schemeClr>
          </a:lnRef>
          <a:fillRef idx="1">
            <a:schemeClr val="accent3"/>
          </a:fillRef>
          <a:effectRef idx="0">
            <a:schemeClr val="accent3"/>
          </a:effectRef>
          <a:fontRef idx="minor">
            <a:schemeClr val="lt1"/>
          </a:fontRef>
        </p:style>
        <p:txBody>
          <a:bodyPr wrap="none" anchor="ctr"/>
          <a:lstStyle/>
          <a:p>
            <a:pPr fontAlgn="auto">
              <a:spcBef>
                <a:spcPts val="0"/>
              </a:spcBef>
              <a:spcAft>
                <a:spcPts val="0"/>
              </a:spcAft>
              <a:defRPr/>
            </a:pPr>
            <a:endParaRPr lang="zh-CN" altLang="en-US" b="1">
              <a:solidFill>
                <a:schemeClr val="bg1"/>
              </a:solidFill>
              <a:effectLst>
                <a:outerShdw blurRad="38100" dist="38100" dir="2700000" algn="tl">
                  <a:srgbClr val="000000">
                    <a:alpha val="43137"/>
                  </a:srgbClr>
                </a:outerShdw>
              </a:effectLst>
              <a:latin typeface="微软雅黑" pitchFamily="34" charset="-122"/>
              <a:ea typeface="微软雅黑" pitchFamily="34" charset="-122"/>
            </a:endParaRPr>
          </a:p>
        </p:txBody>
      </p:sp>
      <p:sp>
        <p:nvSpPr>
          <p:cNvPr id="24" name="AutoShape 13"/>
          <p:cNvSpPr>
            <a:spLocks noChangeArrowheads="1"/>
          </p:cNvSpPr>
          <p:nvPr/>
        </p:nvSpPr>
        <p:spPr bwMode="gray">
          <a:xfrm>
            <a:off x="5724128" y="5013176"/>
            <a:ext cx="2357454" cy="428628"/>
          </a:xfrm>
          <a:prstGeom prst="roundRect">
            <a:avLst>
              <a:gd name="adj" fmla="val 16667"/>
            </a:avLst>
          </a:prstGeom>
          <a:solidFill>
            <a:srgbClr val="008E40"/>
          </a:solidFill>
          <a:ln>
            <a:noFill/>
            <a:headEnd/>
            <a:tailEnd/>
          </a:ln>
          <a:effectLst/>
          <a:scene3d>
            <a:camera prst="orthographicFront">
              <a:rot lat="0" lon="0" rev="0"/>
            </a:camera>
            <a:lightRig rig="glow" dir="t">
              <a:rot lat="0" lon="0" rev="14100000"/>
            </a:lightRig>
          </a:scene3d>
          <a:sp3d prstMaterial="softEdge">
            <a:bevelT w="127000" prst="artDeco"/>
          </a:sp3d>
        </p:spPr>
        <p:style>
          <a:lnRef idx="2">
            <a:schemeClr val="accent3">
              <a:shade val="50000"/>
            </a:schemeClr>
          </a:lnRef>
          <a:fillRef idx="1">
            <a:schemeClr val="accent3"/>
          </a:fillRef>
          <a:effectRef idx="0">
            <a:schemeClr val="accent3"/>
          </a:effectRef>
          <a:fontRef idx="minor">
            <a:schemeClr val="lt1"/>
          </a:fontRef>
        </p:style>
        <p:txBody>
          <a:bodyPr wrap="none" anchor="ctr"/>
          <a:lstStyle/>
          <a:p>
            <a:pPr>
              <a:defRPr/>
            </a:pPr>
            <a:r>
              <a:rPr lang="zh-CN" altLang="en-US" b="1" dirty="0" smtClean="0">
                <a:solidFill>
                  <a:schemeClr val="bg1"/>
                </a:solidFill>
                <a:effectLst>
                  <a:outerShdw blurRad="38100" dist="38100" dir="2700000" algn="tl">
                    <a:srgbClr val="000000">
                      <a:alpha val="43137"/>
                    </a:srgbClr>
                  </a:outerShdw>
                </a:effectLst>
                <a:latin typeface="微软雅黑" pitchFamily="34" charset="-122"/>
                <a:ea typeface="微软雅黑" pitchFamily="34" charset="-122"/>
              </a:rPr>
              <a:t>植被覆盖 </a:t>
            </a:r>
            <a:r>
              <a:rPr lang="en-US" altLang="zh-CN" b="1" dirty="0" smtClean="0">
                <a:solidFill>
                  <a:schemeClr val="bg1"/>
                </a:solidFill>
                <a:effectLst>
                  <a:outerShdw blurRad="38100" dist="38100" dir="2700000" algn="tl">
                    <a:srgbClr val="000000">
                      <a:alpha val="43137"/>
                    </a:srgbClr>
                  </a:outerShdw>
                </a:effectLst>
                <a:latin typeface="微软雅黑" pitchFamily="34" charset="-122"/>
                <a:ea typeface="微软雅黑" pitchFamily="34" charset="-122"/>
              </a:rPr>
              <a:t>63.93%</a:t>
            </a:r>
            <a:endParaRPr lang="zh-CN" altLang="en-US" b="1" dirty="0">
              <a:solidFill>
                <a:schemeClr val="bg1"/>
              </a:solidFill>
              <a:effectLst>
                <a:outerShdw blurRad="38100" dist="38100" dir="2700000" algn="tl">
                  <a:srgbClr val="000000">
                    <a:alpha val="43137"/>
                  </a:srgbClr>
                </a:outerShdw>
              </a:effectLst>
              <a:latin typeface="微软雅黑" pitchFamily="34" charset="-122"/>
              <a:ea typeface="微软雅黑" pitchFamily="34" charset="-122"/>
            </a:endParaRPr>
          </a:p>
        </p:txBody>
      </p:sp>
      <p:pic>
        <p:nvPicPr>
          <p:cNvPr id="25" name="Picture 3"/>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35496" y="1412776"/>
            <a:ext cx="4547703" cy="35719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7" name="Picture 4"/>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126941" y="4348574"/>
            <a:ext cx="1636747" cy="138468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aphicFrame>
        <p:nvGraphicFramePr>
          <p:cNvPr id="28" name="图表 27"/>
          <p:cNvGraphicFramePr>
            <a:graphicFrameLocks/>
          </p:cNvGraphicFramePr>
          <p:nvPr>
            <p:extLst>
              <p:ext uri="{D42A27DB-BD31-4B8C-83A1-F6EECF244321}">
                <p14:modId xmlns:p14="http://schemas.microsoft.com/office/powerpoint/2010/main" xmlns="" val="2730784726"/>
              </p:ext>
            </p:extLst>
          </p:nvPr>
        </p:nvGraphicFramePr>
        <p:xfrm>
          <a:off x="4590255" y="1448562"/>
          <a:ext cx="4572000" cy="3993242"/>
        </p:xfrm>
        <a:graphic>
          <a:graphicData uri="http://schemas.openxmlformats.org/drawingml/2006/chart">
            <c:chart xmlns:c="http://schemas.openxmlformats.org/drawingml/2006/chart" xmlns:r="http://schemas.openxmlformats.org/officeDocument/2006/relationships" r:id="rId6"/>
          </a:graphicData>
        </a:graphic>
      </p:graphicFrame>
      <p:sp>
        <p:nvSpPr>
          <p:cNvPr id="22" name="AutoShape 3"/>
          <p:cNvSpPr>
            <a:spLocks noChangeArrowheads="1"/>
          </p:cNvSpPr>
          <p:nvPr/>
        </p:nvSpPr>
        <p:spPr bwMode="auto">
          <a:xfrm>
            <a:off x="1177746" y="282534"/>
            <a:ext cx="7786742" cy="646135"/>
          </a:xfrm>
          <a:prstGeom prst="roundRect">
            <a:avLst/>
          </a:prstGeom>
          <a:gradFill flip="none" rotWithShape="1">
            <a:gsLst>
              <a:gs pos="0">
                <a:srgbClr val="00DFF6"/>
              </a:gs>
              <a:gs pos="90000">
                <a:srgbClr val="0B27B5"/>
              </a:gs>
            </a:gsLst>
            <a:lin ang="2700000" scaled="1"/>
            <a:tileRect/>
          </a:gradFill>
          <a:ln w="25400">
            <a:noFill/>
          </a:ln>
          <a:effectLst>
            <a:outerShdw blurRad="225425" dist="38100" dir="5220000" algn="ctr">
              <a:srgbClr val="000000">
                <a:alpha val="33000"/>
              </a:srgbClr>
            </a:outerShdw>
          </a:effectLst>
          <a:scene3d>
            <a:camera prst="orthographicFront"/>
            <a:lightRig rig="flat" dir="t"/>
          </a:scene3d>
          <a:sp3d contourW="19050">
            <a:bevelT prst="convex"/>
            <a:bevelB w="0" h="0"/>
            <a:contourClr>
              <a:srgbClr val="AFEAFF"/>
            </a:contourClr>
          </a:sp3d>
        </p:spPr>
        <p:style>
          <a:lnRef idx="1">
            <a:schemeClr val="accent2"/>
          </a:lnRef>
          <a:fillRef idx="3">
            <a:schemeClr val="accent2"/>
          </a:fillRef>
          <a:effectRef idx="2">
            <a:schemeClr val="accent2"/>
          </a:effectRef>
          <a:fontRef idx="minor">
            <a:schemeClr val="lt1"/>
          </a:fontRef>
        </p:style>
        <p:txBody>
          <a:bodyPr lIns="91399" tIns="45699" rIns="91399" bIns="45699" anchor="ctr">
            <a:sp3d/>
          </a:bodyPr>
          <a:lstStyle/>
          <a:p>
            <a:pPr algn="ctr" defTabSz="530341" latinLnBrk="1">
              <a:defRPr/>
            </a:pPr>
            <a:r>
              <a:rPr kumimoji="1" lang="zh-CN" altLang="en-US" sz="2400" b="1" dirty="0" smtClean="0">
                <a:solidFill>
                  <a:prstClr val="white"/>
                </a:solidFill>
                <a:latin typeface="微软雅黑" pitchFamily="34" charset="-122"/>
                <a:ea typeface="微软雅黑" pitchFamily="34" charset="-122"/>
              </a:rPr>
              <a:t>江苏省丹阳</a:t>
            </a:r>
            <a:r>
              <a:rPr kumimoji="1" lang="zh-CN" altLang="en-US" sz="2400" b="1" dirty="0">
                <a:solidFill>
                  <a:prstClr val="white"/>
                </a:solidFill>
                <a:latin typeface="微软雅黑" pitchFamily="34" charset="-122"/>
                <a:ea typeface="微软雅黑" pitchFamily="34" charset="-122"/>
              </a:rPr>
              <a:t>市植被覆盖</a:t>
            </a:r>
            <a:r>
              <a:rPr kumimoji="1" lang="zh-CN" altLang="en-US" sz="2400" b="1" dirty="0" smtClean="0">
                <a:solidFill>
                  <a:prstClr val="white"/>
                </a:solidFill>
                <a:latin typeface="微软雅黑" pitchFamily="34" charset="-122"/>
                <a:ea typeface="微软雅黑" pitchFamily="34" charset="-122"/>
              </a:rPr>
              <a:t>统计</a:t>
            </a:r>
            <a:endParaRPr kumimoji="1" lang="zh-CN" altLang="en-US" sz="2400" b="1" dirty="0">
              <a:solidFill>
                <a:prstClr val="white"/>
              </a:solidFill>
              <a:latin typeface="微软雅黑" pitchFamily="34" charset="-122"/>
              <a:ea typeface="微软雅黑" pitchFamily="34" charset="-122"/>
            </a:endParaRPr>
          </a:p>
        </p:txBody>
      </p:sp>
      <p:grpSp>
        <p:nvGrpSpPr>
          <p:cNvPr id="2" name="组合 6"/>
          <p:cNvGrpSpPr>
            <a:grpSpLocks/>
          </p:cNvGrpSpPr>
          <p:nvPr/>
        </p:nvGrpSpPr>
        <p:grpSpPr bwMode="auto">
          <a:xfrm>
            <a:off x="0" y="139683"/>
            <a:ext cx="1512887" cy="788987"/>
            <a:chOff x="179512" y="89801"/>
            <a:chExt cx="1152128" cy="648072"/>
          </a:xfrm>
        </p:grpSpPr>
        <p:sp>
          <p:nvSpPr>
            <p:cNvPr id="29" name="云形 28"/>
            <p:cNvSpPr/>
            <p:nvPr/>
          </p:nvSpPr>
          <p:spPr>
            <a:xfrm>
              <a:off x="179512" y="89801"/>
              <a:ext cx="1152128" cy="648072"/>
            </a:xfrm>
            <a:prstGeom prst="cloud">
              <a:avLst/>
            </a:prstGeom>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endParaRPr lang="zh-CN" altLang="en-US">
                <a:solidFill>
                  <a:prstClr val="white"/>
                </a:solidFill>
                <a:latin typeface="微软雅黑" pitchFamily="34" charset="-122"/>
                <a:ea typeface="微软雅黑" pitchFamily="34" charset="-122"/>
              </a:endParaRPr>
            </a:p>
          </p:txBody>
        </p:sp>
        <p:sp>
          <p:nvSpPr>
            <p:cNvPr id="34" name="矩形 5"/>
            <p:cNvSpPr>
              <a:spLocks noChangeArrowheads="1"/>
            </p:cNvSpPr>
            <p:nvPr/>
          </p:nvSpPr>
          <p:spPr bwMode="auto">
            <a:xfrm>
              <a:off x="440560" y="207159"/>
              <a:ext cx="609401" cy="379211"/>
            </a:xfrm>
            <a:prstGeom prst="rect">
              <a:avLst/>
            </a:prstGeom>
            <a:noFill/>
            <a:ln w="9525">
              <a:noFill/>
              <a:miter lim="800000"/>
              <a:headEnd/>
              <a:tailEnd/>
            </a:ln>
          </p:spPr>
          <p:txBody>
            <a:bodyPr wrap="none">
              <a:spAutoFit/>
            </a:bodyPr>
            <a:lstStyle/>
            <a:p>
              <a:r>
                <a:rPr lang="zh-CN" altLang="en-US" sz="2400" b="1" dirty="0">
                  <a:solidFill>
                    <a:srgbClr val="FFFF00"/>
                  </a:solidFill>
                  <a:latin typeface="微软雅黑" pitchFamily="34" charset="-122"/>
                  <a:ea typeface="微软雅黑" pitchFamily="34" charset="-122"/>
                </a:rPr>
                <a:t>举例</a:t>
              </a:r>
              <a:endParaRPr lang="zh-CN" altLang="en-US" sz="2400" dirty="0">
                <a:solidFill>
                  <a:srgbClr val="FFFF00"/>
                </a:solidFill>
                <a:latin typeface="微软雅黑" pitchFamily="34" charset="-122"/>
                <a:ea typeface="微软雅黑" pitchFamily="34" charset="-122"/>
              </a:endParaRPr>
            </a:p>
          </p:txBody>
        </p:sp>
      </p:grpSp>
      <p:sp>
        <p:nvSpPr>
          <p:cNvPr id="3" name="页脚占位符 2"/>
          <p:cNvSpPr>
            <a:spLocks noGrp="1"/>
          </p:cNvSpPr>
          <p:nvPr>
            <p:ph type="ftr" sz="quarter" idx="10"/>
          </p:nvPr>
        </p:nvSpPr>
        <p:spPr/>
        <p:txBody>
          <a:bodyPr/>
          <a:lstStyle/>
          <a:p>
            <a:fld id="{220E145C-3DFD-4327-87D4-DA527327F1AF}" type="slidenum">
              <a:rPr lang="zh-CN" altLang="en-US" smtClean="0"/>
              <a:pPr/>
              <a:t>45</a:t>
            </a:fld>
            <a:endParaRPr lang="zh-CN" altLang="en-US" dirty="0"/>
          </a:p>
        </p:txBody>
      </p:sp>
    </p:spTree>
    <p:extLst>
      <p:ext uri="{BB962C8B-B14F-4D97-AF65-F5344CB8AC3E}">
        <p14:creationId xmlns:p14="http://schemas.microsoft.com/office/powerpoint/2010/main" xmlns="" val="1383788435"/>
      </p:ext>
    </p:extLst>
  </p:cSld>
  <p:clrMapOvr>
    <a:masterClrMapping/>
  </p:clrMapOvr>
  <p:transition>
    <p:fad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3"/>
          <p:cNvGrpSpPr/>
          <p:nvPr/>
        </p:nvGrpSpPr>
        <p:grpSpPr>
          <a:xfrm>
            <a:off x="899592" y="1194390"/>
            <a:ext cx="5400676" cy="543585"/>
            <a:chOff x="2171720" y="5500702"/>
            <a:chExt cx="5400676" cy="543585"/>
          </a:xfrm>
        </p:grpSpPr>
        <p:sp>
          <p:nvSpPr>
            <p:cNvPr id="61" name="Line 31"/>
            <p:cNvSpPr>
              <a:spLocks noChangeShapeType="1"/>
            </p:cNvSpPr>
            <p:nvPr/>
          </p:nvSpPr>
          <p:spPr bwMode="auto">
            <a:xfrm>
              <a:off x="2171720" y="6044287"/>
              <a:ext cx="5400676" cy="0"/>
            </a:xfrm>
            <a:prstGeom prst="line">
              <a:avLst/>
            </a:prstGeom>
            <a:noFill/>
            <a:ln w="9525">
              <a:solidFill>
                <a:schemeClr val="accent3">
                  <a:lumMod val="75000"/>
                </a:schemeClr>
              </a:solidFill>
              <a:prstDash val="dash"/>
              <a:round/>
              <a:headEnd/>
              <a:tailEnd/>
            </a:ln>
            <a:effectLst/>
          </p:spPr>
          <p:txBody>
            <a:bodyPr/>
            <a:lstStyle/>
            <a:p>
              <a:endParaRPr lang="zh-CN" altLang="en-US" sz="2800">
                <a:solidFill>
                  <a:prstClr val="black"/>
                </a:solidFill>
              </a:endParaRPr>
            </a:p>
          </p:txBody>
        </p:sp>
        <p:sp>
          <p:nvSpPr>
            <p:cNvPr id="62" name="Text Box 36"/>
            <p:cNvSpPr txBox="1">
              <a:spLocks noChangeArrowheads="1"/>
            </p:cNvSpPr>
            <p:nvPr/>
          </p:nvSpPr>
          <p:spPr bwMode="auto">
            <a:xfrm>
              <a:off x="2302453" y="5500702"/>
              <a:ext cx="3902030" cy="523220"/>
            </a:xfrm>
            <a:prstGeom prst="rect">
              <a:avLst/>
            </a:prstGeom>
            <a:noFill/>
            <a:ln w="9525">
              <a:noFill/>
              <a:miter lim="800000"/>
              <a:headEnd/>
              <a:tailEnd/>
            </a:ln>
            <a:effectLst/>
          </p:spPr>
          <p:txBody>
            <a:bodyPr wrap="none">
              <a:spAutoFit/>
            </a:bodyPr>
            <a:lstStyle/>
            <a:p>
              <a:pPr marL="514350" indent="-514350">
                <a:buFont typeface="+mj-lt"/>
                <a:buAutoNum type="arabicPeriod" startAt="3"/>
              </a:pPr>
              <a:r>
                <a:rPr lang="zh-CN" altLang="en-US" sz="2800" dirty="0" smtClean="0">
                  <a:ln>
                    <a:solidFill>
                      <a:prstClr val="white">
                        <a:lumMod val="50000"/>
                      </a:prstClr>
                    </a:solidFill>
                  </a:ln>
                  <a:solidFill>
                    <a:prstClr val="black"/>
                  </a:solidFill>
                  <a:ea typeface="微软雅黑" pitchFamily="34" charset="-122"/>
                </a:rPr>
                <a:t>自然地理要素</a:t>
              </a:r>
              <a:r>
                <a:rPr lang="en-US" altLang="zh-CN" sz="2800" dirty="0" smtClean="0">
                  <a:ln>
                    <a:solidFill>
                      <a:prstClr val="white">
                        <a:lumMod val="50000"/>
                      </a:prstClr>
                    </a:solidFill>
                  </a:ln>
                  <a:solidFill>
                    <a:prstClr val="black"/>
                  </a:solidFill>
                  <a:ea typeface="微软雅黑" pitchFamily="34" charset="-122"/>
                </a:rPr>
                <a:t>—</a:t>
              </a:r>
              <a:r>
                <a:rPr lang="zh-CN" altLang="en-US" sz="2800" dirty="0" smtClean="0">
                  <a:solidFill>
                    <a:srgbClr val="00B050"/>
                  </a:solidFill>
                  <a:ea typeface="微软雅黑" pitchFamily="34" charset="-122"/>
                </a:rPr>
                <a:t>水域</a:t>
              </a:r>
            </a:p>
          </p:txBody>
        </p:sp>
      </p:grpSp>
      <p:sp>
        <p:nvSpPr>
          <p:cNvPr id="11" name="剪去单角的矩形 10"/>
          <p:cNvSpPr/>
          <p:nvPr/>
        </p:nvSpPr>
        <p:spPr>
          <a:xfrm>
            <a:off x="357158" y="2073958"/>
            <a:ext cx="8429684" cy="3641058"/>
          </a:xfrm>
          <a:prstGeom prst="snip1Rect">
            <a:avLst>
              <a:gd name="adj" fmla="val 0"/>
            </a:avLst>
          </a:prstGeom>
          <a:gradFill>
            <a:gsLst>
              <a:gs pos="20000">
                <a:schemeClr val="bg1">
                  <a:lumMod val="95000"/>
                </a:schemeClr>
              </a:gs>
              <a:gs pos="100000">
                <a:schemeClr val="accent1">
                  <a:lumMod val="20000"/>
                  <a:lumOff val="80000"/>
                </a:schemeClr>
              </a:gs>
            </a:gsLst>
          </a:gradFill>
          <a:ln w="12700">
            <a:solidFill>
              <a:schemeClr val="accent5"/>
            </a:solidFill>
          </a:ln>
        </p:spPr>
        <p:style>
          <a:lnRef idx="1">
            <a:schemeClr val="accent1"/>
          </a:lnRef>
          <a:fillRef idx="2">
            <a:schemeClr val="accent1"/>
          </a:fillRef>
          <a:effectRef idx="1">
            <a:schemeClr val="accent1"/>
          </a:effectRef>
          <a:fontRef idx="minor">
            <a:schemeClr val="dk1"/>
          </a:fontRef>
        </p:style>
        <p:txBody>
          <a:bodyPr rtlCol="0" anchor="t" anchorCtr="0"/>
          <a:lstStyle/>
          <a:p>
            <a:pPr>
              <a:lnSpc>
                <a:spcPct val="150000"/>
              </a:lnSpc>
              <a:spcBef>
                <a:spcPts val="600"/>
              </a:spcBef>
              <a:spcAft>
                <a:spcPts val="600"/>
              </a:spcAft>
            </a:pPr>
            <a:r>
              <a:rPr lang="zh-CN" altLang="en-US" dirty="0" smtClean="0">
                <a:solidFill>
                  <a:schemeClr val="tx1"/>
                </a:solidFill>
                <a:latin typeface="微软雅黑" pitchFamily="34" charset="-122"/>
                <a:ea typeface="微软雅黑" pitchFamily="34" charset="-122"/>
              </a:rPr>
              <a:t>        </a:t>
            </a:r>
            <a:r>
              <a:rPr lang="zh-CN" altLang="en-US" sz="2200" dirty="0" smtClean="0">
                <a:solidFill>
                  <a:schemeClr val="tx1"/>
                </a:solidFill>
                <a:latin typeface="微软雅黑" pitchFamily="34" charset="-122"/>
                <a:ea typeface="微软雅黑" pitchFamily="34" charset="-122"/>
              </a:rPr>
              <a:t>基于行政区划与管理单元、地形单元和规则地理格网单元，统计地表覆盖层水面的</a:t>
            </a:r>
            <a:r>
              <a:rPr lang="zh-CN" altLang="en-US" sz="2200" dirty="0" smtClean="0">
                <a:solidFill>
                  <a:srgbClr val="FF0000"/>
                </a:solidFill>
                <a:latin typeface="微软雅黑" pitchFamily="34" charset="-122"/>
                <a:ea typeface="微软雅黑" pitchFamily="34" charset="-122"/>
              </a:rPr>
              <a:t>面积</a:t>
            </a:r>
            <a:r>
              <a:rPr lang="zh-CN" altLang="en-US" sz="2200" dirty="0" smtClean="0">
                <a:solidFill>
                  <a:schemeClr val="tx1"/>
                </a:solidFill>
                <a:latin typeface="微软雅黑" pitchFamily="34" charset="-122"/>
                <a:ea typeface="微软雅黑" pitchFamily="34" charset="-122"/>
              </a:rPr>
              <a:t>及</a:t>
            </a:r>
            <a:r>
              <a:rPr lang="zh-CN" altLang="en-US" sz="2200" dirty="0" smtClean="0">
                <a:solidFill>
                  <a:srgbClr val="FF0000"/>
                </a:solidFill>
                <a:latin typeface="微软雅黑" pitchFamily="34" charset="-122"/>
                <a:ea typeface="微软雅黑" pitchFamily="34" charset="-122"/>
              </a:rPr>
              <a:t>占比</a:t>
            </a:r>
            <a:r>
              <a:rPr lang="zh-CN" altLang="en-US" sz="2200" dirty="0" smtClean="0">
                <a:solidFill>
                  <a:schemeClr val="tx1"/>
                </a:solidFill>
                <a:latin typeface="微软雅黑" pitchFamily="34" charset="-122"/>
                <a:ea typeface="微软雅黑" pitchFamily="34" charset="-122"/>
              </a:rPr>
              <a:t>；统计地理要素层各种类型水域的</a:t>
            </a:r>
            <a:r>
              <a:rPr lang="zh-CN" altLang="en-US" sz="2200" dirty="0" smtClean="0">
                <a:solidFill>
                  <a:srgbClr val="FF0000"/>
                </a:solidFill>
                <a:latin typeface="微软雅黑" pitchFamily="34" charset="-122"/>
                <a:ea typeface="微软雅黑" pitchFamily="34" charset="-122"/>
              </a:rPr>
              <a:t>面积</a:t>
            </a:r>
            <a:r>
              <a:rPr lang="zh-CN" altLang="en-US" sz="2200" dirty="0" smtClean="0">
                <a:solidFill>
                  <a:schemeClr val="tx1"/>
                </a:solidFill>
                <a:latin typeface="微软雅黑" pitchFamily="34" charset="-122"/>
                <a:ea typeface="微软雅黑" pitchFamily="34" charset="-122"/>
              </a:rPr>
              <a:t>及</a:t>
            </a:r>
            <a:r>
              <a:rPr lang="zh-CN" altLang="en-US" sz="2200" dirty="0" smtClean="0">
                <a:solidFill>
                  <a:srgbClr val="FF0000"/>
                </a:solidFill>
                <a:latin typeface="微软雅黑" pitchFamily="34" charset="-122"/>
                <a:ea typeface="微软雅黑" pitchFamily="34" charset="-122"/>
              </a:rPr>
              <a:t>占比</a:t>
            </a:r>
            <a:r>
              <a:rPr lang="zh-CN" altLang="en-US" sz="2200" dirty="0" smtClean="0">
                <a:solidFill>
                  <a:schemeClr val="tx1"/>
                </a:solidFill>
                <a:latin typeface="微软雅黑" pitchFamily="34" charset="-122"/>
                <a:ea typeface="微软雅黑" pitchFamily="34" charset="-122"/>
              </a:rPr>
              <a:t>；统计河渠</a:t>
            </a:r>
            <a:r>
              <a:rPr lang="zh-CN" altLang="en-US" sz="2200" dirty="0" smtClean="0">
                <a:solidFill>
                  <a:srgbClr val="FF0000"/>
                </a:solidFill>
                <a:latin typeface="微软雅黑" pitchFamily="34" charset="-122"/>
                <a:ea typeface="微软雅黑" pitchFamily="34" charset="-122"/>
              </a:rPr>
              <a:t>长度</a:t>
            </a:r>
            <a:r>
              <a:rPr lang="zh-CN" altLang="en-US" sz="2200" dirty="0" smtClean="0">
                <a:solidFill>
                  <a:schemeClr val="tx1"/>
                </a:solidFill>
                <a:latin typeface="微软雅黑" pitchFamily="34" charset="-122"/>
                <a:ea typeface="微软雅黑" pitchFamily="34" charset="-122"/>
              </a:rPr>
              <a:t>、</a:t>
            </a:r>
            <a:r>
              <a:rPr lang="zh-CN" altLang="en-US" sz="2200" dirty="0" smtClean="0">
                <a:solidFill>
                  <a:srgbClr val="FF0000"/>
                </a:solidFill>
                <a:latin typeface="微软雅黑" pitchFamily="34" charset="-122"/>
                <a:ea typeface="微软雅黑" pitchFamily="34" charset="-122"/>
              </a:rPr>
              <a:t>表面长度</a:t>
            </a:r>
            <a:r>
              <a:rPr lang="zh-CN" altLang="en-US" sz="2200" dirty="0" smtClean="0">
                <a:solidFill>
                  <a:schemeClr val="tx1"/>
                </a:solidFill>
                <a:latin typeface="微软雅黑" pitchFamily="34" charset="-122"/>
                <a:ea typeface="微软雅黑" pitchFamily="34" charset="-122"/>
              </a:rPr>
              <a:t>、</a:t>
            </a:r>
            <a:r>
              <a:rPr lang="zh-CN" altLang="en-US" sz="2200" dirty="0" smtClean="0">
                <a:solidFill>
                  <a:srgbClr val="FF0000"/>
                </a:solidFill>
                <a:latin typeface="微软雅黑" pitchFamily="34" charset="-122"/>
                <a:ea typeface="微软雅黑" pitchFamily="34" charset="-122"/>
              </a:rPr>
              <a:t>密度</a:t>
            </a:r>
            <a:r>
              <a:rPr lang="zh-CN" altLang="en-US" sz="2200" dirty="0" smtClean="0">
                <a:solidFill>
                  <a:schemeClr val="tx1"/>
                </a:solidFill>
                <a:latin typeface="微软雅黑" pitchFamily="34" charset="-122"/>
                <a:ea typeface="微软雅黑" pitchFamily="34" charset="-122"/>
              </a:rPr>
              <a:t>、</a:t>
            </a:r>
            <a:r>
              <a:rPr lang="zh-CN" altLang="en-US" sz="2200" dirty="0" smtClean="0">
                <a:solidFill>
                  <a:srgbClr val="FF0000"/>
                </a:solidFill>
                <a:latin typeface="微软雅黑" pitchFamily="34" charset="-122"/>
                <a:ea typeface="微软雅黑" pitchFamily="34" charset="-122"/>
              </a:rPr>
              <a:t>面积</a:t>
            </a:r>
            <a:r>
              <a:rPr lang="zh-CN" altLang="en-US" sz="2200" dirty="0" smtClean="0">
                <a:solidFill>
                  <a:schemeClr val="tx1"/>
                </a:solidFill>
                <a:latin typeface="微软雅黑" pitchFamily="34" charset="-122"/>
                <a:ea typeface="微软雅黑" pitchFamily="34" charset="-122"/>
              </a:rPr>
              <a:t>、</a:t>
            </a:r>
            <a:r>
              <a:rPr lang="zh-CN" altLang="en-US" sz="2200" dirty="0" smtClean="0">
                <a:solidFill>
                  <a:srgbClr val="FF0000"/>
                </a:solidFill>
                <a:latin typeface="微软雅黑" pitchFamily="34" charset="-122"/>
                <a:ea typeface="微软雅黑" pitchFamily="34" charset="-122"/>
              </a:rPr>
              <a:t>占比</a:t>
            </a:r>
            <a:r>
              <a:rPr lang="zh-CN" altLang="en-US" sz="2200" dirty="0" smtClean="0">
                <a:solidFill>
                  <a:schemeClr val="tx1"/>
                </a:solidFill>
                <a:latin typeface="微软雅黑" pitchFamily="34" charset="-122"/>
                <a:ea typeface="微软雅黑" pitchFamily="34" charset="-122"/>
              </a:rPr>
              <a:t>、</a:t>
            </a:r>
            <a:r>
              <a:rPr lang="zh-CN" altLang="en-US" sz="2200" dirty="0" smtClean="0">
                <a:solidFill>
                  <a:srgbClr val="FF0000"/>
                </a:solidFill>
                <a:latin typeface="微软雅黑" pitchFamily="34" charset="-122"/>
                <a:ea typeface="微软雅黑" pitchFamily="34" charset="-122"/>
              </a:rPr>
              <a:t>实体长度</a:t>
            </a:r>
            <a:r>
              <a:rPr lang="zh-CN" altLang="en-US" sz="2200" dirty="0" smtClean="0">
                <a:solidFill>
                  <a:schemeClr val="tx1"/>
                </a:solidFill>
                <a:latin typeface="微软雅黑" pitchFamily="34" charset="-122"/>
                <a:ea typeface="微软雅黑" pitchFamily="34" charset="-122"/>
              </a:rPr>
              <a:t>及</a:t>
            </a:r>
            <a:r>
              <a:rPr lang="zh-CN" altLang="en-US" sz="2200" dirty="0" smtClean="0">
                <a:solidFill>
                  <a:srgbClr val="FF0000"/>
                </a:solidFill>
                <a:latin typeface="微软雅黑" pitchFamily="34" charset="-122"/>
                <a:ea typeface="微软雅黑" pitchFamily="34" charset="-122"/>
              </a:rPr>
              <a:t>个数</a:t>
            </a:r>
            <a:r>
              <a:rPr lang="zh-CN" altLang="en-US" sz="2200" dirty="0" smtClean="0">
                <a:solidFill>
                  <a:schemeClr val="tx1"/>
                </a:solidFill>
                <a:latin typeface="微软雅黑" pitchFamily="34" charset="-122"/>
                <a:ea typeface="微软雅黑" pitchFamily="34" charset="-122"/>
              </a:rPr>
              <a:t>；统计湖泊、库塘</a:t>
            </a:r>
            <a:r>
              <a:rPr lang="zh-CN" altLang="en-US" sz="2200" dirty="0" smtClean="0">
                <a:solidFill>
                  <a:srgbClr val="FF0000"/>
                </a:solidFill>
                <a:latin typeface="微软雅黑" pitchFamily="34" charset="-122"/>
                <a:ea typeface="微软雅黑" pitchFamily="34" charset="-122"/>
              </a:rPr>
              <a:t>面积</a:t>
            </a:r>
            <a:r>
              <a:rPr lang="zh-CN" altLang="en-US" sz="2200" dirty="0" smtClean="0">
                <a:solidFill>
                  <a:schemeClr val="tx1"/>
                </a:solidFill>
                <a:latin typeface="微软雅黑" pitchFamily="34" charset="-122"/>
                <a:ea typeface="微软雅黑" pitchFamily="34" charset="-122"/>
              </a:rPr>
              <a:t>、</a:t>
            </a:r>
            <a:r>
              <a:rPr lang="zh-CN" altLang="en-US" sz="2200" dirty="0" smtClean="0">
                <a:solidFill>
                  <a:srgbClr val="FF0000"/>
                </a:solidFill>
                <a:latin typeface="微软雅黑" pitchFamily="34" charset="-122"/>
                <a:ea typeface="微软雅黑" pitchFamily="34" charset="-122"/>
              </a:rPr>
              <a:t>占比</a:t>
            </a:r>
            <a:r>
              <a:rPr lang="zh-CN" altLang="en-US" sz="2200" dirty="0" smtClean="0">
                <a:solidFill>
                  <a:schemeClr val="tx1"/>
                </a:solidFill>
                <a:latin typeface="微软雅黑" pitchFamily="34" charset="-122"/>
                <a:ea typeface="微软雅黑" pitchFamily="34" charset="-122"/>
              </a:rPr>
              <a:t>、</a:t>
            </a:r>
            <a:r>
              <a:rPr lang="zh-CN" altLang="en-US" sz="2200" dirty="0" smtClean="0">
                <a:solidFill>
                  <a:srgbClr val="FF0000"/>
                </a:solidFill>
                <a:latin typeface="微软雅黑" pitchFamily="34" charset="-122"/>
                <a:ea typeface="微软雅黑" pitchFamily="34" charset="-122"/>
              </a:rPr>
              <a:t>个数</a:t>
            </a:r>
            <a:r>
              <a:rPr lang="zh-CN" altLang="en-US" sz="2200" dirty="0" smtClean="0">
                <a:solidFill>
                  <a:schemeClr val="tx1"/>
                </a:solidFill>
                <a:latin typeface="微软雅黑" pitchFamily="34" charset="-122"/>
                <a:ea typeface="微软雅黑" pitchFamily="34" charset="-122"/>
              </a:rPr>
              <a:t>、</a:t>
            </a:r>
            <a:r>
              <a:rPr lang="zh-CN" altLang="en-US" sz="2200" dirty="0" smtClean="0">
                <a:solidFill>
                  <a:srgbClr val="FF0000"/>
                </a:solidFill>
                <a:latin typeface="微软雅黑" pitchFamily="34" charset="-122"/>
                <a:ea typeface="微软雅黑" pitchFamily="34" charset="-122"/>
              </a:rPr>
              <a:t>实体个数</a:t>
            </a:r>
            <a:r>
              <a:rPr lang="zh-CN" altLang="en-US" sz="2200" dirty="0" smtClean="0">
                <a:solidFill>
                  <a:schemeClr val="tx1"/>
                </a:solidFill>
                <a:latin typeface="微软雅黑" pitchFamily="34" charset="-122"/>
                <a:ea typeface="微软雅黑" pitchFamily="34" charset="-122"/>
              </a:rPr>
              <a:t>、</a:t>
            </a:r>
            <a:r>
              <a:rPr lang="zh-CN" altLang="en-US" sz="2200" dirty="0" smtClean="0">
                <a:solidFill>
                  <a:srgbClr val="FF0000"/>
                </a:solidFill>
                <a:latin typeface="微软雅黑" pitchFamily="34" charset="-122"/>
                <a:ea typeface="微软雅黑" pitchFamily="34" charset="-122"/>
              </a:rPr>
              <a:t>实体面积</a:t>
            </a:r>
            <a:r>
              <a:rPr lang="zh-CN" altLang="en-US" sz="2200" dirty="0" smtClean="0">
                <a:solidFill>
                  <a:schemeClr val="tx1"/>
                </a:solidFill>
                <a:latin typeface="微软雅黑" pitchFamily="34" charset="-122"/>
                <a:ea typeface="微软雅黑" pitchFamily="34" charset="-122"/>
              </a:rPr>
              <a:t>；统计冰川与常年积雪的</a:t>
            </a:r>
            <a:r>
              <a:rPr lang="zh-CN" altLang="en-US" sz="2200" dirty="0" smtClean="0">
                <a:solidFill>
                  <a:srgbClr val="FF0000"/>
                </a:solidFill>
                <a:latin typeface="微软雅黑" pitchFamily="34" charset="-122"/>
                <a:ea typeface="微软雅黑" pitchFamily="34" charset="-122"/>
              </a:rPr>
              <a:t>面积</a:t>
            </a:r>
            <a:r>
              <a:rPr lang="zh-CN" altLang="en-US" sz="2200" dirty="0" smtClean="0">
                <a:solidFill>
                  <a:schemeClr val="tx1"/>
                </a:solidFill>
                <a:latin typeface="微软雅黑" pitchFamily="34" charset="-122"/>
                <a:ea typeface="微软雅黑" pitchFamily="34" charset="-122"/>
              </a:rPr>
              <a:t>、</a:t>
            </a:r>
            <a:r>
              <a:rPr lang="zh-CN" altLang="en-US" sz="2200" dirty="0" smtClean="0">
                <a:solidFill>
                  <a:srgbClr val="FF0000"/>
                </a:solidFill>
                <a:latin typeface="微软雅黑" pitchFamily="34" charset="-122"/>
                <a:ea typeface="微软雅黑" pitchFamily="34" charset="-122"/>
              </a:rPr>
              <a:t>表面面</a:t>
            </a:r>
            <a:r>
              <a:rPr lang="zh-CN" altLang="en-US" sz="2200" dirty="0" smtClean="0">
                <a:solidFill>
                  <a:schemeClr val="tx1"/>
                </a:solidFill>
                <a:latin typeface="微软雅黑" pitchFamily="34" charset="-122"/>
                <a:ea typeface="微软雅黑" pitchFamily="34" charset="-122"/>
              </a:rPr>
              <a:t>积、</a:t>
            </a:r>
            <a:r>
              <a:rPr lang="zh-CN" altLang="en-US" sz="2200" dirty="0" smtClean="0">
                <a:solidFill>
                  <a:srgbClr val="FF0000"/>
                </a:solidFill>
                <a:latin typeface="微软雅黑" pitchFamily="34" charset="-122"/>
                <a:ea typeface="微软雅黑" pitchFamily="34" charset="-122"/>
              </a:rPr>
              <a:t>占比</a:t>
            </a:r>
            <a:r>
              <a:rPr lang="zh-CN" altLang="en-US" sz="2200" dirty="0" smtClean="0">
                <a:solidFill>
                  <a:schemeClr val="tx1"/>
                </a:solidFill>
                <a:latin typeface="微软雅黑" pitchFamily="34" charset="-122"/>
                <a:ea typeface="微软雅黑" pitchFamily="34" charset="-122"/>
              </a:rPr>
              <a:t>以及</a:t>
            </a:r>
            <a:r>
              <a:rPr lang="zh-CN" altLang="en-US" sz="2200" dirty="0" smtClean="0">
                <a:solidFill>
                  <a:srgbClr val="FF0000"/>
                </a:solidFill>
                <a:latin typeface="微软雅黑" pitchFamily="34" charset="-122"/>
                <a:ea typeface="微软雅黑" pitchFamily="34" charset="-122"/>
              </a:rPr>
              <a:t>海岸线长度</a:t>
            </a:r>
            <a:r>
              <a:rPr lang="zh-CN" altLang="en-US" sz="2200" dirty="0" smtClean="0">
                <a:solidFill>
                  <a:schemeClr val="tx1"/>
                </a:solidFill>
                <a:latin typeface="微软雅黑" pitchFamily="34" charset="-122"/>
                <a:ea typeface="微软雅黑" pitchFamily="34" charset="-122"/>
              </a:rPr>
              <a:t>；统计水工设施的</a:t>
            </a:r>
            <a:r>
              <a:rPr lang="zh-CN" altLang="en-US" sz="2200" dirty="0" smtClean="0">
                <a:solidFill>
                  <a:srgbClr val="FF0000"/>
                </a:solidFill>
                <a:latin typeface="微软雅黑" pitchFamily="34" charset="-122"/>
                <a:ea typeface="微软雅黑" pitchFamily="34" charset="-122"/>
              </a:rPr>
              <a:t>个数</a:t>
            </a:r>
            <a:r>
              <a:rPr lang="zh-CN" altLang="en-US" sz="2200" dirty="0" smtClean="0">
                <a:solidFill>
                  <a:schemeClr val="tx1"/>
                </a:solidFill>
                <a:latin typeface="微软雅黑" pitchFamily="34" charset="-122"/>
                <a:ea typeface="微软雅黑" pitchFamily="34" charset="-122"/>
              </a:rPr>
              <a:t>，</a:t>
            </a:r>
            <a:r>
              <a:rPr lang="zh-CN" altLang="en-US" sz="2200" dirty="0">
                <a:solidFill>
                  <a:schemeClr val="tx1"/>
                </a:solidFill>
                <a:latin typeface="微软雅黑" pitchFamily="34" charset="-122"/>
                <a:ea typeface="微软雅黑" pitchFamily="34" charset="-122"/>
              </a:rPr>
              <a:t>反映各种水域及设施的</a:t>
            </a:r>
            <a:r>
              <a:rPr lang="zh-CN" altLang="en-US" sz="2200" dirty="0">
                <a:solidFill>
                  <a:srgbClr val="FF0000"/>
                </a:solidFill>
                <a:latin typeface="微软雅黑" pitchFamily="34" charset="-122"/>
                <a:ea typeface="微软雅黑" pitchFamily="34" charset="-122"/>
              </a:rPr>
              <a:t>数量与空间分布特征</a:t>
            </a:r>
            <a:r>
              <a:rPr lang="zh-CN" altLang="en-US" sz="2200" dirty="0">
                <a:solidFill>
                  <a:schemeClr val="tx1"/>
                </a:solidFill>
                <a:latin typeface="微软雅黑" pitchFamily="34" charset="-122"/>
                <a:ea typeface="微软雅黑" pitchFamily="34" charset="-122"/>
              </a:rPr>
              <a:t>。</a:t>
            </a:r>
          </a:p>
        </p:txBody>
      </p:sp>
      <p:sp>
        <p:nvSpPr>
          <p:cNvPr id="3" name="页脚占位符 2"/>
          <p:cNvSpPr>
            <a:spLocks noGrp="1"/>
          </p:cNvSpPr>
          <p:nvPr>
            <p:ph type="ftr" sz="quarter" idx="10"/>
          </p:nvPr>
        </p:nvSpPr>
        <p:spPr/>
        <p:txBody>
          <a:bodyPr/>
          <a:lstStyle/>
          <a:p>
            <a:fld id="{727555E5-7DE4-40E7-8633-8D7557FE896E}" type="slidenum">
              <a:rPr lang="zh-CN" altLang="en-US" smtClean="0"/>
              <a:pPr/>
              <a:t>46</a:t>
            </a:fld>
            <a:endParaRPr lang="zh-CN" altLang="en-US" dirty="0"/>
          </a:p>
        </p:txBody>
      </p:sp>
    </p:spTree>
  </p:cSld>
  <p:clrMapOvr>
    <a:masterClrMapping/>
  </p:clrMapOvr>
  <p:transition>
    <p:fad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descr="水域1.PNG"/>
          <p:cNvPicPr>
            <a:picLocks noChangeAspect="1"/>
          </p:cNvPicPr>
          <p:nvPr/>
        </p:nvPicPr>
        <p:blipFill>
          <a:blip r:embed="rId2"/>
          <a:stretch>
            <a:fillRect/>
          </a:stretch>
        </p:blipFill>
        <p:spPr>
          <a:xfrm>
            <a:off x="0" y="1445215"/>
            <a:ext cx="9174611" cy="5412785"/>
          </a:xfrm>
          <a:prstGeom prst="rect">
            <a:avLst/>
          </a:prstGeom>
        </p:spPr>
      </p:pic>
      <p:grpSp>
        <p:nvGrpSpPr>
          <p:cNvPr id="9" name="组合 13"/>
          <p:cNvGrpSpPr/>
          <p:nvPr/>
        </p:nvGrpSpPr>
        <p:grpSpPr>
          <a:xfrm>
            <a:off x="1028712" y="1008019"/>
            <a:ext cx="5400676" cy="543585"/>
            <a:chOff x="2171720" y="5500702"/>
            <a:chExt cx="5400676" cy="543585"/>
          </a:xfrm>
        </p:grpSpPr>
        <p:sp>
          <p:nvSpPr>
            <p:cNvPr id="10" name="Line 31"/>
            <p:cNvSpPr>
              <a:spLocks noChangeShapeType="1"/>
            </p:cNvSpPr>
            <p:nvPr/>
          </p:nvSpPr>
          <p:spPr bwMode="auto">
            <a:xfrm>
              <a:off x="2171720" y="6044287"/>
              <a:ext cx="5400676" cy="0"/>
            </a:xfrm>
            <a:prstGeom prst="line">
              <a:avLst/>
            </a:prstGeom>
            <a:noFill/>
            <a:ln w="9525">
              <a:solidFill>
                <a:schemeClr val="accent3">
                  <a:lumMod val="75000"/>
                </a:schemeClr>
              </a:solidFill>
              <a:prstDash val="dash"/>
              <a:round/>
              <a:headEnd/>
              <a:tailEnd/>
            </a:ln>
            <a:effectLst/>
          </p:spPr>
          <p:txBody>
            <a:bodyPr/>
            <a:lstStyle/>
            <a:p>
              <a:endParaRPr lang="zh-CN" altLang="en-US" sz="2800">
                <a:solidFill>
                  <a:prstClr val="black"/>
                </a:solidFill>
              </a:endParaRPr>
            </a:p>
          </p:txBody>
        </p:sp>
        <p:sp>
          <p:nvSpPr>
            <p:cNvPr id="11" name="Text Box 36"/>
            <p:cNvSpPr txBox="1">
              <a:spLocks noChangeArrowheads="1"/>
            </p:cNvSpPr>
            <p:nvPr/>
          </p:nvSpPr>
          <p:spPr bwMode="auto">
            <a:xfrm>
              <a:off x="2302453" y="5500702"/>
              <a:ext cx="3902030" cy="523220"/>
            </a:xfrm>
            <a:prstGeom prst="rect">
              <a:avLst/>
            </a:prstGeom>
            <a:noFill/>
            <a:ln w="9525">
              <a:noFill/>
              <a:miter lim="800000"/>
              <a:headEnd/>
              <a:tailEnd/>
            </a:ln>
            <a:effectLst/>
          </p:spPr>
          <p:txBody>
            <a:bodyPr wrap="none">
              <a:spAutoFit/>
            </a:bodyPr>
            <a:lstStyle/>
            <a:p>
              <a:pPr marL="514350" indent="-514350">
                <a:buFont typeface="+mj-lt"/>
                <a:buAutoNum type="arabicPeriod" startAt="3"/>
              </a:pPr>
              <a:r>
                <a:rPr lang="zh-CN" altLang="en-US" sz="2800" dirty="0" smtClean="0">
                  <a:ln>
                    <a:solidFill>
                      <a:prstClr val="white">
                        <a:lumMod val="50000"/>
                      </a:prstClr>
                    </a:solidFill>
                  </a:ln>
                  <a:solidFill>
                    <a:prstClr val="black"/>
                  </a:solidFill>
                  <a:ea typeface="微软雅黑" pitchFamily="34" charset="-122"/>
                </a:rPr>
                <a:t>自然地理要素</a:t>
              </a:r>
              <a:r>
                <a:rPr lang="en-US" altLang="zh-CN" sz="2800" dirty="0" smtClean="0">
                  <a:ln>
                    <a:solidFill>
                      <a:prstClr val="white">
                        <a:lumMod val="50000"/>
                      </a:prstClr>
                    </a:solidFill>
                  </a:ln>
                  <a:solidFill>
                    <a:prstClr val="black"/>
                  </a:solidFill>
                  <a:ea typeface="微软雅黑" pitchFamily="34" charset="-122"/>
                </a:rPr>
                <a:t>—</a:t>
              </a:r>
              <a:r>
                <a:rPr lang="zh-CN" altLang="en-US" sz="2800" dirty="0" smtClean="0">
                  <a:solidFill>
                    <a:srgbClr val="00B050"/>
                  </a:solidFill>
                  <a:ea typeface="微软雅黑" pitchFamily="34" charset="-122"/>
                </a:rPr>
                <a:t>水域</a:t>
              </a:r>
            </a:p>
          </p:txBody>
        </p:sp>
      </p:grpSp>
      <p:sp>
        <p:nvSpPr>
          <p:cNvPr id="2" name="页脚占位符 1"/>
          <p:cNvSpPr>
            <a:spLocks noGrp="1"/>
          </p:cNvSpPr>
          <p:nvPr>
            <p:ph type="ftr" sz="quarter" idx="10"/>
          </p:nvPr>
        </p:nvSpPr>
        <p:spPr/>
        <p:txBody>
          <a:bodyPr/>
          <a:lstStyle/>
          <a:p>
            <a:fld id="{1F92D77A-329E-4668-8754-0DE1C117411E}" type="slidenum">
              <a:rPr lang="zh-CN" altLang="en-US" smtClean="0"/>
              <a:pPr/>
              <a:t>47</a:t>
            </a:fld>
            <a:endParaRPr lang="zh-CN" altLang="en-US" dirty="0"/>
          </a:p>
        </p:txBody>
      </p:sp>
    </p:spTree>
    <p:extLst>
      <p:ext uri="{BB962C8B-B14F-4D97-AF65-F5344CB8AC3E}">
        <p14:creationId xmlns:p14="http://schemas.microsoft.com/office/powerpoint/2010/main" xmlns="" val="491965583"/>
      </p:ext>
    </p:extLst>
  </p:cSld>
  <p:clrMapOvr>
    <a:masterClrMapping/>
  </p:clrMapOvr>
  <p:transition>
    <p:fade/>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descr="水域2.PNG"/>
          <p:cNvPicPr>
            <a:picLocks noChangeAspect="1"/>
          </p:cNvPicPr>
          <p:nvPr/>
        </p:nvPicPr>
        <p:blipFill>
          <a:blip r:embed="rId2"/>
          <a:stretch>
            <a:fillRect/>
          </a:stretch>
        </p:blipFill>
        <p:spPr>
          <a:xfrm>
            <a:off x="142844" y="1785926"/>
            <a:ext cx="8868518" cy="3500462"/>
          </a:xfrm>
          <a:prstGeom prst="rect">
            <a:avLst/>
          </a:prstGeom>
        </p:spPr>
      </p:pic>
      <p:grpSp>
        <p:nvGrpSpPr>
          <p:cNvPr id="9" name="组合 13"/>
          <p:cNvGrpSpPr/>
          <p:nvPr/>
        </p:nvGrpSpPr>
        <p:grpSpPr>
          <a:xfrm>
            <a:off x="1028712" y="970292"/>
            <a:ext cx="5400676" cy="543585"/>
            <a:chOff x="2171720" y="5500702"/>
            <a:chExt cx="5400676" cy="543585"/>
          </a:xfrm>
        </p:grpSpPr>
        <p:sp>
          <p:nvSpPr>
            <p:cNvPr id="10" name="Line 31"/>
            <p:cNvSpPr>
              <a:spLocks noChangeShapeType="1"/>
            </p:cNvSpPr>
            <p:nvPr/>
          </p:nvSpPr>
          <p:spPr bwMode="auto">
            <a:xfrm>
              <a:off x="2171720" y="6044287"/>
              <a:ext cx="5400676" cy="0"/>
            </a:xfrm>
            <a:prstGeom prst="line">
              <a:avLst/>
            </a:prstGeom>
            <a:noFill/>
            <a:ln w="9525">
              <a:solidFill>
                <a:schemeClr val="accent3">
                  <a:lumMod val="75000"/>
                </a:schemeClr>
              </a:solidFill>
              <a:prstDash val="dash"/>
              <a:round/>
              <a:headEnd/>
              <a:tailEnd/>
            </a:ln>
            <a:effectLst/>
          </p:spPr>
          <p:txBody>
            <a:bodyPr/>
            <a:lstStyle/>
            <a:p>
              <a:endParaRPr lang="zh-CN" altLang="en-US" sz="2800">
                <a:solidFill>
                  <a:prstClr val="black"/>
                </a:solidFill>
              </a:endParaRPr>
            </a:p>
          </p:txBody>
        </p:sp>
        <p:sp>
          <p:nvSpPr>
            <p:cNvPr id="11" name="Text Box 36"/>
            <p:cNvSpPr txBox="1">
              <a:spLocks noChangeArrowheads="1"/>
            </p:cNvSpPr>
            <p:nvPr/>
          </p:nvSpPr>
          <p:spPr bwMode="auto">
            <a:xfrm>
              <a:off x="2302453" y="5500702"/>
              <a:ext cx="3902030" cy="523220"/>
            </a:xfrm>
            <a:prstGeom prst="rect">
              <a:avLst/>
            </a:prstGeom>
            <a:noFill/>
            <a:ln w="9525">
              <a:noFill/>
              <a:miter lim="800000"/>
              <a:headEnd/>
              <a:tailEnd/>
            </a:ln>
            <a:effectLst/>
          </p:spPr>
          <p:txBody>
            <a:bodyPr wrap="none">
              <a:spAutoFit/>
            </a:bodyPr>
            <a:lstStyle/>
            <a:p>
              <a:pPr marL="514350" indent="-514350">
                <a:buFont typeface="+mj-lt"/>
                <a:buAutoNum type="arabicPeriod" startAt="3"/>
              </a:pPr>
              <a:r>
                <a:rPr lang="zh-CN" altLang="en-US" sz="2800" dirty="0" smtClean="0">
                  <a:ln>
                    <a:solidFill>
                      <a:prstClr val="white">
                        <a:lumMod val="50000"/>
                      </a:prstClr>
                    </a:solidFill>
                  </a:ln>
                  <a:solidFill>
                    <a:prstClr val="black"/>
                  </a:solidFill>
                  <a:ea typeface="微软雅黑" pitchFamily="34" charset="-122"/>
                </a:rPr>
                <a:t>自然地理要素</a:t>
              </a:r>
              <a:r>
                <a:rPr lang="en-US" altLang="zh-CN" sz="2800" dirty="0" smtClean="0">
                  <a:ln>
                    <a:solidFill>
                      <a:prstClr val="white">
                        <a:lumMod val="50000"/>
                      </a:prstClr>
                    </a:solidFill>
                  </a:ln>
                  <a:solidFill>
                    <a:prstClr val="black"/>
                  </a:solidFill>
                  <a:ea typeface="微软雅黑" pitchFamily="34" charset="-122"/>
                </a:rPr>
                <a:t>—</a:t>
              </a:r>
              <a:r>
                <a:rPr lang="zh-CN" altLang="en-US" sz="2800" dirty="0" smtClean="0">
                  <a:solidFill>
                    <a:srgbClr val="00B050"/>
                  </a:solidFill>
                  <a:ea typeface="微软雅黑" pitchFamily="34" charset="-122"/>
                </a:rPr>
                <a:t>水域</a:t>
              </a:r>
            </a:p>
          </p:txBody>
        </p:sp>
      </p:grpSp>
      <p:sp>
        <p:nvSpPr>
          <p:cNvPr id="2" name="页脚占位符 1"/>
          <p:cNvSpPr>
            <a:spLocks noGrp="1"/>
          </p:cNvSpPr>
          <p:nvPr>
            <p:ph type="ftr" sz="quarter" idx="10"/>
          </p:nvPr>
        </p:nvSpPr>
        <p:spPr/>
        <p:txBody>
          <a:bodyPr/>
          <a:lstStyle/>
          <a:p>
            <a:fld id="{9BDF265A-4119-4418-8D9C-EEE37B2E3EA8}" type="slidenum">
              <a:rPr lang="zh-CN" altLang="en-US" smtClean="0"/>
              <a:pPr/>
              <a:t>48</a:t>
            </a:fld>
            <a:endParaRPr lang="zh-CN" altLang="en-US" dirty="0"/>
          </a:p>
        </p:txBody>
      </p:sp>
    </p:spTree>
    <p:extLst>
      <p:ext uri="{BB962C8B-B14F-4D97-AF65-F5344CB8AC3E}">
        <p14:creationId xmlns:p14="http://schemas.microsoft.com/office/powerpoint/2010/main" xmlns="" val="562383675"/>
      </p:ext>
    </p:extLst>
  </p:cSld>
  <p:clrMapOvr>
    <a:masterClrMapping/>
  </p:clrMapOvr>
  <p:transition>
    <p:fade/>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descr="水域栅格.PNG"/>
          <p:cNvPicPr>
            <a:picLocks noChangeAspect="1"/>
          </p:cNvPicPr>
          <p:nvPr/>
        </p:nvPicPr>
        <p:blipFill>
          <a:blip r:embed="rId2"/>
          <a:stretch>
            <a:fillRect/>
          </a:stretch>
        </p:blipFill>
        <p:spPr>
          <a:xfrm>
            <a:off x="357158" y="1727947"/>
            <a:ext cx="8643998" cy="5130077"/>
          </a:xfrm>
          <a:prstGeom prst="rect">
            <a:avLst/>
          </a:prstGeom>
        </p:spPr>
      </p:pic>
      <p:grpSp>
        <p:nvGrpSpPr>
          <p:cNvPr id="9" name="组合 13"/>
          <p:cNvGrpSpPr/>
          <p:nvPr/>
        </p:nvGrpSpPr>
        <p:grpSpPr>
          <a:xfrm>
            <a:off x="1003121" y="945609"/>
            <a:ext cx="5400676" cy="543585"/>
            <a:chOff x="2171720" y="5500702"/>
            <a:chExt cx="5400676" cy="543585"/>
          </a:xfrm>
        </p:grpSpPr>
        <p:sp>
          <p:nvSpPr>
            <p:cNvPr id="10" name="Line 31"/>
            <p:cNvSpPr>
              <a:spLocks noChangeShapeType="1"/>
            </p:cNvSpPr>
            <p:nvPr/>
          </p:nvSpPr>
          <p:spPr bwMode="auto">
            <a:xfrm>
              <a:off x="2171720" y="6044287"/>
              <a:ext cx="5400676" cy="0"/>
            </a:xfrm>
            <a:prstGeom prst="line">
              <a:avLst/>
            </a:prstGeom>
            <a:noFill/>
            <a:ln w="9525">
              <a:solidFill>
                <a:schemeClr val="accent3">
                  <a:lumMod val="75000"/>
                </a:schemeClr>
              </a:solidFill>
              <a:prstDash val="dash"/>
              <a:round/>
              <a:headEnd/>
              <a:tailEnd/>
            </a:ln>
            <a:effectLst/>
          </p:spPr>
          <p:txBody>
            <a:bodyPr/>
            <a:lstStyle/>
            <a:p>
              <a:endParaRPr lang="zh-CN" altLang="en-US" sz="2800">
                <a:solidFill>
                  <a:prstClr val="black"/>
                </a:solidFill>
              </a:endParaRPr>
            </a:p>
          </p:txBody>
        </p:sp>
        <p:sp>
          <p:nvSpPr>
            <p:cNvPr id="11" name="Text Box 36"/>
            <p:cNvSpPr txBox="1">
              <a:spLocks noChangeArrowheads="1"/>
            </p:cNvSpPr>
            <p:nvPr/>
          </p:nvSpPr>
          <p:spPr bwMode="auto">
            <a:xfrm>
              <a:off x="2171720" y="5500702"/>
              <a:ext cx="3902030" cy="523220"/>
            </a:xfrm>
            <a:prstGeom prst="rect">
              <a:avLst/>
            </a:prstGeom>
            <a:noFill/>
            <a:ln w="9525">
              <a:noFill/>
              <a:miter lim="800000"/>
              <a:headEnd/>
              <a:tailEnd/>
            </a:ln>
            <a:effectLst/>
          </p:spPr>
          <p:txBody>
            <a:bodyPr wrap="none">
              <a:spAutoFit/>
            </a:bodyPr>
            <a:lstStyle/>
            <a:p>
              <a:pPr marL="514350" indent="-514350">
                <a:buFont typeface="+mj-lt"/>
                <a:buAutoNum type="arabicPeriod" startAt="3"/>
              </a:pPr>
              <a:r>
                <a:rPr lang="zh-CN" altLang="en-US" sz="2800" dirty="0" smtClean="0">
                  <a:ln>
                    <a:solidFill>
                      <a:prstClr val="white">
                        <a:lumMod val="50000"/>
                      </a:prstClr>
                    </a:solidFill>
                  </a:ln>
                  <a:solidFill>
                    <a:prstClr val="black"/>
                  </a:solidFill>
                  <a:ea typeface="微软雅黑" pitchFamily="34" charset="-122"/>
                </a:rPr>
                <a:t>自然地理要素</a:t>
              </a:r>
              <a:r>
                <a:rPr lang="en-US" altLang="zh-CN" sz="2800" dirty="0" smtClean="0">
                  <a:ln>
                    <a:solidFill>
                      <a:prstClr val="white">
                        <a:lumMod val="50000"/>
                      </a:prstClr>
                    </a:solidFill>
                  </a:ln>
                  <a:solidFill>
                    <a:prstClr val="black"/>
                  </a:solidFill>
                  <a:ea typeface="微软雅黑" pitchFamily="34" charset="-122"/>
                </a:rPr>
                <a:t>—</a:t>
              </a:r>
              <a:r>
                <a:rPr lang="zh-CN" altLang="en-US" sz="2800" dirty="0" smtClean="0">
                  <a:solidFill>
                    <a:srgbClr val="00B050"/>
                  </a:solidFill>
                  <a:ea typeface="微软雅黑" pitchFamily="34" charset="-122"/>
                </a:rPr>
                <a:t>水域</a:t>
              </a:r>
            </a:p>
          </p:txBody>
        </p:sp>
      </p:grpSp>
      <p:sp>
        <p:nvSpPr>
          <p:cNvPr id="2" name="页脚占位符 1"/>
          <p:cNvSpPr>
            <a:spLocks noGrp="1"/>
          </p:cNvSpPr>
          <p:nvPr>
            <p:ph type="ftr" sz="quarter" idx="10"/>
          </p:nvPr>
        </p:nvSpPr>
        <p:spPr/>
        <p:txBody>
          <a:bodyPr/>
          <a:lstStyle/>
          <a:p>
            <a:fld id="{5636A9D9-478F-4302-90CA-1BE5522E1A86}" type="slidenum">
              <a:rPr lang="zh-CN" altLang="en-US" smtClean="0"/>
              <a:pPr/>
              <a:t>49</a:t>
            </a:fld>
            <a:endParaRPr lang="zh-CN" altLang="en-US" dirty="0"/>
          </a:p>
        </p:txBody>
      </p:sp>
    </p:spTree>
    <p:extLst>
      <p:ext uri="{BB962C8B-B14F-4D97-AF65-F5344CB8AC3E}">
        <p14:creationId xmlns:p14="http://schemas.microsoft.com/office/powerpoint/2010/main" xmlns="" val="963630497"/>
      </p:ext>
    </p:extLst>
  </p:cSld>
  <p:clrMapOvr>
    <a:masterClrMapping/>
  </p:clrMapOvr>
  <p:transition>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5"/>
          <p:cNvGrpSpPr/>
          <p:nvPr/>
        </p:nvGrpSpPr>
        <p:grpSpPr>
          <a:xfrm>
            <a:off x="934266" y="1500174"/>
            <a:ext cx="5496263" cy="584775"/>
            <a:chOff x="2171720" y="1500174"/>
            <a:chExt cx="5400676" cy="584775"/>
          </a:xfrm>
        </p:grpSpPr>
        <p:sp>
          <p:nvSpPr>
            <p:cNvPr id="5" name="Line 25"/>
            <p:cNvSpPr>
              <a:spLocks noChangeShapeType="1"/>
            </p:cNvSpPr>
            <p:nvPr/>
          </p:nvSpPr>
          <p:spPr bwMode="auto">
            <a:xfrm>
              <a:off x="2171720" y="2042171"/>
              <a:ext cx="5400676" cy="0"/>
            </a:xfrm>
            <a:prstGeom prst="line">
              <a:avLst/>
            </a:prstGeom>
            <a:noFill/>
            <a:ln w="9525">
              <a:solidFill>
                <a:schemeClr val="accent3">
                  <a:lumMod val="75000"/>
                </a:schemeClr>
              </a:solidFill>
              <a:prstDash val="dash"/>
              <a:round/>
              <a:headEnd/>
              <a:tailEnd/>
            </a:ln>
            <a:effectLst/>
          </p:spPr>
          <p:txBody>
            <a:bodyPr/>
            <a:lstStyle/>
            <a:p>
              <a:endParaRPr lang="zh-CN" altLang="en-US" sz="2800">
                <a:solidFill>
                  <a:prstClr val="black"/>
                </a:solidFill>
              </a:endParaRPr>
            </a:p>
          </p:txBody>
        </p:sp>
        <p:sp>
          <p:nvSpPr>
            <p:cNvPr id="6" name="Text Box 34"/>
            <p:cNvSpPr txBox="1">
              <a:spLocks noChangeArrowheads="1"/>
            </p:cNvSpPr>
            <p:nvPr/>
          </p:nvSpPr>
          <p:spPr bwMode="auto">
            <a:xfrm>
              <a:off x="2302453" y="1500174"/>
              <a:ext cx="3810542" cy="584775"/>
            </a:xfrm>
            <a:prstGeom prst="rect">
              <a:avLst/>
            </a:prstGeom>
            <a:noFill/>
            <a:ln w="9525">
              <a:noFill/>
              <a:miter lim="800000"/>
              <a:headEnd/>
              <a:tailEnd/>
            </a:ln>
            <a:effectLst/>
          </p:spPr>
          <p:txBody>
            <a:bodyPr wrap="none">
              <a:spAutoFit/>
            </a:bodyPr>
            <a:lstStyle/>
            <a:p>
              <a:pPr marL="571500" indent="-571500">
                <a:buFont typeface="+mj-ea"/>
                <a:buAutoNum type="ea1JpnChsDbPeriod" startAt="3"/>
              </a:pPr>
              <a:r>
                <a:rPr lang="zh-CN" altLang="en-US" sz="3200" dirty="0" smtClean="0">
                  <a:ln>
                    <a:solidFill>
                      <a:prstClr val="white">
                        <a:lumMod val="50000"/>
                      </a:prstClr>
                    </a:solidFill>
                  </a:ln>
                  <a:solidFill>
                    <a:prstClr val="black"/>
                  </a:solidFill>
                  <a:ea typeface="微软雅黑" pitchFamily="34" charset="-122"/>
                </a:rPr>
                <a:t>统计分析的框架</a:t>
              </a:r>
              <a:endParaRPr lang="zh-CN" altLang="en-US" sz="3200" dirty="0">
                <a:ln>
                  <a:solidFill>
                    <a:prstClr val="white">
                      <a:lumMod val="50000"/>
                    </a:prstClr>
                  </a:solidFill>
                </a:ln>
                <a:solidFill>
                  <a:prstClr val="black"/>
                </a:solidFill>
                <a:ea typeface="微软雅黑" pitchFamily="34" charset="-122"/>
              </a:endParaRPr>
            </a:p>
          </p:txBody>
        </p:sp>
      </p:grpSp>
      <p:sp>
        <p:nvSpPr>
          <p:cNvPr id="8" name="TextBox 7"/>
          <p:cNvSpPr txBox="1"/>
          <p:nvPr/>
        </p:nvSpPr>
        <p:spPr>
          <a:xfrm>
            <a:off x="1403648" y="3356991"/>
            <a:ext cx="6150521" cy="461665"/>
          </a:xfrm>
          <a:prstGeom prst="rect">
            <a:avLst/>
          </a:prstGeom>
          <a:noFill/>
        </p:spPr>
        <p:txBody>
          <a:bodyPr wrap="square" rtlCol="0">
            <a:spAutoFit/>
          </a:bodyPr>
          <a:lstStyle/>
          <a:p>
            <a:r>
              <a:rPr lang="zh-CN" altLang="en-US" sz="2400" dirty="0" smtClean="0">
                <a:latin typeface="微软雅黑" pitchFamily="34" charset="-122"/>
                <a:ea typeface="微软雅黑" pitchFamily="34" charset="-122"/>
              </a:rPr>
              <a:t>基本统计、综合统计和专题分析评价。</a:t>
            </a:r>
            <a:endParaRPr lang="zh-CN" altLang="en-US" sz="2400" dirty="0">
              <a:latin typeface="微软雅黑" pitchFamily="34" charset="-122"/>
              <a:ea typeface="微软雅黑" pitchFamily="34" charset="-122"/>
            </a:endParaRPr>
          </a:p>
        </p:txBody>
      </p:sp>
      <p:sp>
        <p:nvSpPr>
          <p:cNvPr id="2" name="页脚占位符 1"/>
          <p:cNvSpPr>
            <a:spLocks noGrp="1"/>
          </p:cNvSpPr>
          <p:nvPr>
            <p:ph type="ftr" sz="quarter" idx="10"/>
          </p:nvPr>
        </p:nvSpPr>
        <p:spPr/>
        <p:txBody>
          <a:bodyPr/>
          <a:lstStyle/>
          <a:p>
            <a:fld id="{32D9CAB7-2C11-444A-B283-92F3C45C94E8}" type="slidenum">
              <a:rPr lang="zh-CN" altLang="en-US" smtClean="0"/>
              <a:pPr/>
              <a:t>5</a:t>
            </a:fld>
            <a:endParaRPr lang="zh-CN" altLang="en-US" dirty="0"/>
          </a:p>
        </p:txBody>
      </p:sp>
    </p:spTree>
    <p:extLst>
      <p:ext uri="{BB962C8B-B14F-4D97-AF65-F5344CB8AC3E}">
        <p14:creationId xmlns:p14="http://schemas.microsoft.com/office/powerpoint/2010/main" xmlns="" val="848242302"/>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1" descr="F:\浙江德清县水系分布图.png"/>
          <p:cNvPicPr>
            <a:picLocks noChangeAspect="1" noChangeArrowheads="1"/>
          </p:cNvPicPr>
          <p:nvPr/>
        </p:nvPicPr>
        <p:blipFill>
          <a:blip r:embed="rId3" cstate="print"/>
          <a:srcRect t="23375" b="27783"/>
          <a:stretch>
            <a:fillRect/>
          </a:stretch>
        </p:blipFill>
        <p:spPr bwMode="auto">
          <a:xfrm>
            <a:off x="0" y="785794"/>
            <a:ext cx="4677026" cy="3643338"/>
          </a:xfrm>
          <a:prstGeom prst="rect">
            <a:avLst/>
          </a:prstGeom>
          <a:noFill/>
        </p:spPr>
      </p:pic>
      <p:grpSp>
        <p:nvGrpSpPr>
          <p:cNvPr id="2" name="组合 19"/>
          <p:cNvGrpSpPr>
            <a:grpSpLocks/>
          </p:cNvGrpSpPr>
          <p:nvPr/>
        </p:nvGrpSpPr>
        <p:grpSpPr bwMode="auto">
          <a:xfrm>
            <a:off x="142844" y="4929198"/>
            <a:ext cx="8929686" cy="1928825"/>
            <a:chOff x="570088" y="299432"/>
            <a:chExt cx="19637963" cy="1747368"/>
          </a:xfrm>
        </p:grpSpPr>
        <p:sp>
          <p:nvSpPr>
            <p:cNvPr id="10" name="AutoShape 4"/>
            <p:cNvSpPr>
              <a:spLocks noChangeArrowheads="1"/>
            </p:cNvSpPr>
            <p:nvPr>
              <p:custDataLst>
                <p:tags r:id="rId1"/>
              </p:custDataLst>
            </p:nvPr>
          </p:nvSpPr>
          <p:spPr bwMode="white">
            <a:xfrm>
              <a:off x="570088" y="299432"/>
              <a:ext cx="19476996" cy="1674989"/>
            </a:xfrm>
            <a:prstGeom prst="roundRect">
              <a:avLst>
                <a:gd name="adj" fmla="val 1513"/>
              </a:avLst>
            </a:prstGeom>
            <a:noFill/>
            <a:ln w="38100">
              <a:gradFill>
                <a:gsLst>
                  <a:gs pos="50000">
                    <a:srgbClr val="00B0F0"/>
                  </a:gs>
                  <a:gs pos="100000">
                    <a:srgbClr val="00B050"/>
                  </a:gs>
                </a:gsLst>
                <a:lin ang="5400000" scaled="0"/>
              </a:gradFill>
            </a:ln>
            <a:effectLst>
              <a:outerShdw blurRad="225425" dist="38100" dir="5220000" algn="ctr">
                <a:srgbClr val="000000">
                  <a:alpha val="33000"/>
                </a:srgbClr>
              </a:outerShdw>
            </a:effectLst>
            <a:scene3d>
              <a:camera prst="orthographicFront"/>
              <a:lightRig rig="flat" dir="t"/>
            </a:scene3d>
            <a:sp3d contourW="19050">
              <a:bevelT w="101600" prst="divot"/>
              <a:bevelB w="0" h="0"/>
              <a:contourClr>
                <a:schemeClr val="bg1"/>
              </a:contourClr>
            </a:sp3d>
          </p:spPr>
          <p:style>
            <a:lnRef idx="1">
              <a:schemeClr val="accent2"/>
            </a:lnRef>
            <a:fillRef idx="3">
              <a:schemeClr val="accent2"/>
            </a:fillRef>
            <a:effectRef idx="2">
              <a:schemeClr val="accent2"/>
            </a:effectRef>
            <a:fontRef idx="minor">
              <a:schemeClr val="lt1"/>
            </a:fontRef>
          </p:style>
          <p:txBody>
            <a:bodyPr anchor="ctr">
              <a:sp3d/>
            </a:bodyPr>
            <a:lstStyle/>
            <a:p>
              <a:pPr marL="342900" indent="-342900">
                <a:lnSpc>
                  <a:spcPts val="3000"/>
                </a:lnSpc>
                <a:buFont typeface="Wingdings" pitchFamily="2" charset="2"/>
                <a:buChar char="u"/>
              </a:pPr>
              <a:r>
                <a:rPr lang="zh-CN" altLang="en-US" sz="2000" b="1" dirty="0" smtClean="0">
                  <a:solidFill>
                    <a:srgbClr val="002060"/>
                  </a:solidFill>
                  <a:latin typeface="微软雅黑" pitchFamily="34" charset="-122"/>
                  <a:ea typeface="微软雅黑" pitchFamily="34" charset="-122"/>
                </a:rPr>
                <a:t>东部地区河网密度较大，河网密度由东向西逐渐减小。</a:t>
              </a:r>
              <a:endParaRPr lang="en-US" altLang="zh-CN" sz="2000" b="1" dirty="0" smtClean="0">
                <a:solidFill>
                  <a:srgbClr val="002060"/>
                </a:solidFill>
                <a:latin typeface="微软雅黑" pitchFamily="34" charset="-122"/>
                <a:ea typeface="微软雅黑" pitchFamily="34" charset="-122"/>
              </a:endParaRPr>
            </a:p>
            <a:p>
              <a:pPr marL="342900" indent="-342900">
                <a:lnSpc>
                  <a:spcPts val="3000"/>
                </a:lnSpc>
                <a:buFont typeface="Wingdings" pitchFamily="2" charset="2"/>
                <a:buChar char="u"/>
              </a:pPr>
              <a:r>
                <a:rPr lang="zh-CN" altLang="en-US" sz="2000" b="1" dirty="0" smtClean="0">
                  <a:solidFill>
                    <a:srgbClr val="002060"/>
                  </a:solidFill>
                  <a:latin typeface="微软雅黑" pitchFamily="34" charset="-122"/>
                  <a:ea typeface="微软雅黑" pitchFamily="34" charset="-122"/>
                </a:rPr>
                <a:t>东部地区如禹越镇、钟管镇、新市镇、新安镇、洛舍镇，河网密度大于</a:t>
              </a:r>
              <a:r>
                <a:rPr lang="en-US" altLang="zh-CN" sz="2000" b="1" dirty="0" smtClean="0">
                  <a:solidFill>
                    <a:srgbClr val="002060"/>
                  </a:solidFill>
                  <a:latin typeface="微软雅黑" pitchFamily="34" charset="-122"/>
                  <a:ea typeface="微软雅黑" pitchFamily="34" charset="-122"/>
                </a:rPr>
                <a:t>17.29</a:t>
              </a:r>
              <a:r>
                <a:rPr lang="zh-CN" altLang="en-US" sz="2000" b="1" dirty="0" smtClean="0">
                  <a:solidFill>
                    <a:srgbClr val="002060"/>
                  </a:solidFill>
                  <a:latin typeface="微软雅黑" pitchFamily="34" charset="-122"/>
                  <a:ea typeface="微软雅黑" pitchFamily="34" charset="-122"/>
                </a:rPr>
                <a:t>米</a:t>
              </a:r>
              <a:r>
                <a:rPr lang="en-US" altLang="zh-CN" sz="2000" b="1" dirty="0" smtClean="0">
                  <a:solidFill>
                    <a:srgbClr val="002060"/>
                  </a:solidFill>
                  <a:latin typeface="微软雅黑" pitchFamily="34" charset="-122"/>
                  <a:ea typeface="微软雅黑" pitchFamily="34" charset="-122"/>
                </a:rPr>
                <a:t>/</a:t>
              </a:r>
              <a:r>
                <a:rPr lang="zh-CN" altLang="en-US" sz="2000" b="1" dirty="0" smtClean="0">
                  <a:solidFill>
                    <a:srgbClr val="002060"/>
                  </a:solidFill>
                  <a:latin typeface="微软雅黑" pitchFamily="34" charset="-122"/>
                  <a:ea typeface="微软雅黑" pitchFamily="34" charset="-122"/>
                </a:rPr>
                <a:t>平方米；西部地区如莫干山镇、筏头乡、河网密度小于</a:t>
              </a:r>
              <a:r>
                <a:rPr lang="en-US" altLang="zh-CN" sz="2000" b="1" dirty="0" smtClean="0">
                  <a:solidFill>
                    <a:srgbClr val="002060"/>
                  </a:solidFill>
                  <a:latin typeface="微软雅黑" pitchFamily="34" charset="-122"/>
                  <a:ea typeface="微软雅黑" pitchFamily="34" charset="-122"/>
                </a:rPr>
                <a:t>2.06</a:t>
              </a:r>
              <a:r>
                <a:rPr lang="zh-CN" altLang="en-US" sz="2000" b="1" dirty="0" smtClean="0">
                  <a:solidFill>
                    <a:srgbClr val="002060"/>
                  </a:solidFill>
                  <a:latin typeface="微软雅黑" pitchFamily="34" charset="-122"/>
                  <a:ea typeface="微软雅黑" pitchFamily="34" charset="-122"/>
                </a:rPr>
                <a:t>千米</a:t>
              </a:r>
              <a:r>
                <a:rPr lang="en-US" altLang="zh-CN" sz="2000" b="1" dirty="0" smtClean="0">
                  <a:solidFill>
                    <a:srgbClr val="002060"/>
                  </a:solidFill>
                  <a:latin typeface="微软雅黑" pitchFamily="34" charset="-122"/>
                  <a:ea typeface="微软雅黑" pitchFamily="34" charset="-122"/>
                </a:rPr>
                <a:t>/</a:t>
              </a:r>
              <a:r>
                <a:rPr lang="zh-CN" altLang="en-US" sz="2000" b="1" dirty="0" smtClean="0">
                  <a:solidFill>
                    <a:srgbClr val="002060"/>
                  </a:solidFill>
                  <a:latin typeface="微软雅黑" pitchFamily="34" charset="-122"/>
                  <a:ea typeface="微软雅黑" pitchFamily="34" charset="-122"/>
                </a:rPr>
                <a:t>平方千米。</a:t>
              </a:r>
              <a:endParaRPr lang="zh-CN" altLang="en-US" sz="2000" b="1" dirty="0">
                <a:solidFill>
                  <a:srgbClr val="002060"/>
                </a:solidFill>
                <a:latin typeface="微软雅黑" pitchFamily="34" charset="-122"/>
                <a:ea typeface="微软雅黑" pitchFamily="34" charset="-122"/>
              </a:endParaRPr>
            </a:p>
          </p:txBody>
        </p:sp>
        <p:sp>
          <p:nvSpPr>
            <p:cNvPr id="11" name="Rectangle 3"/>
            <p:cNvSpPr>
              <a:spLocks noChangeArrowheads="1"/>
            </p:cNvSpPr>
            <p:nvPr/>
          </p:nvSpPr>
          <p:spPr bwMode="gray">
            <a:xfrm>
              <a:off x="731055" y="371811"/>
              <a:ext cx="19476996" cy="1674989"/>
            </a:xfrm>
            <a:prstGeom prst="rect">
              <a:avLst/>
            </a:prstGeom>
            <a:noFill/>
            <a:ln w="9525">
              <a:noFill/>
              <a:miter lim="800000"/>
              <a:headEnd/>
              <a:tailEnd/>
            </a:ln>
          </p:spPr>
          <p:txBody>
            <a:bodyPr lIns="77925" tIns="38963" rIns="77925" bIns="38963" anchor="ctr"/>
            <a:lstStyle/>
            <a:p>
              <a:pPr marL="341313" indent="-341313" defTabSz="528638" latinLnBrk="1">
                <a:lnSpc>
                  <a:spcPct val="150000"/>
                </a:lnSpc>
                <a:buFont typeface="Wingdings" pitchFamily="2" charset="2"/>
                <a:buChar char="n"/>
              </a:pPr>
              <a:endParaRPr kumimoji="1" lang="en-US" altLang="zh-CN" sz="2400" b="1">
                <a:solidFill>
                  <a:schemeClr val="bg2"/>
                </a:solidFill>
                <a:latin typeface="微软雅黑" pitchFamily="34" charset="-122"/>
                <a:ea typeface="微软雅黑" pitchFamily="34" charset="-122"/>
              </a:endParaRPr>
            </a:p>
          </p:txBody>
        </p:sp>
      </p:grpSp>
      <p:pic>
        <p:nvPicPr>
          <p:cNvPr id="156674" name="Picture 2" descr="G:\德清县分乡镇河网密度分布图.png"/>
          <p:cNvPicPr>
            <a:picLocks noChangeAspect="1" noChangeArrowheads="1"/>
          </p:cNvPicPr>
          <p:nvPr/>
        </p:nvPicPr>
        <p:blipFill>
          <a:blip r:embed="rId4" cstate="print"/>
          <a:srcRect t="23954" b="17943"/>
          <a:stretch>
            <a:fillRect/>
          </a:stretch>
        </p:blipFill>
        <p:spPr bwMode="auto">
          <a:xfrm>
            <a:off x="4643439" y="785794"/>
            <a:ext cx="4500562" cy="3698522"/>
          </a:xfrm>
          <a:prstGeom prst="rect">
            <a:avLst/>
          </a:prstGeom>
          <a:noFill/>
        </p:spPr>
      </p:pic>
      <p:sp>
        <p:nvSpPr>
          <p:cNvPr id="9" name="AutoShape 3"/>
          <p:cNvSpPr>
            <a:spLocks noChangeArrowheads="1"/>
          </p:cNvSpPr>
          <p:nvPr/>
        </p:nvSpPr>
        <p:spPr bwMode="auto">
          <a:xfrm>
            <a:off x="1357290" y="328323"/>
            <a:ext cx="7786742" cy="519104"/>
          </a:xfrm>
          <a:prstGeom prst="roundRect">
            <a:avLst/>
          </a:prstGeom>
          <a:gradFill flip="none" rotWithShape="1">
            <a:gsLst>
              <a:gs pos="0">
                <a:srgbClr val="00DFF6"/>
              </a:gs>
              <a:gs pos="90000">
                <a:srgbClr val="0B27B5"/>
              </a:gs>
            </a:gsLst>
            <a:lin ang="2700000" scaled="1"/>
            <a:tileRect/>
          </a:gradFill>
          <a:ln w="25400">
            <a:noFill/>
          </a:ln>
          <a:effectLst>
            <a:outerShdw blurRad="225425" dist="38100" dir="5220000" algn="ctr">
              <a:srgbClr val="000000">
                <a:alpha val="33000"/>
              </a:srgbClr>
            </a:outerShdw>
          </a:effectLst>
          <a:scene3d>
            <a:camera prst="orthographicFront"/>
            <a:lightRig rig="flat" dir="t"/>
          </a:scene3d>
          <a:sp3d contourW="19050">
            <a:bevelT prst="convex"/>
            <a:bevelB w="0" h="0"/>
            <a:contourClr>
              <a:srgbClr val="AFEAFF"/>
            </a:contourClr>
          </a:sp3d>
        </p:spPr>
        <p:style>
          <a:lnRef idx="1">
            <a:schemeClr val="accent2"/>
          </a:lnRef>
          <a:fillRef idx="3">
            <a:schemeClr val="accent2"/>
          </a:fillRef>
          <a:effectRef idx="2">
            <a:schemeClr val="accent2"/>
          </a:effectRef>
          <a:fontRef idx="minor">
            <a:schemeClr val="lt1"/>
          </a:fontRef>
        </p:style>
        <p:txBody>
          <a:bodyPr lIns="91399" tIns="45699" rIns="91399" bIns="45699" anchor="ctr">
            <a:sp3d/>
          </a:bodyPr>
          <a:lstStyle/>
          <a:p>
            <a:pPr algn="ctr" defTabSz="530341" latinLnBrk="1">
              <a:defRPr/>
            </a:pPr>
            <a:r>
              <a:rPr lang="zh-CN" altLang="en-US" sz="2400" b="1" dirty="0" smtClean="0">
                <a:latin typeface="微软雅黑" pitchFamily="34" charset="-122"/>
                <a:ea typeface="微软雅黑" pitchFamily="34" charset="-122"/>
              </a:rPr>
              <a:t>浙江省德清县水域</a:t>
            </a:r>
            <a:r>
              <a:rPr kumimoji="1" lang="zh-CN" altLang="en-US" sz="2400" b="1" dirty="0" smtClean="0">
                <a:solidFill>
                  <a:prstClr val="white"/>
                </a:solidFill>
                <a:latin typeface="微软雅黑" pitchFamily="34" charset="-122"/>
                <a:ea typeface="微软雅黑" pitchFamily="34" charset="-122"/>
              </a:rPr>
              <a:t>统计</a:t>
            </a:r>
            <a:endParaRPr kumimoji="1" lang="zh-CN" altLang="en-US" sz="2400" b="1" dirty="0">
              <a:solidFill>
                <a:prstClr val="white"/>
              </a:solidFill>
              <a:latin typeface="微软雅黑" pitchFamily="34" charset="-122"/>
              <a:ea typeface="微软雅黑" pitchFamily="34" charset="-122"/>
            </a:endParaRPr>
          </a:p>
        </p:txBody>
      </p:sp>
      <p:grpSp>
        <p:nvGrpSpPr>
          <p:cNvPr id="12" name="组合 6"/>
          <p:cNvGrpSpPr>
            <a:grpSpLocks/>
          </p:cNvGrpSpPr>
          <p:nvPr/>
        </p:nvGrpSpPr>
        <p:grpSpPr bwMode="auto">
          <a:xfrm>
            <a:off x="0" y="139683"/>
            <a:ext cx="1512887" cy="788987"/>
            <a:chOff x="179512" y="89801"/>
            <a:chExt cx="1152128" cy="648072"/>
          </a:xfrm>
        </p:grpSpPr>
        <p:sp>
          <p:nvSpPr>
            <p:cNvPr id="13" name="云形 12"/>
            <p:cNvSpPr/>
            <p:nvPr/>
          </p:nvSpPr>
          <p:spPr>
            <a:xfrm>
              <a:off x="179512" y="89801"/>
              <a:ext cx="1152128" cy="648072"/>
            </a:xfrm>
            <a:prstGeom prst="cloud">
              <a:avLst/>
            </a:prstGeom>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endParaRPr lang="zh-CN" altLang="en-US">
                <a:solidFill>
                  <a:prstClr val="white"/>
                </a:solidFill>
                <a:latin typeface="微软雅黑" pitchFamily="34" charset="-122"/>
                <a:ea typeface="微软雅黑" pitchFamily="34" charset="-122"/>
              </a:endParaRPr>
            </a:p>
          </p:txBody>
        </p:sp>
        <p:sp>
          <p:nvSpPr>
            <p:cNvPr id="15" name="矩形 5"/>
            <p:cNvSpPr>
              <a:spLocks noChangeArrowheads="1"/>
            </p:cNvSpPr>
            <p:nvPr/>
          </p:nvSpPr>
          <p:spPr bwMode="auto">
            <a:xfrm>
              <a:off x="440560" y="207159"/>
              <a:ext cx="609401" cy="379211"/>
            </a:xfrm>
            <a:prstGeom prst="rect">
              <a:avLst/>
            </a:prstGeom>
            <a:noFill/>
            <a:ln w="9525">
              <a:noFill/>
              <a:miter lim="800000"/>
              <a:headEnd/>
              <a:tailEnd/>
            </a:ln>
          </p:spPr>
          <p:txBody>
            <a:bodyPr wrap="none">
              <a:spAutoFit/>
            </a:bodyPr>
            <a:lstStyle/>
            <a:p>
              <a:r>
                <a:rPr lang="zh-CN" altLang="en-US" sz="2400" b="1" dirty="0">
                  <a:solidFill>
                    <a:srgbClr val="FFFF00"/>
                  </a:solidFill>
                  <a:latin typeface="微软雅黑" pitchFamily="34" charset="-122"/>
                  <a:ea typeface="微软雅黑" pitchFamily="34" charset="-122"/>
                </a:rPr>
                <a:t>举例</a:t>
              </a:r>
              <a:endParaRPr lang="zh-CN" altLang="en-US" sz="2400" dirty="0">
                <a:solidFill>
                  <a:srgbClr val="FFFF00"/>
                </a:solidFill>
                <a:latin typeface="微软雅黑" pitchFamily="34" charset="-122"/>
                <a:ea typeface="微软雅黑" pitchFamily="34" charset="-122"/>
              </a:endParaRPr>
            </a:p>
          </p:txBody>
        </p:sp>
      </p:grpSp>
      <p:sp>
        <p:nvSpPr>
          <p:cNvPr id="3" name="页脚占位符 2"/>
          <p:cNvSpPr>
            <a:spLocks noGrp="1"/>
          </p:cNvSpPr>
          <p:nvPr>
            <p:ph type="ftr" sz="quarter" idx="10"/>
          </p:nvPr>
        </p:nvSpPr>
        <p:spPr/>
        <p:txBody>
          <a:bodyPr/>
          <a:lstStyle/>
          <a:p>
            <a:fld id="{322B65FC-A2FC-4444-8E69-A38763E3EA80}" type="slidenum">
              <a:rPr lang="zh-CN" altLang="en-US" smtClean="0"/>
              <a:pPr/>
              <a:t>50</a:t>
            </a:fld>
            <a:endParaRPr lang="zh-CN" altLang="en-US" dirty="0"/>
          </a:p>
        </p:txBody>
      </p:sp>
    </p:spTree>
  </p:cSld>
  <p:clrMapOvr>
    <a:masterClrMapping/>
  </p:clrMapOvr>
  <p:transition>
    <p:fade/>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3"/>
          <p:cNvGrpSpPr/>
          <p:nvPr/>
        </p:nvGrpSpPr>
        <p:grpSpPr>
          <a:xfrm>
            <a:off x="861627" y="1214422"/>
            <a:ext cx="5469054" cy="543585"/>
            <a:chOff x="2171720" y="5500702"/>
            <a:chExt cx="5469054" cy="543585"/>
          </a:xfrm>
        </p:grpSpPr>
        <p:sp>
          <p:nvSpPr>
            <p:cNvPr id="61" name="Line 31"/>
            <p:cNvSpPr>
              <a:spLocks noChangeShapeType="1"/>
            </p:cNvSpPr>
            <p:nvPr/>
          </p:nvSpPr>
          <p:spPr bwMode="auto">
            <a:xfrm>
              <a:off x="2171720" y="6044287"/>
              <a:ext cx="5400676" cy="0"/>
            </a:xfrm>
            <a:prstGeom prst="line">
              <a:avLst/>
            </a:prstGeom>
            <a:noFill/>
            <a:ln w="9525">
              <a:solidFill>
                <a:schemeClr val="accent3">
                  <a:lumMod val="75000"/>
                </a:schemeClr>
              </a:solidFill>
              <a:prstDash val="dash"/>
              <a:round/>
              <a:headEnd/>
              <a:tailEnd/>
            </a:ln>
            <a:effectLst/>
          </p:spPr>
          <p:txBody>
            <a:bodyPr/>
            <a:lstStyle/>
            <a:p>
              <a:endParaRPr lang="zh-CN" altLang="en-US" sz="2800">
                <a:solidFill>
                  <a:prstClr val="black"/>
                </a:solidFill>
              </a:endParaRPr>
            </a:p>
          </p:txBody>
        </p:sp>
        <p:sp>
          <p:nvSpPr>
            <p:cNvPr id="62" name="Text Box 36"/>
            <p:cNvSpPr txBox="1">
              <a:spLocks noChangeArrowheads="1"/>
            </p:cNvSpPr>
            <p:nvPr/>
          </p:nvSpPr>
          <p:spPr bwMode="auto">
            <a:xfrm>
              <a:off x="2302453" y="5500702"/>
              <a:ext cx="5338321" cy="523220"/>
            </a:xfrm>
            <a:prstGeom prst="rect">
              <a:avLst/>
            </a:prstGeom>
            <a:noFill/>
            <a:ln w="9525">
              <a:noFill/>
              <a:miter lim="800000"/>
              <a:headEnd/>
              <a:tailEnd/>
            </a:ln>
            <a:effectLst/>
          </p:spPr>
          <p:txBody>
            <a:bodyPr wrap="none">
              <a:spAutoFit/>
            </a:bodyPr>
            <a:lstStyle/>
            <a:p>
              <a:pPr marL="514350" indent="-514350">
                <a:buFont typeface="+mj-lt"/>
                <a:buAutoNum type="arabicPeriod" startAt="4"/>
              </a:pPr>
              <a:r>
                <a:rPr lang="zh-CN" altLang="en-US" sz="2800" dirty="0" smtClean="0">
                  <a:ln>
                    <a:solidFill>
                      <a:prstClr val="white">
                        <a:lumMod val="50000"/>
                      </a:prstClr>
                    </a:solidFill>
                  </a:ln>
                  <a:solidFill>
                    <a:prstClr val="black"/>
                  </a:solidFill>
                  <a:ea typeface="微软雅黑" pitchFamily="34" charset="-122"/>
                </a:rPr>
                <a:t>自然地理要素</a:t>
              </a:r>
              <a:r>
                <a:rPr lang="en-US" altLang="zh-CN" sz="2800" dirty="0" smtClean="0">
                  <a:ln>
                    <a:solidFill>
                      <a:prstClr val="white">
                        <a:lumMod val="50000"/>
                      </a:prstClr>
                    </a:solidFill>
                  </a:ln>
                  <a:solidFill>
                    <a:prstClr val="black"/>
                  </a:solidFill>
                  <a:ea typeface="微软雅黑" pitchFamily="34" charset="-122"/>
                </a:rPr>
                <a:t>—</a:t>
              </a:r>
              <a:r>
                <a:rPr lang="zh-CN" altLang="en-US" sz="2800" dirty="0" smtClean="0">
                  <a:solidFill>
                    <a:srgbClr val="00B050"/>
                  </a:solidFill>
                  <a:ea typeface="微软雅黑" pitchFamily="34" charset="-122"/>
                </a:rPr>
                <a:t>荒漠与裸露地</a:t>
              </a:r>
            </a:p>
          </p:txBody>
        </p:sp>
      </p:grpSp>
      <p:sp>
        <p:nvSpPr>
          <p:cNvPr id="11" name="剪去单角的矩形 10"/>
          <p:cNvSpPr/>
          <p:nvPr/>
        </p:nvSpPr>
        <p:spPr>
          <a:xfrm>
            <a:off x="428596" y="2636912"/>
            <a:ext cx="8175852" cy="2232248"/>
          </a:xfrm>
          <a:prstGeom prst="snip1Rect">
            <a:avLst>
              <a:gd name="adj" fmla="val 0"/>
            </a:avLst>
          </a:prstGeom>
          <a:gradFill>
            <a:gsLst>
              <a:gs pos="20000">
                <a:schemeClr val="bg1">
                  <a:lumMod val="95000"/>
                </a:schemeClr>
              </a:gs>
              <a:gs pos="100000">
                <a:schemeClr val="accent1">
                  <a:lumMod val="20000"/>
                  <a:lumOff val="80000"/>
                </a:schemeClr>
              </a:gs>
            </a:gsLst>
          </a:gradFill>
          <a:ln w="12700">
            <a:solidFill>
              <a:schemeClr val="accent5"/>
            </a:solidFill>
          </a:ln>
        </p:spPr>
        <p:style>
          <a:lnRef idx="1">
            <a:schemeClr val="accent1"/>
          </a:lnRef>
          <a:fillRef idx="2">
            <a:schemeClr val="accent1"/>
          </a:fillRef>
          <a:effectRef idx="1">
            <a:schemeClr val="accent1"/>
          </a:effectRef>
          <a:fontRef idx="minor">
            <a:schemeClr val="dk1"/>
          </a:fontRef>
        </p:style>
        <p:txBody>
          <a:bodyPr rtlCol="0" anchor="t" anchorCtr="0"/>
          <a:lstStyle/>
          <a:p>
            <a:pPr>
              <a:lnSpc>
                <a:spcPct val="150000"/>
              </a:lnSpc>
              <a:spcBef>
                <a:spcPts val="600"/>
              </a:spcBef>
              <a:spcAft>
                <a:spcPts val="600"/>
              </a:spcAft>
            </a:pPr>
            <a:r>
              <a:rPr lang="zh-CN" altLang="en-US" dirty="0" smtClean="0">
                <a:solidFill>
                  <a:schemeClr val="tx1"/>
                </a:solidFill>
                <a:latin typeface="微软雅黑" pitchFamily="34" charset="-122"/>
                <a:ea typeface="微软雅黑" pitchFamily="34" charset="-122"/>
              </a:rPr>
              <a:t>       </a:t>
            </a:r>
            <a:r>
              <a:rPr lang="zh-CN" altLang="en-US" sz="2200" dirty="0" smtClean="0">
                <a:solidFill>
                  <a:schemeClr val="tx1"/>
                </a:solidFill>
                <a:latin typeface="微软雅黑" pitchFamily="34" charset="-122"/>
                <a:ea typeface="微软雅黑" pitchFamily="34" charset="-122"/>
              </a:rPr>
              <a:t>基于行政区划与管理单元、地形单元和规则地理格网单元，统计荒漠与裸露地表各类型</a:t>
            </a:r>
            <a:r>
              <a:rPr lang="zh-CN" altLang="en-US" sz="2200" dirty="0" smtClean="0">
                <a:solidFill>
                  <a:srgbClr val="FF0000"/>
                </a:solidFill>
                <a:latin typeface="微软雅黑" pitchFamily="34" charset="-122"/>
                <a:ea typeface="微软雅黑" pitchFamily="34" charset="-122"/>
              </a:rPr>
              <a:t>表面面积</a:t>
            </a:r>
            <a:r>
              <a:rPr lang="zh-CN" altLang="en-US" sz="2200" dirty="0" smtClean="0">
                <a:solidFill>
                  <a:schemeClr val="tx1"/>
                </a:solidFill>
                <a:latin typeface="微软雅黑" pitchFamily="34" charset="-122"/>
                <a:ea typeface="微软雅黑" pitchFamily="34" charset="-122"/>
              </a:rPr>
              <a:t>、</a:t>
            </a:r>
            <a:r>
              <a:rPr lang="zh-CN" altLang="en-US" sz="2200" dirty="0" smtClean="0">
                <a:solidFill>
                  <a:srgbClr val="FF0000"/>
                </a:solidFill>
                <a:latin typeface="微软雅黑" pitchFamily="34" charset="-122"/>
                <a:ea typeface="微软雅黑" pitchFamily="34" charset="-122"/>
              </a:rPr>
              <a:t>面积</a:t>
            </a:r>
            <a:r>
              <a:rPr lang="zh-CN" altLang="en-US" sz="2200" dirty="0" smtClean="0">
                <a:solidFill>
                  <a:schemeClr val="tx1"/>
                </a:solidFill>
                <a:latin typeface="微软雅黑" pitchFamily="34" charset="-122"/>
                <a:ea typeface="微软雅黑" pitchFamily="34" charset="-122"/>
              </a:rPr>
              <a:t>及</a:t>
            </a:r>
            <a:r>
              <a:rPr lang="zh-CN" altLang="en-US" sz="2200" dirty="0" smtClean="0">
                <a:solidFill>
                  <a:srgbClr val="FF0000"/>
                </a:solidFill>
                <a:latin typeface="微软雅黑" pitchFamily="34" charset="-122"/>
                <a:ea typeface="微软雅黑" pitchFamily="34" charset="-122"/>
              </a:rPr>
              <a:t>占比</a:t>
            </a:r>
            <a:r>
              <a:rPr lang="zh-CN" altLang="en-US" sz="2200" dirty="0" smtClean="0">
                <a:solidFill>
                  <a:schemeClr val="tx1"/>
                </a:solidFill>
                <a:latin typeface="微软雅黑" pitchFamily="34" charset="-122"/>
                <a:ea typeface="微软雅黑" pitchFamily="34" charset="-122"/>
              </a:rPr>
              <a:t>、</a:t>
            </a:r>
            <a:r>
              <a:rPr lang="zh-CN" altLang="en-US" sz="2200" dirty="0" smtClean="0">
                <a:solidFill>
                  <a:srgbClr val="FF0000"/>
                </a:solidFill>
                <a:latin typeface="微软雅黑" pitchFamily="34" charset="-122"/>
                <a:ea typeface="微软雅黑" pitchFamily="34" charset="-122"/>
              </a:rPr>
              <a:t>构成比</a:t>
            </a:r>
            <a:r>
              <a:rPr lang="zh-CN" altLang="en-US" sz="2200" dirty="0" smtClean="0">
                <a:solidFill>
                  <a:schemeClr val="tx1"/>
                </a:solidFill>
                <a:latin typeface="微软雅黑" pitchFamily="34" charset="-122"/>
                <a:ea typeface="微软雅黑" pitchFamily="34" charset="-122"/>
              </a:rPr>
              <a:t>，反映我国各类荒漠与裸露地表的</a:t>
            </a:r>
            <a:r>
              <a:rPr lang="zh-CN" altLang="en-US" sz="2200" dirty="0" smtClean="0">
                <a:solidFill>
                  <a:srgbClr val="FF0000"/>
                </a:solidFill>
                <a:latin typeface="微软雅黑" pitchFamily="34" charset="-122"/>
                <a:ea typeface="微软雅黑" pitchFamily="34" charset="-122"/>
              </a:rPr>
              <a:t>数量与空间分布特征</a:t>
            </a:r>
            <a:r>
              <a:rPr lang="zh-CN" altLang="en-US" sz="2200" dirty="0" smtClean="0">
                <a:solidFill>
                  <a:schemeClr val="tx1"/>
                </a:solidFill>
                <a:latin typeface="微软雅黑" pitchFamily="34" charset="-122"/>
                <a:ea typeface="微软雅黑" pitchFamily="34" charset="-122"/>
              </a:rPr>
              <a:t>。</a:t>
            </a:r>
          </a:p>
        </p:txBody>
      </p:sp>
      <p:sp>
        <p:nvSpPr>
          <p:cNvPr id="3" name="页脚占位符 2"/>
          <p:cNvSpPr>
            <a:spLocks noGrp="1"/>
          </p:cNvSpPr>
          <p:nvPr>
            <p:ph type="ftr" sz="quarter" idx="10"/>
          </p:nvPr>
        </p:nvSpPr>
        <p:spPr/>
        <p:txBody>
          <a:bodyPr/>
          <a:lstStyle/>
          <a:p>
            <a:fld id="{69E073DD-7CA1-45DA-81A6-A3E47E0CF5B7}" type="slidenum">
              <a:rPr lang="zh-CN" altLang="en-US" smtClean="0"/>
              <a:pPr/>
              <a:t>51</a:t>
            </a:fld>
            <a:endParaRPr lang="zh-CN" altLang="en-US" dirty="0"/>
          </a:p>
        </p:txBody>
      </p:sp>
    </p:spTree>
  </p:cSld>
  <p:clrMapOvr>
    <a:masterClrMapping/>
  </p:clrMapOvr>
  <p:transition>
    <p:fade/>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descr="荒漠.PNG"/>
          <p:cNvPicPr>
            <a:picLocks noChangeAspect="1"/>
          </p:cNvPicPr>
          <p:nvPr/>
        </p:nvPicPr>
        <p:blipFill>
          <a:blip r:embed="rId2"/>
          <a:stretch>
            <a:fillRect/>
          </a:stretch>
        </p:blipFill>
        <p:spPr>
          <a:xfrm>
            <a:off x="90848" y="1785926"/>
            <a:ext cx="8981746" cy="4714908"/>
          </a:xfrm>
          <a:prstGeom prst="rect">
            <a:avLst/>
          </a:prstGeom>
        </p:spPr>
      </p:pic>
      <p:grpSp>
        <p:nvGrpSpPr>
          <p:cNvPr id="8" name="组合 13"/>
          <p:cNvGrpSpPr/>
          <p:nvPr/>
        </p:nvGrpSpPr>
        <p:grpSpPr>
          <a:xfrm>
            <a:off x="905113" y="921281"/>
            <a:ext cx="5469054" cy="543585"/>
            <a:chOff x="2171720" y="5500702"/>
            <a:chExt cx="5469054" cy="543585"/>
          </a:xfrm>
        </p:grpSpPr>
        <p:sp>
          <p:nvSpPr>
            <p:cNvPr id="10" name="Line 31"/>
            <p:cNvSpPr>
              <a:spLocks noChangeShapeType="1"/>
            </p:cNvSpPr>
            <p:nvPr/>
          </p:nvSpPr>
          <p:spPr bwMode="auto">
            <a:xfrm>
              <a:off x="2171720" y="6044287"/>
              <a:ext cx="5400676" cy="0"/>
            </a:xfrm>
            <a:prstGeom prst="line">
              <a:avLst/>
            </a:prstGeom>
            <a:noFill/>
            <a:ln w="9525">
              <a:solidFill>
                <a:schemeClr val="accent3">
                  <a:lumMod val="75000"/>
                </a:schemeClr>
              </a:solidFill>
              <a:prstDash val="dash"/>
              <a:round/>
              <a:headEnd/>
              <a:tailEnd/>
            </a:ln>
            <a:effectLst/>
          </p:spPr>
          <p:txBody>
            <a:bodyPr/>
            <a:lstStyle/>
            <a:p>
              <a:endParaRPr lang="zh-CN" altLang="en-US" sz="2800">
                <a:solidFill>
                  <a:prstClr val="black"/>
                </a:solidFill>
              </a:endParaRPr>
            </a:p>
          </p:txBody>
        </p:sp>
        <p:sp>
          <p:nvSpPr>
            <p:cNvPr id="11" name="Text Box 36"/>
            <p:cNvSpPr txBox="1">
              <a:spLocks noChangeArrowheads="1"/>
            </p:cNvSpPr>
            <p:nvPr/>
          </p:nvSpPr>
          <p:spPr bwMode="auto">
            <a:xfrm>
              <a:off x="2302453" y="5500702"/>
              <a:ext cx="5338321" cy="523220"/>
            </a:xfrm>
            <a:prstGeom prst="rect">
              <a:avLst/>
            </a:prstGeom>
            <a:noFill/>
            <a:ln w="9525">
              <a:noFill/>
              <a:miter lim="800000"/>
              <a:headEnd/>
              <a:tailEnd/>
            </a:ln>
            <a:effectLst/>
          </p:spPr>
          <p:txBody>
            <a:bodyPr wrap="none">
              <a:spAutoFit/>
            </a:bodyPr>
            <a:lstStyle/>
            <a:p>
              <a:pPr marL="514350" indent="-514350">
                <a:buFont typeface="+mj-lt"/>
                <a:buAutoNum type="arabicPeriod" startAt="4"/>
              </a:pPr>
              <a:r>
                <a:rPr lang="zh-CN" altLang="en-US" sz="2800" dirty="0" smtClean="0">
                  <a:ln>
                    <a:solidFill>
                      <a:prstClr val="white">
                        <a:lumMod val="50000"/>
                      </a:prstClr>
                    </a:solidFill>
                  </a:ln>
                  <a:solidFill>
                    <a:prstClr val="black"/>
                  </a:solidFill>
                  <a:ea typeface="微软雅黑" pitchFamily="34" charset="-122"/>
                </a:rPr>
                <a:t>自然地理要素</a:t>
              </a:r>
              <a:r>
                <a:rPr lang="en-US" altLang="zh-CN" sz="2800" dirty="0" smtClean="0">
                  <a:ln>
                    <a:solidFill>
                      <a:prstClr val="white">
                        <a:lumMod val="50000"/>
                      </a:prstClr>
                    </a:solidFill>
                  </a:ln>
                  <a:solidFill>
                    <a:prstClr val="black"/>
                  </a:solidFill>
                  <a:ea typeface="微软雅黑" pitchFamily="34" charset="-122"/>
                </a:rPr>
                <a:t>—</a:t>
              </a:r>
              <a:r>
                <a:rPr lang="zh-CN" altLang="en-US" sz="2800" dirty="0" smtClean="0">
                  <a:solidFill>
                    <a:srgbClr val="00B050"/>
                  </a:solidFill>
                  <a:ea typeface="微软雅黑" pitchFamily="34" charset="-122"/>
                </a:rPr>
                <a:t>荒漠与裸露地</a:t>
              </a:r>
            </a:p>
          </p:txBody>
        </p:sp>
      </p:grpSp>
      <p:sp>
        <p:nvSpPr>
          <p:cNvPr id="2" name="页脚占位符 1"/>
          <p:cNvSpPr>
            <a:spLocks noGrp="1"/>
          </p:cNvSpPr>
          <p:nvPr>
            <p:ph type="ftr" sz="quarter" idx="10"/>
          </p:nvPr>
        </p:nvSpPr>
        <p:spPr/>
        <p:txBody>
          <a:bodyPr/>
          <a:lstStyle/>
          <a:p>
            <a:fld id="{9BAE5D04-B1BD-4A98-A3F2-D4B3EC163F0B}" type="slidenum">
              <a:rPr lang="zh-CN" altLang="en-US" smtClean="0"/>
              <a:pPr/>
              <a:t>52</a:t>
            </a:fld>
            <a:endParaRPr lang="zh-CN" altLang="en-US" dirty="0"/>
          </a:p>
        </p:txBody>
      </p:sp>
    </p:spTree>
    <p:extLst>
      <p:ext uri="{BB962C8B-B14F-4D97-AF65-F5344CB8AC3E}">
        <p14:creationId xmlns:p14="http://schemas.microsoft.com/office/powerpoint/2010/main" xmlns="" val="2986156437"/>
      </p:ext>
    </p:extLst>
  </p:cSld>
  <p:clrMapOvr>
    <a:masterClrMapping/>
  </p:clrMapOvr>
  <p:transition>
    <p:fade/>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AutoShape 3"/>
          <p:cNvSpPr>
            <a:spLocks noChangeArrowheads="1"/>
          </p:cNvSpPr>
          <p:nvPr/>
        </p:nvSpPr>
        <p:spPr bwMode="auto">
          <a:xfrm>
            <a:off x="1357290" y="328323"/>
            <a:ext cx="7786742" cy="519104"/>
          </a:xfrm>
          <a:prstGeom prst="roundRect">
            <a:avLst/>
          </a:prstGeom>
          <a:gradFill flip="none" rotWithShape="1">
            <a:gsLst>
              <a:gs pos="0">
                <a:srgbClr val="00DFF6"/>
              </a:gs>
              <a:gs pos="90000">
                <a:srgbClr val="0B27B5"/>
              </a:gs>
            </a:gsLst>
            <a:lin ang="2700000" scaled="1"/>
            <a:tileRect/>
          </a:gradFill>
          <a:ln w="25400">
            <a:noFill/>
          </a:ln>
          <a:effectLst>
            <a:outerShdw blurRad="225425" dist="38100" dir="5220000" algn="ctr">
              <a:srgbClr val="000000">
                <a:alpha val="33000"/>
              </a:srgbClr>
            </a:outerShdw>
          </a:effectLst>
          <a:scene3d>
            <a:camera prst="orthographicFront"/>
            <a:lightRig rig="flat" dir="t"/>
          </a:scene3d>
          <a:sp3d contourW="19050">
            <a:bevelT prst="convex"/>
            <a:bevelB w="0" h="0"/>
            <a:contourClr>
              <a:srgbClr val="AFEAFF"/>
            </a:contourClr>
          </a:sp3d>
        </p:spPr>
        <p:style>
          <a:lnRef idx="1">
            <a:schemeClr val="accent2"/>
          </a:lnRef>
          <a:fillRef idx="3">
            <a:schemeClr val="accent2"/>
          </a:fillRef>
          <a:effectRef idx="2">
            <a:schemeClr val="accent2"/>
          </a:effectRef>
          <a:fontRef idx="minor">
            <a:schemeClr val="lt1"/>
          </a:fontRef>
        </p:style>
        <p:txBody>
          <a:bodyPr lIns="91399" tIns="45699" rIns="91399" bIns="45699" anchor="ctr">
            <a:sp3d/>
          </a:bodyPr>
          <a:lstStyle/>
          <a:p>
            <a:pPr algn="ctr" defTabSz="530341" latinLnBrk="1">
              <a:defRPr/>
            </a:pPr>
            <a:r>
              <a:rPr lang="zh-CN" altLang="en-US" sz="2400" b="1" dirty="0">
                <a:latin typeface="微软雅黑" pitchFamily="34" charset="-122"/>
                <a:ea typeface="微软雅黑" pitchFamily="34" charset="-122"/>
              </a:rPr>
              <a:t>新疆</a:t>
            </a:r>
            <a:r>
              <a:rPr lang="zh-CN" altLang="en-US" sz="2400" b="1" dirty="0" smtClean="0">
                <a:latin typeface="微软雅黑" pitchFamily="34" charset="-122"/>
                <a:ea typeface="微软雅黑" pitchFamily="34" charset="-122"/>
              </a:rPr>
              <a:t>克拉玛依市</a:t>
            </a:r>
            <a:r>
              <a:rPr lang="zh-CN" altLang="en-US" sz="2400" b="1" dirty="0">
                <a:latin typeface="微软雅黑" pitchFamily="34" charset="-122"/>
                <a:ea typeface="微软雅黑" pitchFamily="34" charset="-122"/>
              </a:rPr>
              <a:t>荒漠与裸露</a:t>
            </a:r>
            <a:r>
              <a:rPr lang="zh-CN" altLang="en-US" sz="2400" b="1" dirty="0" smtClean="0">
                <a:latin typeface="微软雅黑" pitchFamily="34" charset="-122"/>
                <a:ea typeface="微软雅黑" pitchFamily="34" charset="-122"/>
              </a:rPr>
              <a:t>地表</a:t>
            </a:r>
            <a:r>
              <a:rPr kumimoji="1" lang="zh-CN" altLang="en-US" sz="2400" b="1" dirty="0" smtClean="0">
                <a:solidFill>
                  <a:prstClr val="white"/>
                </a:solidFill>
                <a:latin typeface="微软雅黑" pitchFamily="34" charset="-122"/>
                <a:ea typeface="微软雅黑" pitchFamily="34" charset="-122"/>
              </a:rPr>
              <a:t>统计</a:t>
            </a:r>
            <a:endParaRPr kumimoji="1" lang="zh-CN" altLang="en-US" sz="2400" b="1" dirty="0">
              <a:solidFill>
                <a:prstClr val="white"/>
              </a:solidFill>
              <a:latin typeface="微软雅黑" pitchFamily="34" charset="-122"/>
              <a:ea typeface="微软雅黑" pitchFamily="34" charset="-122"/>
            </a:endParaRPr>
          </a:p>
        </p:txBody>
      </p:sp>
      <p:grpSp>
        <p:nvGrpSpPr>
          <p:cNvPr id="2" name="组合 6"/>
          <p:cNvGrpSpPr>
            <a:grpSpLocks/>
          </p:cNvGrpSpPr>
          <p:nvPr/>
        </p:nvGrpSpPr>
        <p:grpSpPr bwMode="auto">
          <a:xfrm>
            <a:off x="0" y="139683"/>
            <a:ext cx="1512887" cy="788987"/>
            <a:chOff x="179512" y="89801"/>
            <a:chExt cx="1152128" cy="648072"/>
          </a:xfrm>
        </p:grpSpPr>
        <p:sp>
          <p:nvSpPr>
            <p:cNvPr id="29" name="云形 28"/>
            <p:cNvSpPr/>
            <p:nvPr/>
          </p:nvSpPr>
          <p:spPr>
            <a:xfrm>
              <a:off x="179512" y="89801"/>
              <a:ext cx="1152128" cy="648072"/>
            </a:xfrm>
            <a:prstGeom prst="cloud">
              <a:avLst/>
            </a:prstGeom>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endParaRPr lang="zh-CN" altLang="en-US">
                <a:solidFill>
                  <a:prstClr val="white"/>
                </a:solidFill>
                <a:latin typeface="微软雅黑" pitchFamily="34" charset="-122"/>
                <a:ea typeface="微软雅黑" pitchFamily="34" charset="-122"/>
              </a:endParaRPr>
            </a:p>
          </p:txBody>
        </p:sp>
        <p:sp>
          <p:nvSpPr>
            <p:cNvPr id="34" name="矩形 5"/>
            <p:cNvSpPr>
              <a:spLocks noChangeArrowheads="1"/>
            </p:cNvSpPr>
            <p:nvPr/>
          </p:nvSpPr>
          <p:spPr bwMode="auto">
            <a:xfrm>
              <a:off x="440560" y="207159"/>
              <a:ext cx="609401" cy="379211"/>
            </a:xfrm>
            <a:prstGeom prst="rect">
              <a:avLst/>
            </a:prstGeom>
            <a:noFill/>
            <a:ln w="9525">
              <a:noFill/>
              <a:miter lim="800000"/>
              <a:headEnd/>
              <a:tailEnd/>
            </a:ln>
          </p:spPr>
          <p:txBody>
            <a:bodyPr wrap="none">
              <a:spAutoFit/>
            </a:bodyPr>
            <a:lstStyle/>
            <a:p>
              <a:r>
                <a:rPr lang="zh-CN" altLang="en-US" sz="2400" b="1" dirty="0">
                  <a:solidFill>
                    <a:srgbClr val="FFFF00"/>
                  </a:solidFill>
                  <a:latin typeface="微软雅黑" pitchFamily="34" charset="-122"/>
                  <a:ea typeface="微软雅黑" pitchFamily="34" charset="-122"/>
                </a:rPr>
                <a:t>举例</a:t>
              </a:r>
              <a:endParaRPr lang="zh-CN" altLang="en-US" sz="2400" dirty="0">
                <a:solidFill>
                  <a:srgbClr val="FFFF00"/>
                </a:solidFill>
                <a:latin typeface="微软雅黑" pitchFamily="34" charset="-122"/>
                <a:ea typeface="微软雅黑" pitchFamily="34" charset="-122"/>
              </a:endParaRPr>
            </a:p>
          </p:txBody>
        </p:sp>
      </p:grpSp>
      <p:pic>
        <p:nvPicPr>
          <p:cNvPr id="19" name="Picture 2" descr="裸露地表"/>
          <p:cNvPicPr>
            <a:picLocks noChangeAspect="1" noChangeArrowheads="1"/>
          </p:cNvPicPr>
          <p:nvPr/>
        </p:nvPicPr>
        <p:blipFill>
          <a:blip r:embed="rId4" cstate="print"/>
          <a:srcRect/>
          <a:stretch>
            <a:fillRect/>
          </a:stretch>
        </p:blipFill>
        <p:spPr bwMode="auto">
          <a:xfrm>
            <a:off x="4643438" y="1500174"/>
            <a:ext cx="4235596" cy="5205190"/>
          </a:xfrm>
          <a:prstGeom prst="rect">
            <a:avLst/>
          </a:prstGeom>
          <a:noFill/>
          <a:ln w="9525">
            <a:solidFill>
              <a:schemeClr val="accent3">
                <a:lumMod val="60000"/>
                <a:lumOff val="40000"/>
              </a:schemeClr>
            </a:solidFill>
            <a:miter lim="800000"/>
            <a:headEnd/>
            <a:tailEnd/>
          </a:ln>
        </p:spPr>
      </p:pic>
      <p:sp>
        <p:nvSpPr>
          <p:cNvPr id="20" name="矩形 19"/>
          <p:cNvSpPr/>
          <p:nvPr/>
        </p:nvSpPr>
        <p:spPr>
          <a:xfrm>
            <a:off x="4872476" y="1142984"/>
            <a:ext cx="3700052" cy="338554"/>
          </a:xfrm>
          <a:prstGeom prst="rect">
            <a:avLst/>
          </a:prstGeom>
        </p:spPr>
        <p:txBody>
          <a:bodyPr wrap="none">
            <a:spAutoFit/>
          </a:bodyPr>
          <a:lstStyle/>
          <a:p>
            <a:r>
              <a:rPr lang="zh-CN" altLang="en-US" sz="1600" b="1" dirty="0" smtClean="0">
                <a:latin typeface="微软雅黑" pitchFamily="34" charset="-122"/>
                <a:ea typeface="微软雅黑" pitchFamily="34" charset="-122"/>
              </a:rPr>
              <a:t>克拉玛依市荒漠与裸露地表分布示意图</a:t>
            </a:r>
            <a:endParaRPr lang="zh-CN" altLang="en-US" sz="1600" b="1" dirty="0">
              <a:latin typeface="微软雅黑" pitchFamily="34" charset="-122"/>
              <a:ea typeface="微软雅黑" pitchFamily="34" charset="-122"/>
            </a:endParaRPr>
          </a:p>
        </p:txBody>
      </p:sp>
      <p:pic>
        <p:nvPicPr>
          <p:cNvPr id="30" name="图片 29"/>
          <p:cNvPicPr>
            <a:picLocks noChangeAspect="1"/>
          </p:cNvPicPr>
          <p:nvPr/>
        </p:nvPicPr>
        <p:blipFill>
          <a:blip r:embed="rId5"/>
          <a:stretch>
            <a:fillRect/>
          </a:stretch>
        </p:blipFill>
        <p:spPr>
          <a:xfrm>
            <a:off x="251520" y="1523580"/>
            <a:ext cx="4224144" cy="2409476"/>
          </a:xfrm>
          <a:prstGeom prst="rect">
            <a:avLst/>
          </a:prstGeom>
          <a:ln>
            <a:solidFill>
              <a:schemeClr val="accent3">
                <a:lumMod val="60000"/>
                <a:lumOff val="40000"/>
              </a:schemeClr>
            </a:solidFill>
          </a:ln>
        </p:spPr>
      </p:pic>
      <p:sp>
        <p:nvSpPr>
          <p:cNvPr id="10" name="AutoShape 4"/>
          <p:cNvSpPr>
            <a:spLocks noChangeArrowheads="1"/>
          </p:cNvSpPr>
          <p:nvPr>
            <p:custDataLst>
              <p:tags r:id="rId1"/>
            </p:custDataLst>
          </p:nvPr>
        </p:nvSpPr>
        <p:spPr bwMode="white">
          <a:xfrm>
            <a:off x="251520" y="4077072"/>
            <a:ext cx="4248472" cy="2617822"/>
          </a:xfrm>
          <a:prstGeom prst="roundRect">
            <a:avLst>
              <a:gd name="adj" fmla="val 1513"/>
            </a:avLst>
          </a:prstGeom>
          <a:solidFill>
            <a:schemeClr val="bg1">
              <a:alpha val="60000"/>
            </a:schemeClr>
          </a:solidFill>
          <a:ln w="38100">
            <a:gradFill>
              <a:gsLst>
                <a:gs pos="50000">
                  <a:srgbClr val="00B0F0"/>
                </a:gs>
                <a:gs pos="100000">
                  <a:srgbClr val="00B050"/>
                </a:gs>
              </a:gsLst>
              <a:lin ang="5400000" scaled="0"/>
            </a:gradFill>
          </a:ln>
          <a:effectLst>
            <a:outerShdw blurRad="225425" dist="38100" dir="5220000" algn="ctr">
              <a:srgbClr val="000000">
                <a:alpha val="33000"/>
              </a:srgbClr>
            </a:outerShdw>
          </a:effectLst>
          <a:scene3d>
            <a:camera prst="orthographicFront"/>
            <a:lightRig rig="flat" dir="t"/>
          </a:scene3d>
          <a:sp3d contourW="19050">
            <a:bevelT w="101600" prst="divot"/>
            <a:bevelB w="0" h="0"/>
            <a:contourClr>
              <a:schemeClr val="bg1"/>
            </a:contourClr>
          </a:sp3d>
        </p:spPr>
        <p:style>
          <a:lnRef idx="1">
            <a:schemeClr val="accent2"/>
          </a:lnRef>
          <a:fillRef idx="3">
            <a:schemeClr val="accent2"/>
          </a:fillRef>
          <a:effectRef idx="2">
            <a:schemeClr val="accent2"/>
          </a:effectRef>
          <a:fontRef idx="minor">
            <a:schemeClr val="lt1"/>
          </a:fontRef>
        </p:style>
        <p:txBody>
          <a:bodyPr anchor="ctr">
            <a:sp3d/>
          </a:bodyPr>
          <a:lstStyle/>
          <a:p>
            <a:pPr marL="0" lvl="2" defTabSz="530341" fontAlgn="ctr" latinLnBrk="1" hangingPunct="0">
              <a:lnSpc>
                <a:spcPts val="2800"/>
              </a:lnSpc>
              <a:buClr>
                <a:srgbClr val="FF0000"/>
              </a:buClr>
              <a:buSzPct val="70000"/>
              <a:tabLst>
                <a:tab pos="79171" algn="l"/>
              </a:tabLst>
              <a:defRPr/>
            </a:pPr>
            <a:r>
              <a:rPr lang="zh-CN" altLang="en-US" sz="2000" b="1" dirty="0">
                <a:solidFill>
                  <a:srgbClr val="1F497D">
                    <a:lumMod val="75000"/>
                  </a:srgbClr>
                </a:solidFill>
                <a:latin typeface="微软雅黑" pitchFamily="34" charset="-122"/>
                <a:ea typeface="微软雅黑" pitchFamily="34" charset="-122"/>
              </a:rPr>
              <a:t>克拉玛依市荒漠与裸露地表</a:t>
            </a:r>
            <a:r>
              <a:rPr lang="zh-CN" altLang="en-US" sz="2000" b="1" dirty="0">
                <a:solidFill>
                  <a:srgbClr val="FF0000"/>
                </a:solidFill>
                <a:latin typeface="微软雅黑" pitchFamily="34" charset="-122"/>
                <a:ea typeface="微软雅黑" pitchFamily="34" charset="-122"/>
              </a:rPr>
              <a:t>总面积为</a:t>
            </a:r>
            <a:r>
              <a:rPr lang="en-US" altLang="zh-CN" sz="2000" b="1" dirty="0">
                <a:solidFill>
                  <a:srgbClr val="FF0000"/>
                </a:solidFill>
                <a:latin typeface="微软雅黑" pitchFamily="34" charset="-122"/>
                <a:ea typeface="微软雅黑" pitchFamily="34" charset="-122"/>
              </a:rPr>
              <a:t>1137.78</a:t>
            </a:r>
            <a:r>
              <a:rPr lang="zh-CN" altLang="en-US" sz="2000" b="1" dirty="0">
                <a:solidFill>
                  <a:srgbClr val="1F497D">
                    <a:lumMod val="75000"/>
                  </a:srgbClr>
                </a:solidFill>
                <a:latin typeface="微软雅黑" pitchFamily="34" charset="-122"/>
                <a:ea typeface="微软雅黑" pitchFamily="34" charset="-122"/>
              </a:rPr>
              <a:t>平方千米，其中盐碱地表</a:t>
            </a:r>
            <a:r>
              <a:rPr lang="en-US" altLang="zh-CN" sz="2000" b="1" dirty="0">
                <a:solidFill>
                  <a:srgbClr val="1F497D">
                    <a:lumMod val="75000"/>
                  </a:srgbClr>
                </a:solidFill>
                <a:latin typeface="微软雅黑" pitchFamily="34" charset="-122"/>
                <a:ea typeface="微软雅黑" pitchFamily="34" charset="-122"/>
              </a:rPr>
              <a:t>14.87</a:t>
            </a:r>
            <a:r>
              <a:rPr lang="zh-CN" altLang="en-US" sz="2000" b="1" dirty="0">
                <a:solidFill>
                  <a:srgbClr val="1F497D">
                    <a:lumMod val="75000"/>
                  </a:srgbClr>
                </a:solidFill>
                <a:latin typeface="微软雅黑" pitchFamily="34" charset="-122"/>
                <a:ea typeface="微软雅黑" pitchFamily="34" charset="-122"/>
              </a:rPr>
              <a:t>平方千米，占</a:t>
            </a:r>
            <a:r>
              <a:rPr lang="en-US" altLang="zh-CN" sz="2000" b="1" dirty="0">
                <a:solidFill>
                  <a:srgbClr val="FF0000"/>
                </a:solidFill>
                <a:latin typeface="微软雅黑" pitchFamily="34" charset="-122"/>
                <a:ea typeface="微软雅黑" pitchFamily="34" charset="-122"/>
              </a:rPr>
              <a:t>1%</a:t>
            </a:r>
            <a:r>
              <a:rPr lang="zh-CN" altLang="en-US" sz="2000" b="1" dirty="0">
                <a:solidFill>
                  <a:srgbClr val="1F497D">
                    <a:lumMod val="75000"/>
                  </a:srgbClr>
                </a:solidFill>
                <a:latin typeface="微软雅黑" pitchFamily="34" charset="-122"/>
                <a:ea typeface="微软雅黑" pitchFamily="34" charset="-122"/>
              </a:rPr>
              <a:t>；泥质地表 </a:t>
            </a:r>
            <a:r>
              <a:rPr lang="en-US" altLang="zh-CN" sz="2000" b="1" dirty="0">
                <a:solidFill>
                  <a:srgbClr val="1F497D">
                    <a:lumMod val="75000"/>
                  </a:srgbClr>
                </a:solidFill>
                <a:latin typeface="微软雅黑" pitchFamily="34" charset="-122"/>
                <a:ea typeface="微软雅黑" pitchFamily="34" charset="-122"/>
              </a:rPr>
              <a:t>87.11</a:t>
            </a:r>
            <a:r>
              <a:rPr lang="zh-CN" altLang="en-US" sz="2000" b="1" dirty="0">
                <a:solidFill>
                  <a:srgbClr val="1F497D">
                    <a:lumMod val="75000"/>
                  </a:srgbClr>
                </a:solidFill>
                <a:latin typeface="微软雅黑" pitchFamily="34" charset="-122"/>
                <a:ea typeface="微软雅黑" pitchFamily="34" charset="-122"/>
              </a:rPr>
              <a:t>平方千米，占</a:t>
            </a:r>
            <a:r>
              <a:rPr lang="en-US" altLang="zh-CN" sz="2000" b="1" dirty="0">
                <a:solidFill>
                  <a:srgbClr val="FF0000"/>
                </a:solidFill>
                <a:latin typeface="微软雅黑" pitchFamily="34" charset="-122"/>
                <a:ea typeface="微软雅黑" pitchFamily="34" charset="-122"/>
              </a:rPr>
              <a:t>8%</a:t>
            </a:r>
            <a:r>
              <a:rPr lang="zh-CN" altLang="en-US" sz="2000" b="1" dirty="0">
                <a:solidFill>
                  <a:srgbClr val="1F497D">
                    <a:lumMod val="75000"/>
                  </a:srgbClr>
                </a:solidFill>
                <a:latin typeface="微软雅黑" pitchFamily="34" charset="-122"/>
                <a:ea typeface="微软雅黑" pitchFamily="34" charset="-122"/>
              </a:rPr>
              <a:t>；砂质地表</a:t>
            </a:r>
            <a:r>
              <a:rPr lang="en-US" altLang="zh-CN" sz="2000" b="1" dirty="0">
                <a:solidFill>
                  <a:srgbClr val="1F497D">
                    <a:lumMod val="75000"/>
                  </a:srgbClr>
                </a:solidFill>
                <a:latin typeface="微软雅黑" pitchFamily="34" charset="-122"/>
                <a:ea typeface="微软雅黑" pitchFamily="34" charset="-122"/>
              </a:rPr>
              <a:t>26.95</a:t>
            </a:r>
            <a:r>
              <a:rPr lang="zh-CN" altLang="en-US" sz="2000" b="1" dirty="0">
                <a:solidFill>
                  <a:srgbClr val="1F497D">
                    <a:lumMod val="75000"/>
                  </a:srgbClr>
                </a:solidFill>
                <a:latin typeface="微软雅黑" pitchFamily="34" charset="-122"/>
                <a:ea typeface="微软雅黑" pitchFamily="34" charset="-122"/>
              </a:rPr>
              <a:t>平方千米，占</a:t>
            </a:r>
            <a:r>
              <a:rPr lang="en-US" altLang="zh-CN" sz="2000" b="1" dirty="0">
                <a:solidFill>
                  <a:srgbClr val="FF0000"/>
                </a:solidFill>
                <a:latin typeface="微软雅黑" pitchFamily="34" charset="-122"/>
                <a:ea typeface="微软雅黑" pitchFamily="34" charset="-122"/>
              </a:rPr>
              <a:t>2%</a:t>
            </a:r>
            <a:r>
              <a:rPr lang="zh-CN" altLang="en-US" sz="2000" b="1" dirty="0">
                <a:solidFill>
                  <a:srgbClr val="1F497D">
                    <a:lumMod val="75000"/>
                  </a:srgbClr>
                </a:solidFill>
                <a:latin typeface="微软雅黑" pitchFamily="34" charset="-122"/>
                <a:ea typeface="微软雅黑" pitchFamily="34" charset="-122"/>
              </a:rPr>
              <a:t>；</a:t>
            </a:r>
            <a:r>
              <a:rPr lang="zh-CN" altLang="en-US" sz="2000" b="1" dirty="0">
                <a:solidFill>
                  <a:srgbClr val="FF0000"/>
                </a:solidFill>
                <a:latin typeface="微软雅黑" pitchFamily="34" charset="-122"/>
                <a:ea typeface="微软雅黑" pitchFamily="34" charset="-122"/>
              </a:rPr>
              <a:t>砾石地表</a:t>
            </a:r>
            <a:r>
              <a:rPr lang="en-US" altLang="zh-CN" sz="2000" b="1" dirty="0">
                <a:solidFill>
                  <a:srgbClr val="1F497D">
                    <a:lumMod val="75000"/>
                  </a:srgbClr>
                </a:solidFill>
                <a:latin typeface="微软雅黑" pitchFamily="34" charset="-122"/>
                <a:ea typeface="微软雅黑" pitchFamily="34" charset="-122"/>
              </a:rPr>
              <a:t>1,005.97</a:t>
            </a:r>
            <a:r>
              <a:rPr lang="zh-CN" altLang="en-US" sz="2000" b="1" dirty="0">
                <a:solidFill>
                  <a:srgbClr val="1F497D">
                    <a:lumMod val="75000"/>
                  </a:srgbClr>
                </a:solidFill>
                <a:latin typeface="微软雅黑" pitchFamily="34" charset="-122"/>
                <a:ea typeface="微软雅黑" pitchFamily="34" charset="-122"/>
              </a:rPr>
              <a:t>平方千米，占</a:t>
            </a:r>
            <a:r>
              <a:rPr lang="en-US" altLang="zh-CN" sz="2000" b="1" dirty="0">
                <a:solidFill>
                  <a:srgbClr val="FF0000"/>
                </a:solidFill>
                <a:latin typeface="微软雅黑" pitchFamily="34" charset="-122"/>
                <a:ea typeface="微软雅黑" pitchFamily="34" charset="-122"/>
              </a:rPr>
              <a:t>89</a:t>
            </a:r>
            <a:r>
              <a:rPr lang="en-US" altLang="zh-CN" sz="2000" b="1" dirty="0" smtClean="0">
                <a:solidFill>
                  <a:srgbClr val="FF0000"/>
                </a:solidFill>
                <a:latin typeface="微软雅黑" pitchFamily="34" charset="-122"/>
                <a:ea typeface="微软雅黑" pitchFamily="34" charset="-122"/>
              </a:rPr>
              <a:t>%</a:t>
            </a:r>
            <a:r>
              <a:rPr lang="zh-CN" altLang="en-US" sz="2000" b="1" dirty="0" smtClean="0">
                <a:solidFill>
                  <a:srgbClr val="FF0000"/>
                </a:solidFill>
                <a:latin typeface="微软雅黑" pitchFamily="34" charset="-122"/>
                <a:ea typeface="微软雅黑" pitchFamily="34" charset="-122"/>
              </a:rPr>
              <a:t>。</a:t>
            </a:r>
            <a:endParaRPr kumimoji="1" lang="zh-CN" altLang="en-US" sz="2000" b="1" dirty="0">
              <a:solidFill>
                <a:srgbClr val="FF0000"/>
              </a:solidFill>
              <a:latin typeface="微软雅黑" pitchFamily="34" charset="-122"/>
              <a:ea typeface="微软雅黑" pitchFamily="34" charset="-122"/>
            </a:endParaRPr>
          </a:p>
        </p:txBody>
      </p:sp>
      <p:sp>
        <p:nvSpPr>
          <p:cNvPr id="3" name="页脚占位符 2"/>
          <p:cNvSpPr>
            <a:spLocks noGrp="1"/>
          </p:cNvSpPr>
          <p:nvPr>
            <p:ph type="ftr" sz="quarter" idx="10"/>
          </p:nvPr>
        </p:nvSpPr>
        <p:spPr/>
        <p:txBody>
          <a:bodyPr/>
          <a:lstStyle/>
          <a:p>
            <a:fld id="{8B25535A-8BD6-417E-AFEC-CBE80844DAB6}" type="slidenum">
              <a:rPr lang="zh-CN" altLang="en-US" smtClean="0"/>
              <a:pPr/>
              <a:t>53</a:t>
            </a:fld>
            <a:endParaRPr lang="zh-CN" altLang="en-US" dirty="0"/>
          </a:p>
        </p:txBody>
      </p:sp>
    </p:spTree>
    <p:extLst>
      <p:ext uri="{BB962C8B-B14F-4D97-AF65-F5344CB8AC3E}">
        <p14:creationId xmlns:p14="http://schemas.microsoft.com/office/powerpoint/2010/main" xmlns="" val="3956293755"/>
      </p:ext>
    </p:extLst>
  </p:cSld>
  <p:clrMapOvr>
    <a:masterClrMapping/>
  </p:clrMapOvr>
  <p:transition>
    <p:fade/>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3"/>
          <p:cNvGrpSpPr/>
          <p:nvPr/>
        </p:nvGrpSpPr>
        <p:grpSpPr>
          <a:xfrm>
            <a:off x="932726" y="1032924"/>
            <a:ext cx="5400676" cy="543585"/>
            <a:chOff x="2171720" y="5500702"/>
            <a:chExt cx="5400676" cy="543585"/>
          </a:xfrm>
        </p:grpSpPr>
        <p:sp>
          <p:nvSpPr>
            <p:cNvPr id="61" name="Line 31"/>
            <p:cNvSpPr>
              <a:spLocks noChangeShapeType="1"/>
            </p:cNvSpPr>
            <p:nvPr/>
          </p:nvSpPr>
          <p:spPr bwMode="auto">
            <a:xfrm>
              <a:off x="2171720" y="6044287"/>
              <a:ext cx="5400676" cy="0"/>
            </a:xfrm>
            <a:prstGeom prst="line">
              <a:avLst/>
            </a:prstGeom>
            <a:noFill/>
            <a:ln w="9525">
              <a:solidFill>
                <a:schemeClr val="accent3">
                  <a:lumMod val="75000"/>
                </a:schemeClr>
              </a:solidFill>
              <a:prstDash val="dash"/>
              <a:round/>
              <a:headEnd/>
              <a:tailEnd/>
            </a:ln>
            <a:effectLst/>
          </p:spPr>
          <p:txBody>
            <a:bodyPr/>
            <a:lstStyle/>
            <a:p>
              <a:endParaRPr lang="zh-CN" altLang="en-US" sz="2800">
                <a:solidFill>
                  <a:prstClr val="black"/>
                </a:solidFill>
              </a:endParaRPr>
            </a:p>
          </p:txBody>
        </p:sp>
        <p:sp>
          <p:nvSpPr>
            <p:cNvPr id="62" name="Text Box 36"/>
            <p:cNvSpPr txBox="1">
              <a:spLocks noChangeArrowheads="1"/>
            </p:cNvSpPr>
            <p:nvPr/>
          </p:nvSpPr>
          <p:spPr bwMode="auto">
            <a:xfrm>
              <a:off x="2302453" y="5500702"/>
              <a:ext cx="4620176" cy="523220"/>
            </a:xfrm>
            <a:prstGeom prst="rect">
              <a:avLst/>
            </a:prstGeom>
            <a:noFill/>
            <a:ln w="9525">
              <a:noFill/>
              <a:miter lim="800000"/>
              <a:headEnd/>
              <a:tailEnd/>
            </a:ln>
            <a:effectLst/>
          </p:spPr>
          <p:txBody>
            <a:bodyPr wrap="none">
              <a:spAutoFit/>
            </a:bodyPr>
            <a:lstStyle/>
            <a:p>
              <a:pPr marL="514350" indent="-514350">
                <a:buFont typeface="+mj-lt"/>
                <a:buAutoNum type="arabicPeriod" startAt="5"/>
              </a:pPr>
              <a:r>
                <a:rPr lang="zh-CN" altLang="en-US" sz="2800" dirty="0" smtClean="0">
                  <a:ln>
                    <a:solidFill>
                      <a:prstClr val="white">
                        <a:lumMod val="50000"/>
                      </a:prstClr>
                    </a:solidFill>
                  </a:ln>
                  <a:solidFill>
                    <a:prstClr val="black"/>
                  </a:solidFill>
                  <a:ea typeface="微软雅黑" pitchFamily="34" charset="-122"/>
                </a:rPr>
                <a:t>人文地理要素</a:t>
              </a:r>
              <a:r>
                <a:rPr lang="en-US" altLang="zh-CN" sz="2800" dirty="0" smtClean="0">
                  <a:ln>
                    <a:solidFill>
                      <a:prstClr val="white">
                        <a:lumMod val="50000"/>
                      </a:prstClr>
                    </a:solidFill>
                  </a:ln>
                  <a:solidFill>
                    <a:prstClr val="black"/>
                  </a:solidFill>
                  <a:ea typeface="微软雅黑" pitchFamily="34" charset="-122"/>
                </a:rPr>
                <a:t>—</a:t>
              </a:r>
              <a:r>
                <a:rPr lang="zh-CN" altLang="en-US" sz="2800" dirty="0" smtClean="0">
                  <a:solidFill>
                    <a:srgbClr val="00B050"/>
                  </a:solidFill>
                  <a:ea typeface="微软雅黑" pitchFamily="34" charset="-122"/>
                </a:rPr>
                <a:t>交通网络</a:t>
              </a:r>
            </a:p>
          </p:txBody>
        </p:sp>
      </p:grpSp>
      <p:sp>
        <p:nvSpPr>
          <p:cNvPr id="11" name="剪去单角的矩形 10"/>
          <p:cNvSpPr/>
          <p:nvPr/>
        </p:nvSpPr>
        <p:spPr>
          <a:xfrm>
            <a:off x="357158" y="2204864"/>
            <a:ext cx="8429684" cy="3024336"/>
          </a:xfrm>
          <a:prstGeom prst="snip1Rect">
            <a:avLst>
              <a:gd name="adj" fmla="val 0"/>
            </a:avLst>
          </a:prstGeom>
          <a:gradFill>
            <a:gsLst>
              <a:gs pos="20000">
                <a:schemeClr val="bg1">
                  <a:lumMod val="95000"/>
                </a:schemeClr>
              </a:gs>
              <a:gs pos="100000">
                <a:schemeClr val="accent1">
                  <a:lumMod val="20000"/>
                  <a:lumOff val="80000"/>
                </a:schemeClr>
              </a:gs>
            </a:gsLst>
          </a:gradFill>
          <a:ln w="12700">
            <a:solidFill>
              <a:schemeClr val="accent5"/>
            </a:solidFill>
          </a:ln>
        </p:spPr>
        <p:style>
          <a:lnRef idx="1">
            <a:schemeClr val="accent1"/>
          </a:lnRef>
          <a:fillRef idx="2">
            <a:schemeClr val="accent1"/>
          </a:fillRef>
          <a:effectRef idx="1">
            <a:schemeClr val="accent1"/>
          </a:effectRef>
          <a:fontRef idx="minor">
            <a:schemeClr val="dk1"/>
          </a:fontRef>
        </p:style>
        <p:txBody>
          <a:bodyPr rtlCol="0" anchor="t" anchorCtr="0"/>
          <a:lstStyle/>
          <a:p>
            <a:pPr>
              <a:lnSpc>
                <a:spcPct val="150000"/>
              </a:lnSpc>
              <a:spcBef>
                <a:spcPts val="600"/>
              </a:spcBef>
              <a:spcAft>
                <a:spcPts val="600"/>
              </a:spcAft>
            </a:pPr>
            <a:r>
              <a:rPr lang="zh-CN" altLang="en-US" sz="2200" dirty="0" smtClean="0">
                <a:solidFill>
                  <a:schemeClr val="tx1"/>
                </a:solidFill>
                <a:latin typeface="微软雅黑" pitchFamily="34" charset="-122"/>
                <a:ea typeface="微软雅黑" pitchFamily="34" charset="-122"/>
              </a:rPr>
              <a:t>       基于行政区划与管理单元和规则地理格网单元，统计覆盖层路面、硬化地表的</a:t>
            </a:r>
            <a:r>
              <a:rPr lang="zh-CN" altLang="en-US" sz="2200" dirty="0" smtClean="0">
                <a:solidFill>
                  <a:srgbClr val="FF0000"/>
                </a:solidFill>
                <a:latin typeface="微软雅黑" pitchFamily="34" charset="-122"/>
                <a:ea typeface="微软雅黑" pitchFamily="34" charset="-122"/>
              </a:rPr>
              <a:t>面积</a:t>
            </a:r>
            <a:r>
              <a:rPr lang="zh-CN" altLang="en-US" sz="2200" dirty="0" smtClean="0">
                <a:solidFill>
                  <a:schemeClr val="tx1"/>
                </a:solidFill>
                <a:latin typeface="微软雅黑" pitchFamily="34" charset="-122"/>
                <a:ea typeface="微软雅黑" pitchFamily="34" charset="-122"/>
              </a:rPr>
              <a:t>、</a:t>
            </a:r>
            <a:r>
              <a:rPr lang="zh-CN" altLang="en-US" sz="2200" dirty="0" smtClean="0">
                <a:solidFill>
                  <a:srgbClr val="FF0000"/>
                </a:solidFill>
                <a:latin typeface="微软雅黑" pitchFamily="34" charset="-122"/>
                <a:ea typeface="微软雅黑" pitchFamily="34" charset="-122"/>
              </a:rPr>
              <a:t>占比</a:t>
            </a:r>
            <a:r>
              <a:rPr lang="zh-CN" altLang="en-US" sz="2200" dirty="0" smtClean="0">
                <a:solidFill>
                  <a:schemeClr val="tx1"/>
                </a:solidFill>
                <a:latin typeface="微软雅黑" pitchFamily="34" charset="-122"/>
                <a:ea typeface="微软雅黑" pitchFamily="34" charset="-122"/>
              </a:rPr>
              <a:t>；统计地理要素层铁路、公路、城市道路、乡村道路的</a:t>
            </a:r>
            <a:r>
              <a:rPr lang="zh-CN" altLang="en-US" sz="2200" dirty="0" smtClean="0">
                <a:solidFill>
                  <a:srgbClr val="FF0000"/>
                </a:solidFill>
                <a:latin typeface="微软雅黑" pitchFamily="34" charset="-122"/>
                <a:ea typeface="微软雅黑" pitchFamily="34" charset="-122"/>
              </a:rPr>
              <a:t>长度</a:t>
            </a:r>
            <a:r>
              <a:rPr lang="zh-CN" altLang="en-US" sz="2200" dirty="0" smtClean="0">
                <a:solidFill>
                  <a:schemeClr val="tx1"/>
                </a:solidFill>
                <a:latin typeface="微软雅黑" pitchFamily="34" charset="-122"/>
                <a:ea typeface="微软雅黑" pitchFamily="34" charset="-122"/>
              </a:rPr>
              <a:t>、</a:t>
            </a:r>
            <a:r>
              <a:rPr lang="zh-CN" altLang="en-US" sz="2200" dirty="0" smtClean="0">
                <a:solidFill>
                  <a:srgbClr val="FF0000"/>
                </a:solidFill>
                <a:latin typeface="微软雅黑" pitchFamily="34" charset="-122"/>
                <a:ea typeface="微软雅黑" pitchFamily="34" charset="-122"/>
              </a:rPr>
              <a:t>密度</a:t>
            </a:r>
            <a:r>
              <a:rPr lang="zh-CN" altLang="en-US" sz="2200" dirty="0" smtClean="0">
                <a:solidFill>
                  <a:schemeClr val="tx1"/>
                </a:solidFill>
                <a:latin typeface="微软雅黑" pitchFamily="34" charset="-122"/>
                <a:ea typeface="微软雅黑" pitchFamily="34" charset="-122"/>
              </a:rPr>
              <a:t>；统计交通</a:t>
            </a:r>
            <a:r>
              <a:rPr lang="zh-CN" altLang="en-US" sz="2200" dirty="0" smtClean="0">
                <a:solidFill>
                  <a:srgbClr val="FF0000"/>
                </a:solidFill>
                <a:latin typeface="微软雅黑" pitchFamily="34" charset="-122"/>
                <a:ea typeface="微软雅黑" pitchFamily="34" charset="-122"/>
              </a:rPr>
              <a:t>实体的长度</a:t>
            </a:r>
            <a:r>
              <a:rPr lang="zh-CN" altLang="en-US" sz="2200" dirty="0" smtClean="0">
                <a:solidFill>
                  <a:schemeClr val="tx1"/>
                </a:solidFill>
                <a:latin typeface="微软雅黑" pitchFamily="34" charset="-122"/>
                <a:ea typeface="微软雅黑" pitchFamily="34" charset="-122"/>
              </a:rPr>
              <a:t>；统计城镇综合功能单元要素层中机场、港口、长途汽车站（枢纽）、三等以上火车站的</a:t>
            </a:r>
            <a:r>
              <a:rPr lang="zh-CN" altLang="en-US" sz="2200" dirty="0" smtClean="0">
                <a:solidFill>
                  <a:srgbClr val="FF0000"/>
                </a:solidFill>
                <a:latin typeface="微软雅黑" pitchFamily="34" charset="-122"/>
                <a:ea typeface="微软雅黑" pitchFamily="34" charset="-122"/>
              </a:rPr>
              <a:t>个数</a:t>
            </a:r>
            <a:r>
              <a:rPr lang="zh-CN" altLang="en-US" sz="2200" dirty="0" smtClean="0">
                <a:solidFill>
                  <a:schemeClr val="tx1"/>
                </a:solidFill>
                <a:latin typeface="微软雅黑" pitchFamily="34" charset="-122"/>
                <a:ea typeface="微软雅黑" pitchFamily="34" charset="-122"/>
              </a:rPr>
              <a:t>、</a:t>
            </a:r>
            <a:r>
              <a:rPr lang="zh-CN" altLang="en-US" sz="2200" dirty="0" smtClean="0">
                <a:solidFill>
                  <a:srgbClr val="FF0000"/>
                </a:solidFill>
                <a:latin typeface="微软雅黑" pitchFamily="34" charset="-122"/>
                <a:ea typeface="微软雅黑" pitchFamily="34" charset="-122"/>
              </a:rPr>
              <a:t>面积</a:t>
            </a:r>
            <a:r>
              <a:rPr lang="zh-CN" altLang="en-US" sz="2200" dirty="0" smtClean="0">
                <a:solidFill>
                  <a:schemeClr val="tx1"/>
                </a:solidFill>
                <a:latin typeface="微软雅黑" pitchFamily="34" charset="-122"/>
                <a:ea typeface="微软雅黑" pitchFamily="34" charset="-122"/>
              </a:rPr>
              <a:t>；统计交通设施的</a:t>
            </a:r>
            <a:r>
              <a:rPr lang="zh-CN" altLang="en-US" sz="2200" dirty="0" smtClean="0">
                <a:solidFill>
                  <a:srgbClr val="FF0000"/>
                </a:solidFill>
                <a:latin typeface="微软雅黑" pitchFamily="34" charset="-122"/>
                <a:ea typeface="微软雅黑" pitchFamily="34" charset="-122"/>
              </a:rPr>
              <a:t>个数</a:t>
            </a:r>
            <a:r>
              <a:rPr lang="zh-CN" altLang="en-US" sz="2200" dirty="0" smtClean="0">
                <a:solidFill>
                  <a:schemeClr val="tx1"/>
                </a:solidFill>
                <a:latin typeface="微软雅黑" pitchFamily="34" charset="-122"/>
                <a:ea typeface="微软雅黑" pitchFamily="34" charset="-122"/>
              </a:rPr>
              <a:t>、</a:t>
            </a:r>
            <a:r>
              <a:rPr lang="zh-CN" altLang="en-US" sz="2200" dirty="0" smtClean="0">
                <a:solidFill>
                  <a:srgbClr val="FF0000"/>
                </a:solidFill>
                <a:latin typeface="微软雅黑" pitchFamily="34" charset="-122"/>
                <a:ea typeface="微软雅黑" pitchFamily="34" charset="-122"/>
              </a:rPr>
              <a:t>长度</a:t>
            </a:r>
            <a:r>
              <a:rPr lang="zh-CN" altLang="en-US" sz="2200" dirty="0" smtClean="0">
                <a:solidFill>
                  <a:schemeClr val="tx1"/>
                </a:solidFill>
                <a:latin typeface="微软雅黑" pitchFamily="34" charset="-122"/>
                <a:ea typeface="微软雅黑" pitchFamily="34" charset="-122"/>
              </a:rPr>
              <a:t>、</a:t>
            </a:r>
            <a:r>
              <a:rPr lang="zh-CN" altLang="en-US" sz="2200" dirty="0" smtClean="0">
                <a:solidFill>
                  <a:srgbClr val="FF0000"/>
                </a:solidFill>
                <a:latin typeface="微软雅黑" pitchFamily="34" charset="-122"/>
                <a:ea typeface="微软雅黑" pitchFamily="34" charset="-122"/>
              </a:rPr>
              <a:t>面积</a:t>
            </a:r>
            <a:r>
              <a:rPr lang="zh-CN" altLang="en-US" sz="2200" dirty="0" smtClean="0">
                <a:solidFill>
                  <a:schemeClr val="tx1"/>
                </a:solidFill>
                <a:latin typeface="微软雅黑" pitchFamily="34" charset="-122"/>
                <a:ea typeface="微软雅黑" pitchFamily="34" charset="-122"/>
              </a:rPr>
              <a:t>，反映道路的</a:t>
            </a:r>
            <a:r>
              <a:rPr lang="zh-CN" altLang="en-US" sz="2200" dirty="0" smtClean="0">
                <a:solidFill>
                  <a:srgbClr val="FF0000"/>
                </a:solidFill>
                <a:latin typeface="微软雅黑" pitchFamily="34" charset="-122"/>
                <a:ea typeface="微软雅黑" pitchFamily="34" charset="-122"/>
              </a:rPr>
              <a:t>数量与空间分布特征</a:t>
            </a:r>
            <a:r>
              <a:rPr lang="zh-CN" altLang="en-US" sz="2200" dirty="0" smtClean="0">
                <a:solidFill>
                  <a:schemeClr val="tx1"/>
                </a:solidFill>
                <a:latin typeface="微软雅黑" pitchFamily="34" charset="-122"/>
                <a:ea typeface="微软雅黑" pitchFamily="34" charset="-122"/>
              </a:rPr>
              <a:t>。</a:t>
            </a:r>
          </a:p>
        </p:txBody>
      </p:sp>
      <p:sp>
        <p:nvSpPr>
          <p:cNvPr id="3" name="页脚占位符 2"/>
          <p:cNvSpPr>
            <a:spLocks noGrp="1"/>
          </p:cNvSpPr>
          <p:nvPr>
            <p:ph type="ftr" sz="quarter" idx="10"/>
          </p:nvPr>
        </p:nvSpPr>
        <p:spPr/>
        <p:txBody>
          <a:bodyPr/>
          <a:lstStyle/>
          <a:p>
            <a:fld id="{1BA7FAD8-2B46-4FB2-BCCE-A797D578E781}" type="slidenum">
              <a:rPr lang="zh-CN" altLang="en-US" smtClean="0"/>
              <a:pPr/>
              <a:t>54</a:t>
            </a:fld>
            <a:endParaRPr lang="zh-CN" altLang="en-US" dirty="0"/>
          </a:p>
        </p:txBody>
      </p:sp>
    </p:spTree>
  </p:cSld>
  <p:clrMapOvr>
    <a:masterClrMapping/>
  </p:clrMapOvr>
  <p:transition>
    <p:fade/>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descr="交通1.PNG"/>
          <p:cNvPicPr>
            <a:picLocks noChangeAspect="1"/>
          </p:cNvPicPr>
          <p:nvPr/>
        </p:nvPicPr>
        <p:blipFill>
          <a:blip r:embed="rId2"/>
          <a:stretch>
            <a:fillRect/>
          </a:stretch>
        </p:blipFill>
        <p:spPr>
          <a:xfrm>
            <a:off x="71406" y="1857364"/>
            <a:ext cx="9032054" cy="4572032"/>
          </a:xfrm>
          <a:prstGeom prst="rect">
            <a:avLst/>
          </a:prstGeom>
        </p:spPr>
      </p:pic>
      <p:grpSp>
        <p:nvGrpSpPr>
          <p:cNvPr id="7" name="组合 13"/>
          <p:cNvGrpSpPr/>
          <p:nvPr/>
        </p:nvGrpSpPr>
        <p:grpSpPr>
          <a:xfrm>
            <a:off x="932726" y="1032924"/>
            <a:ext cx="5400676" cy="543585"/>
            <a:chOff x="2171720" y="5500702"/>
            <a:chExt cx="5400676" cy="543585"/>
          </a:xfrm>
        </p:grpSpPr>
        <p:sp>
          <p:nvSpPr>
            <p:cNvPr id="13" name="Line 31"/>
            <p:cNvSpPr>
              <a:spLocks noChangeShapeType="1"/>
            </p:cNvSpPr>
            <p:nvPr/>
          </p:nvSpPr>
          <p:spPr bwMode="auto">
            <a:xfrm>
              <a:off x="2171720" y="6044287"/>
              <a:ext cx="5400676" cy="0"/>
            </a:xfrm>
            <a:prstGeom prst="line">
              <a:avLst/>
            </a:prstGeom>
            <a:noFill/>
            <a:ln w="9525">
              <a:solidFill>
                <a:schemeClr val="accent3">
                  <a:lumMod val="75000"/>
                </a:schemeClr>
              </a:solidFill>
              <a:prstDash val="dash"/>
              <a:round/>
              <a:headEnd/>
              <a:tailEnd/>
            </a:ln>
            <a:effectLst/>
          </p:spPr>
          <p:txBody>
            <a:bodyPr/>
            <a:lstStyle/>
            <a:p>
              <a:endParaRPr lang="zh-CN" altLang="en-US" sz="2800">
                <a:solidFill>
                  <a:prstClr val="black"/>
                </a:solidFill>
              </a:endParaRPr>
            </a:p>
          </p:txBody>
        </p:sp>
        <p:sp>
          <p:nvSpPr>
            <p:cNvPr id="14" name="Text Box 36"/>
            <p:cNvSpPr txBox="1">
              <a:spLocks noChangeArrowheads="1"/>
            </p:cNvSpPr>
            <p:nvPr/>
          </p:nvSpPr>
          <p:spPr bwMode="auto">
            <a:xfrm>
              <a:off x="2302453" y="5500702"/>
              <a:ext cx="4620176" cy="523220"/>
            </a:xfrm>
            <a:prstGeom prst="rect">
              <a:avLst/>
            </a:prstGeom>
            <a:noFill/>
            <a:ln w="9525">
              <a:noFill/>
              <a:miter lim="800000"/>
              <a:headEnd/>
              <a:tailEnd/>
            </a:ln>
            <a:effectLst/>
          </p:spPr>
          <p:txBody>
            <a:bodyPr wrap="none">
              <a:spAutoFit/>
            </a:bodyPr>
            <a:lstStyle/>
            <a:p>
              <a:pPr marL="514350" indent="-514350">
                <a:buFont typeface="+mj-lt"/>
                <a:buAutoNum type="arabicPeriod" startAt="5"/>
              </a:pPr>
              <a:r>
                <a:rPr lang="zh-CN" altLang="en-US" sz="2800" dirty="0" smtClean="0">
                  <a:ln>
                    <a:solidFill>
                      <a:prstClr val="white">
                        <a:lumMod val="50000"/>
                      </a:prstClr>
                    </a:solidFill>
                  </a:ln>
                  <a:solidFill>
                    <a:prstClr val="black"/>
                  </a:solidFill>
                  <a:ea typeface="微软雅黑" pitchFamily="34" charset="-122"/>
                </a:rPr>
                <a:t>人文地理要素</a:t>
              </a:r>
              <a:r>
                <a:rPr lang="en-US" altLang="zh-CN" sz="2800" dirty="0" smtClean="0">
                  <a:ln>
                    <a:solidFill>
                      <a:prstClr val="white">
                        <a:lumMod val="50000"/>
                      </a:prstClr>
                    </a:solidFill>
                  </a:ln>
                  <a:solidFill>
                    <a:prstClr val="black"/>
                  </a:solidFill>
                  <a:ea typeface="微软雅黑" pitchFamily="34" charset="-122"/>
                </a:rPr>
                <a:t>—</a:t>
              </a:r>
              <a:r>
                <a:rPr lang="zh-CN" altLang="en-US" sz="2800" dirty="0" smtClean="0">
                  <a:solidFill>
                    <a:srgbClr val="00B050"/>
                  </a:solidFill>
                  <a:ea typeface="微软雅黑" pitchFamily="34" charset="-122"/>
                </a:rPr>
                <a:t>交通网络</a:t>
              </a:r>
            </a:p>
          </p:txBody>
        </p:sp>
      </p:grpSp>
      <p:sp>
        <p:nvSpPr>
          <p:cNvPr id="2" name="页脚占位符 1"/>
          <p:cNvSpPr>
            <a:spLocks noGrp="1"/>
          </p:cNvSpPr>
          <p:nvPr>
            <p:ph type="ftr" sz="quarter" idx="10"/>
          </p:nvPr>
        </p:nvSpPr>
        <p:spPr/>
        <p:txBody>
          <a:bodyPr/>
          <a:lstStyle/>
          <a:p>
            <a:fld id="{ADFA32B6-2BB3-4822-853B-CD0A884D8A73}" type="slidenum">
              <a:rPr lang="zh-CN" altLang="en-US" smtClean="0"/>
              <a:pPr/>
              <a:t>55</a:t>
            </a:fld>
            <a:endParaRPr lang="zh-CN" altLang="en-US" dirty="0"/>
          </a:p>
        </p:txBody>
      </p:sp>
    </p:spTree>
    <p:extLst>
      <p:ext uri="{BB962C8B-B14F-4D97-AF65-F5344CB8AC3E}">
        <p14:creationId xmlns:p14="http://schemas.microsoft.com/office/powerpoint/2010/main" xmlns="" val="3057973810"/>
      </p:ext>
    </p:extLst>
  </p:cSld>
  <p:clrMapOvr>
    <a:masterClrMapping/>
  </p:clrMapOvr>
  <p:transition>
    <p:fade/>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descr="交通2.PNG"/>
          <p:cNvPicPr>
            <a:picLocks noChangeAspect="1"/>
          </p:cNvPicPr>
          <p:nvPr/>
        </p:nvPicPr>
        <p:blipFill>
          <a:blip r:embed="rId2"/>
          <a:stretch>
            <a:fillRect/>
          </a:stretch>
        </p:blipFill>
        <p:spPr>
          <a:xfrm>
            <a:off x="88483" y="1928802"/>
            <a:ext cx="8912673" cy="4043899"/>
          </a:xfrm>
          <a:prstGeom prst="rect">
            <a:avLst/>
          </a:prstGeom>
        </p:spPr>
      </p:pic>
      <p:grpSp>
        <p:nvGrpSpPr>
          <p:cNvPr id="7" name="组合 13"/>
          <p:cNvGrpSpPr/>
          <p:nvPr/>
        </p:nvGrpSpPr>
        <p:grpSpPr>
          <a:xfrm>
            <a:off x="932726" y="1032924"/>
            <a:ext cx="5400676" cy="543585"/>
            <a:chOff x="2171720" y="5500702"/>
            <a:chExt cx="5400676" cy="543585"/>
          </a:xfrm>
        </p:grpSpPr>
        <p:sp>
          <p:nvSpPr>
            <p:cNvPr id="13" name="Line 31"/>
            <p:cNvSpPr>
              <a:spLocks noChangeShapeType="1"/>
            </p:cNvSpPr>
            <p:nvPr/>
          </p:nvSpPr>
          <p:spPr bwMode="auto">
            <a:xfrm>
              <a:off x="2171720" y="6044287"/>
              <a:ext cx="5400676" cy="0"/>
            </a:xfrm>
            <a:prstGeom prst="line">
              <a:avLst/>
            </a:prstGeom>
            <a:noFill/>
            <a:ln w="9525">
              <a:solidFill>
                <a:schemeClr val="accent3">
                  <a:lumMod val="75000"/>
                </a:schemeClr>
              </a:solidFill>
              <a:prstDash val="dash"/>
              <a:round/>
              <a:headEnd/>
              <a:tailEnd/>
            </a:ln>
            <a:effectLst/>
          </p:spPr>
          <p:txBody>
            <a:bodyPr/>
            <a:lstStyle/>
            <a:p>
              <a:endParaRPr lang="zh-CN" altLang="en-US" sz="2800">
                <a:solidFill>
                  <a:prstClr val="black"/>
                </a:solidFill>
              </a:endParaRPr>
            </a:p>
          </p:txBody>
        </p:sp>
        <p:sp>
          <p:nvSpPr>
            <p:cNvPr id="14" name="Text Box 36"/>
            <p:cNvSpPr txBox="1">
              <a:spLocks noChangeArrowheads="1"/>
            </p:cNvSpPr>
            <p:nvPr/>
          </p:nvSpPr>
          <p:spPr bwMode="auto">
            <a:xfrm>
              <a:off x="2302453" y="5500702"/>
              <a:ext cx="4620176" cy="523220"/>
            </a:xfrm>
            <a:prstGeom prst="rect">
              <a:avLst/>
            </a:prstGeom>
            <a:noFill/>
            <a:ln w="9525">
              <a:noFill/>
              <a:miter lim="800000"/>
              <a:headEnd/>
              <a:tailEnd/>
            </a:ln>
            <a:effectLst/>
          </p:spPr>
          <p:txBody>
            <a:bodyPr wrap="none">
              <a:spAutoFit/>
            </a:bodyPr>
            <a:lstStyle/>
            <a:p>
              <a:pPr marL="514350" indent="-514350">
                <a:buFont typeface="+mj-lt"/>
                <a:buAutoNum type="arabicPeriod" startAt="5"/>
              </a:pPr>
              <a:r>
                <a:rPr lang="zh-CN" altLang="en-US" sz="2800" dirty="0" smtClean="0">
                  <a:ln>
                    <a:solidFill>
                      <a:prstClr val="white">
                        <a:lumMod val="50000"/>
                      </a:prstClr>
                    </a:solidFill>
                  </a:ln>
                  <a:solidFill>
                    <a:prstClr val="black"/>
                  </a:solidFill>
                  <a:ea typeface="微软雅黑" pitchFamily="34" charset="-122"/>
                </a:rPr>
                <a:t>人文地理要素</a:t>
              </a:r>
              <a:r>
                <a:rPr lang="en-US" altLang="zh-CN" sz="2800" dirty="0" smtClean="0">
                  <a:ln>
                    <a:solidFill>
                      <a:prstClr val="white">
                        <a:lumMod val="50000"/>
                      </a:prstClr>
                    </a:solidFill>
                  </a:ln>
                  <a:solidFill>
                    <a:prstClr val="black"/>
                  </a:solidFill>
                  <a:ea typeface="微软雅黑" pitchFamily="34" charset="-122"/>
                </a:rPr>
                <a:t>—</a:t>
              </a:r>
              <a:r>
                <a:rPr lang="zh-CN" altLang="en-US" sz="2800" dirty="0" smtClean="0">
                  <a:solidFill>
                    <a:srgbClr val="00B050"/>
                  </a:solidFill>
                  <a:ea typeface="微软雅黑" pitchFamily="34" charset="-122"/>
                </a:rPr>
                <a:t>交通网络</a:t>
              </a:r>
            </a:p>
          </p:txBody>
        </p:sp>
      </p:grpSp>
      <p:sp>
        <p:nvSpPr>
          <p:cNvPr id="2" name="页脚占位符 1"/>
          <p:cNvSpPr>
            <a:spLocks noGrp="1"/>
          </p:cNvSpPr>
          <p:nvPr>
            <p:ph type="ftr" sz="quarter" idx="10"/>
          </p:nvPr>
        </p:nvSpPr>
        <p:spPr/>
        <p:txBody>
          <a:bodyPr/>
          <a:lstStyle/>
          <a:p>
            <a:fld id="{8FDD893D-AEBD-43A8-8027-6A9D8F0787D3}" type="slidenum">
              <a:rPr lang="zh-CN" altLang="en-US" smtClean="0"/>
              <a:pPr/>
              <a:t>56</a:t>
            </a:fld>
            <a:endParaRPr lang="zh-CN" altLang="en-US" dirty="0"/>
          </a:p>
        </p:txBody>
      </p:sp>
    </p:spTree>
    <p:extLst>
      <p:ext uri="{BB962C8B-B14F-4D97-AF65-F5344CB8AC3E}">
        <p14:creationId xmlns:p14="http://schemas.microsoft.com/office/powerpoint/2010/main" xmlns="" val="2550248485"/>
      </p:ext>
    </p:extLst>
  </p:cSld>
  <p:clrMapOvr>
    <a:masterClrMapping/>
  </p:clrMapOvr>
  <p:transition>
    <p:fade/>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descr="交通栅格1.PNG"/>
          <p:cNvPicPr>
            <a:picLocks noChangeAspect="1"/>
          </p:cNvPicPr>
          <p:nvPr/>
        </p:nvPicPr>
        <p:blipFill>
          <a:blip r:embed="rId2"/>
          <a:stretch>
            <a:fillRect/>
          </a:stretch>
        </p:blipFill>
        <p:spPr>
          <a:xfrm>
            <a:off x="642910" y="1857364"/>
            <a:ext cx="7811591" cy="4820323"/>
          </a:xfrm>
          <a:prstGeom prst="rect">
            <a:avLst/>
          </a:prstGeom>
        </p:spPr>
      </p:pic>
      <p:grpSp>
        <p:nvGrpSpPr>
          <p:cNvPr id="7" name="组合 13"/>
          <p:cNvGrpSpPr/>
          <p:nvPr/>
        </p:nvGrpSpPr>
        <p:grpSpPr>
          <a:xfrm>
            <a:off x="932726" y="1032924"/>
            <a:ext cx="5400676" cy="543585"/>
            <a:chOff x="2171720" y="5500702"/>
            <a:chExt cx="5400676" cy="543585"/>
          </a:xfrm>
        </p:grpSpPr>
        <p:sp>
          <p:nvSpPr>
            <p:cNvPr id="13" name="Line 31"/>
            <p:cNvSpPr>
              <a:spLocks noChangeShapeType="1"/>
            </p:cNvSpPr>
            <p:nvPr/>
          </p:nvSpPr>
          <p:spPr bwMode="auto">
            <a:xfrm>
              <a:off x="2171720" y="6044287"/>
              <a:ext cx="5400676" cy="0"/>
            </a:xfrm>
            <a:prstGeom prst="line">
              <a:avLst/>
            </a:prstGeom>
            <a:noFill/>
            <a:ln w="9525">
              <a:solidFill>
                <a:schemeClr val="accent3">
                  <a:lumMod val="75000"/>
                </a:schemeClr>
              </a:solidFill>
              <a:prstDash val="dash"/>
              <a:round/>
              <a:headEnd/>
              <a:tailEnd/>
            </a:ln>
            <a:effectLst/>
          </p:spPr>
          <p:txBody>
            <a:bodyPr/>
            <a:lstStyle/>
            <a:p>
              <a:endParaRPr lang="zh-CN" altLang="en-US" sz="2800">
                <a:solidFill>
                  <a:prstClr val="black"/>
                </a:solidFill>
              </a:endParaRPr>
            </a:p>
          </p:txBody>
        </p:sp>
        <p:sp>
          <p:nvSpPr>
            <p:cNvPr id="14" name="Text Box 36"/>
            <p:cNvSpPr txBox="1">
              <a:spLocks noChangeArrowheads="1"/>
            </p:cNvSpPr>
            <p:nvPr/>
          </p:nvSpPr>
          <p:spPr bwMode="auto">
            <a:xfrm>
              <a:off x="2302453" y="5500702"/>
              <a:ext cx="4620176" cy="523220"/>
            </a:xfrm>
            <a:prstGeom prst="rect">
              <a:avLst/>
            </a:prstGeom>
            <a:noFill/>
            <a:ln w="9525">
              <a:noFill/>
              <a:miter lim="800000"/>
              <a:headEnd/>
              <a:tailEnd/>
            </a:ln>
            <a:effectLst/>
          </p:spPr>
          <p:txBody>
            <a:bodyPr wrap="none">
              <a:spAutoFit/>
            </a:bodyPr>
            <a:lstStyle/>
            <a:p>
              <a:pPr marL="514350" indent="-514350">
                <a:buFont typeface="+mj-lt"/>
                <a:buAutoNum type="arabicPeriod" startAt="5"/>
              </a:pPr>
              <a:r>
                <a:rPr lang="zh-CN" altLang="en-US" sz="2800" dirty="0" smtClean="0">
                  <a:ln>
                    <a:solidFill>
                      <a:prstClr val="white">
                        <a:lumMod val="50000"/>
                      </a:prstClr>
                    </a:solidFill>
                  </a:ln>
                  <a:solidFill>
                    <a:prstClr val="black"/>
                  </a:solidFill>
                  <a:ea typeface="微软雅黑" pitchFamily="34" charset="-122"/>
                </a:rPr>
                <a:t>人文地理要素</a:t>
              </a:r>
              <a:r>
                <a:rPr lang="en-US" altLang="zh-CN" sz="2800" dirty="0" smtClean="0">
                  <a:ln>
                    <a:solidFill>
                      <a:prstClr val="white">
                        <a:lumMod val="50000"/>
                      </a:prstClr>
                    </a:solidFill>
                  </a:ln>
                  <a:solidFill>
                    <a:prstClr val="black"/>
                  </a:solidFill>
                  <a:ea typeface="微软雅黑" pitchFamily="34" charset="-122"/>
                </a:rPr>
                <a:t>—</a:t>
              </a:r>
              <a:r>
                <a:rPr lang="zh-CN" altLang="en-US" sz="2800" dirty="0" smtClean="0">
                  <a:solidFill>
                    <a:srgbClr val="00B050"/>
                  </a:solidFill>
                  <a:ea typeface="微软雅黑" pitchFamily="34" charset="-122"/>
                </a:rPr>
                <a:t>交通网络</a:t>
              </a:r>
            </a:p>
          </p:txBody>
        </p:sp>
      </p:grpSp>
      <p:sp>
        <p:nvSpPr>
          <p:cNvPr id="2" name="页脚占位符 1"/>
          <p:cNvSpPr>
            <a:spLocks noGrp="1"/>
          </p:cNvSpPr>
          <p:nvPr>
            <p:ph type="ftr" sz="quarter" idx="10"/>
          </p:nvPr>
        </p:nvSpPr>
        <p:spPr/>
        <p:txBody>
          <a:bodyPr/>
          <a:lstStyle/>
          <a:p>
            <a:fld id="{FEA85468-2CB4-4C07-8ECA-68DD5466A041}" type="slidenum">
              <a:rPr lang="zh-CN" altLang="en-US" smtClean="0"/>
              <a:pPr/>
              <a:t>57</a:t>
            </a:fld>
            <a:endParaRPr lang="zh-CN" altLang="en-US" dirty="0"/>
          </a:p>
        </p:txBody>
      </p:sp>
    </p:spTree>
    <p:extLst>
      <p:ext uri="{BB962C8B-B14F-4D97-AF65-F5344CB8AC3E}">
        <p14:creationId xmlns:p14="http://schemas.microsoft.com/office/powerpoint/2010/main" xmlns="" val="1341293266"/>
      </p:ext>
    </p:extLst>
  </p:cSld>
  <p:clrMapOvr>
    <a:masterClrMapping/>
  </p:clrMapOvr>
  <p:transition>
    <p:fade/>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3"/>
          <p:cNvGrpSpPr/>
          <p:nvPr/>
        </p:nvGrpSpPr>
        <p:grpSpPr>
          <a:xfrm>
            <a:off x="899592" y="951625"/>
            <a:ext cx="5550807" cy="543585"/>
            <a:chOff x="2171720" y="5500702"/>
            <a:chExt cx="5550807" cy="543585"/>
          </a:xfrm>
        </p:grpSpPr>
        <p:sp>
          <p:nvSpPr>
            <p:cNvPr id="61" name="Line 31"/>
            <p:cNvSpPr>
              <a:spLocks noChangeShapeType="1"/>
            </p:cNvSpPr>
            <p:nvPr/>
          </p:nvSpPr>
          <p:spPr bwMode="auto">
            <a:xfrm>
              <a:off x="2171720" y="6044287"/>
              <a:ext cx="5400676" cy="0"/>
            </a:xfrm>
            <a:prstGeom prst="line">
              <a:avLst/>
            </a:prstGeom>
            <a:noFill/>
            <a:ln w="9525">
              <a:solidFill>
                <a:schemeClr val="accent3">
                  <a:lumMod val="75000"/>
                </a:schemeClr>
              </a:solidFill>
              <a:prstDash val="dash"/>
              <a:round/>
              <a:headEnd/>
              <a:tailEnd/>
            </a:ln>
            <a:effectLst/>
          </p:spPr>
          <p:txBody>
            <a:bodyPr/>
            <a:lstStyle/>
            <a:p>
              <a:endParaRPr lang="zh-CN" altLang="en-US" sz="2800">
                <a:solidFill>
                  <a:prstClr val="black"/>
                </a:solidFill>
              </a:endParaRPr>
            </a:p>
          </p:txBody>
        </p:sp>
        <p:sp>
          <p:nvSpPr>
            <p:cNvPr id="62" name="Text Box 36"/>
            <p:cNvSpPr txBox="1">
              <a:spLocks noChangeArrowheads="1"/>
            </p:cNvSpPr>
            <p:nvPr/>
          </p:nvSpPr>
          <p:spPr bwMode="auto">
            <a:xfrm>
              <a:off x="2302453" y="5500702"/>
              <a:ext cx="5420074" cy="523220"/>
            </a:xfrm>
            <a:prstGeom prst="rect">
              <a:avLst/>
            </a:prstGeom>
            <a:noFill/>
            <a:ln w="9525">
              <a:noFill/>
              <a:miter lim="800000"/>
              <a:headEnd/>
              <a:tailEnd/>
            </a:ln>
            <a:effectLst/>
          </p:spPr>
          <p:txBody>
            <a:bodyPr wrap="none">
              <a:spAutoFit/>
            </a:bodyPr>
            <a:lstStyle/>
            <a:p>
              <a:pPr marL="514350" indent="-514350">
                <a:buFont typeface="+mj-lt"/>
                <a:buAutoNum type="arabicPeriod" startAt="6"/>
              </a:pPr>
              <a:r>
                <a:rPr lang="zh-CN" altLang="en-US" sz="2800" dirty="0" smtClean="0">
                  <a:ln>
                    <a:solidFill>
                      <a:prstClr val="white">
                        <a:lumMod val="50000"/>
                      </a:prstClr>
                    </a:solidFill>
                  </a:ln>
                  <a:solidFill>
                    <a:prstClr val="black"/>
                  </a:solidFill>
                  <a:ea typeface="微软雅黑" pitchFamily="34" charset="-122"/>
                </a:rPr>
                <a:t>人文地理要素</a:t>
              </a:r>
              <a:r>
                <a:rPr lang="en-US" altLang="zh-CN" sz="2800" dirty="0" smtClean="0">
                  <a:ln>
                    <a:solidFill>
                      <a:prstClr val="white">
                        <a:lumMod val="50000"/>
                      </a:prstClr>
                    </a:solidFill>
                  </a:ln>
                  <a:solidFill>
                    <a:prstClr val="black"/>
                  </a:solidFill>
                  <a:ea typeface="微软雅黑" pitchFamily="34" charset="-122"/>
                </a:rPr>
                <a:t>— </a:t>
              </a:r>
              <a:r>
                <a:rPr lang="zh-CN" altLang="en-US" sz="2800" dirty="0" smtClean="0">
                  <a:solidFill>
                    <a:srgbClr val="00B050"/>
                  </a:solidFill>
                  <a:ea typeface="微软雅黑" pitchFamily="34" charset="-122"/>
                </a:rPr>
                <a:t>居民地与设施</a:t>
              </a:r>
            </a:p>
          </p:txBody>
        </p:sp>
      </p:grpSp>
      <p:sp>
        <p:nvSpPr>
          <p:cNvPr id="11" name="剪去单角的矩形 10"/>
          <p:cNvSpPr/>
          <p:nvPr/>
        </p:nvSpPr>
        <p:spPr>
          <a:xfrm>
            <a:off x="323528" y="1928802"/>
            <a:ext cx="8429684" cy="4582292"/>
          </a:xfrm>
          <a:prstGeom prst="snip1Rect">
            <a:avLst>
              <a:gd name="adj" fmla="val 0"/>
            </a:avLst>
          </a:prstGeom>
          <a:gradFill>
            <a:gsLst>
              <a:gs pos="20000">
                <a:schemeClr val="bg1">
                  <a:lumMod val="95000"/>
                </a:schemeClr>
              </a:gs>
              <a:gs pos="100000">
                <a:schemeClr val="accent1">
                  <a:lumMod val="20000"/>
                  <a:lumOff val="80000"/>
                </a:schemeClr>
              </a:gs>
            </a:gsLst>
          </a:gradFill>
          <a:ln w="19050">
            <a:solidFill>
              <a:schemeClr val="accent5"/>
            </a:solidFill>
          </a:ln>
        </p:spPr>
        <p:style>
          <a:lnRef idx="1">
            <a:schemeClr val="accent1"/>
          </a:lnRef>
          <a:fillRef idx="2">
            <a:schemeClr val="accent1"/>
          </a:fillRef>
          <a:effectRef idx="1">
            <a:schemeClr val="accent1"/>
          </a:effectRef>
          <a:fontRef idx="minor">
            <a:schemeClr val="dk1"/>
          </a:fontRef>
        </p:style>
        <p:txBody>
          <a:bodyPr rtlCol="0" anchor="t" anchorCtr="0"/>
          <a:lstStyle/>
          <a:p>
            <a:pPr>
              <a:lnSpc>
                <a:spcPct val="150000"/>
              </a:lnSpc>
            </a:pPr>
            <a:r>
              <a:rPr lang="zh-CN" altLang="en-US" sz="2200" dirty="0" smtClean="0">
                <a:solidFill>
                  <a:schemeClr val="tx1"/>
                </a:solidFill>
                <a:latin typeface="微软雅黑" pitchFamily="34" charset="-122"/>
                <a:ea typeface="微软雅黑" pitchFamily="34" charset="-122"/>
              </a:rPr>
              <a:t>       基于行政区划与管理单元、规则地理格网单元，统计地表覆盖层房屋建筑区、人工堆掘地、构筑物（固化池、工业设施、沙障等）的</a:t>
            </a:r>
            <a:r>
              <a:rPr lang="zh-CN" altLang="en-US" sz="2200" dirty="0" smtClean="0">
                <a:solidFill>
                  <a:srgbClr val="FF0000"/>
                </a:solidFill>
                <a:latin typeface="微软雅黑" pitchFamily="34" charset="-122"/>
                <a:ea typeface="微软雅黑" pitchFamily="34" charset="-122"/>
              </a:rPr>
              <a:t>面积</a:t>
            </a:r>
            <a:r>
              <a:rPr lang="zh-CN" altLang="en-US" sz="2200" dirty="0" smtClean="0">
                <a:solidFill>
                  <a:schemeClr val="tx1"/>
                </a:solidFill>
                <a:latin typeface="微软雅黑" pitchFamily="34" charset="-122"/>
                <a:ea typeface="微软雅黑" pitchFamily="34" charset="-122"/>
              </a:rPr>
              <a:t>及</a:t>
            </a:r>
            <a:r>
              <a:rPr lang="zh-CN" altLang="en-US" sz="2200" dirty="0" smtClean="0">
                <a:solidFill>
                  <a:srgbClr val="FF0000"/>
                </a:solidFill>
                <a:latin typeface="微软雅黑" pitchFamily="34" charset="-122"/>
                <a:ea typeface="微软雅黑" pitchFamily="34" charset="-122"/>
              </a:rPr>
              <a:t>占比</a:t>
            </a:r>
            <a:r>
              <a:rPr lang="zh-CN" altLang="en-US" sz="2200" dirty="0" smtClean="0">
                <a:solidFill>
                  <a:schemeClr val="tx1"/>
                </a:solidFill>
                <a:latin typeface="微软雅黑" pitchFamily="34" charset="-122"/>
                <a:ea typeface="微软雅黑" pitchFamily="34" charset="-122"/>
              </a:rPr>
              <a:t>、</a:t>
            </a:r>
            <a:r>
              <a:rPr lang="zh-CN" altLang="en-US" sz="2200" dirty="0" smtClean="0">
                <a:solidFill>
                  <a:srgbClr val="FF0000"/>
                </a:solidFill>
                <a:latin typeface="微软雅黑" pitchFamily="34" charset="-122"/>
                <a:ea typeface="微软雅黑" pitchFamily="34" charset="-122"/>
              </a:rPr>
              <a:t>构成比</a:t>
            </a:r>
            <a:r>
              <a:rPr lang="zh-CN" altLang="en-US" sz="2200" dirty="0" smtClean="0">
                <a:solidFill>
                  <a:schemeClr val="tx1"/>
                </a:solidFill>
                <a:latin typeface="微软雅黑" pitchFamily="34" charset="-122"/>
                <a:ea typeface="微软雅黑" pitchFamily="34" charset="-122"/>
              </a:rPr>
              <a:t>；统计行政村的</a:t>
            </a:r>
            <a:r>
              <a:rPr lang="zh-CN" altLang="en-US" sz="2200" dirty="0" smtClean="0">
                <a:solidFill>
                  <a:srgbClr val="FF0000"/>
                </a:solidFill>
                <a:latin typeface="微软雅黑" pitchFamily="34" charset="-122"/>
                <a:ea typeface="微软雅黑" pitchFamily="34" charset="-122"/>
              </a:rPr>
              <a:t>个数</a:t>
            </a:r>
            <a:r>
              <a:rPr lang="zh-CN" altLang="en-US" sz="2200" dirty="0" smtClean="0">
                <a:solidFill>
                  <a:schemeClr val="tx1"/>
                </a:solidFill>
                <a:latin typeface="微软雅黑" pitchFamily="34" charset="-122"/>
                <a:ea typeface="微软雅黑" pitchFamily="34" charset="-122"/>
              </a:rPr>
              <a:t>、到学校（医院、社会福利机构）的</a:t>
            </a:r>
            <a:r>
              <a:rPr lang="zh-CN" altLang="en-US" sz="2200" dirty="0" smtClean="0">
                <a:solidFill>
                  <a:srgbClr val="FF0000"/>
                </a:solidFill>
                <a:latin typeface="微软雅黑" pitchFamily="34" charset="-122"/>
                <a:ea typeface="微软雅黑" pitchFamily="34" charset="-122"/>
              </a:rPr>
              <a:t>距离</a:t>
            </a:r>
            <a:r>
              <a:rPr lang="zh-CN" altLang="en-US" sz="2200" dirty="0" smtClean="0">
                <a:solidFill>
                  <a:schemeClr val="tx1"/>
                </a:solidFill>
                <a:latin typeface="微软雅黑" pitchFamily="34" charset="-122"/>
                <a:ea typeface="微软雅黑" pitchFamily="34" charset="-122"/>
              </a:rPr>
              <a:t>、</a:t>
            </a:r>
            <a:r>
              <a:rPr lang="zh-CN" altLang="en-US" sz="2200" dirty="0" smtClean="0">
                <a:solidFill>
                  <a:srgbClr val="FF0000"/>
                </a:solidFill>
                <a:latin typeface="微软雅黑" pitchFamily="34" charset="-122"/>
                <a:ea typeface="微软雅黑" pitchFamily="34" charset="-122"/>
              </a:rPr>
              <a:t>交通距离</a:t>
            </a:r>
            <a:r>
              <a:rPr lang="zh-CN" altLang="en-US" sz="2200" dirty="0" smtClean="0">
                <a:solidFill>
                  <a:schemeClr val="tx1"/>
                </a:solidFill>
                <a:latin typeface="微软雅黑" pitchFamily="34" charset="-122"/>
                <a:ea typeface="微软雅黑" pitchFamily="34" charset="-122"/>
              </a:rPr>
              <a:t>与</a:t>
            </a:r>
            <a:r>
              <a:rPr lang="zh-CN" altLang="en-US" sz="2200" dirty="0" smtClean="0">
                <a:solidFill>
                  <a:srgbClr val="FF0000"/>
                </a:solidFill>
                <a:latin typeface="微软雅黑" pitchFamily="34" charset="-122"/>
                <a:ea typeface="微软雅黑" pitchFamily="34" charset="-122"/>
              </a:rPr>
              <a:t>数量</a:t>
            </a:r>
            <a:r>
              <a:rPr lang="zh-CN" altLang="en-US" sz="2200" dirty="0" smtClean="0">
                <a:solidFill>
                  <a:schemeClr val="tx1"/>
                </a:solidFill>
                <a:latin typeface="微软雅黑" pitchFamily="34" charset="-122"/>
                <a:ea typeface="微软雅黑" pitchFamily="34" charset="-122"/>
              </a:rPr>
              <a:t>，统计高速公路出入口覆盖的</a:t>
            </a:r>
            <a:r>
              <a:rPr lang="zh-CN" altLang="en-US" sz="2200" dirty="0" smtClean="0">
                <a:solidFill>
                  <a:srgbClr val="FF0000"/>
                </a:solidFill>
                <a:latin typeface="微软雅黑" pitchFamily="34" charset="-122"/>
                <a:ea typeface="微软雅黑" pitchFamily="34" charset="-122"/>
              </a:rPr>
              <a:t>行政村数量</a:t>
            </a:r>
            <a:r>
              <a:rPr lang="zh-CN" altLang="en-US" sz="2200" dirty="0" smtClean="0">
                <a:solidFill>
                  <a:schemeClr val="tx1"/>
                </a:solidFill>
                <a:latin typeface="微软雅黑" pitchFamily="34" charset="-122"/>
                <a:ea typeface="微软雅黑" pitchFamily="34" charset="-122"/>
              </a:rPr>
              <a:t>和</a:t>
            </a:r>
            <a:r>
              <a:rPr lang="zh-CN" altLang="en-US" sz="2200" dirty="0" smtClean="0">
                <a:solidFill>
                  <a:srgbClr val="FF0000"/>
                </a:solidFill>
                <a:latin typeface="微软雅黑" pitchFamily="34" charset="-122"/>
                <a:ea typeface="微软雅黑" pitchFamily="34" charset="-122"/>
              </a:rPr>
              <a:t>占比</a:t>
            </a:r>
            <a:r>
              <a:rPr lang="zh-CN" altLang="en-US" sz="2200" dirty="0" smtClean="0">
                <a:solidFill>
                  <a:schemeClr val="tx1"/>
                </a:solidFill>
                <a:latin typeface="微软雅黑" pitchFamily="34" charset="-122"/>
                <a:ea typeface="微软雅黑" pitchFamily="34" charset="-122"/>
              </a:rPr>
              <a:t>；统计居民小区的</a:t>
            </a:r>
            <a:r>
              <a:rPr lang="zh-CN" altLang="en-US" sz="2200" dirty="0" smtClean="0">
                <a:solidFill>
                  <a:srgbClr val="FF0000"/>
                </a:solidFill>
                <a:latin typeface="微软雅黑" pitchFamily="34" charset="-122"/>
                <a:ea typeface="微软雅黑" pitchFamily="34" charset="-122"/>
              </a:rPr>
              <a:t>个数</a:t>
            </a:r>
            <a:r>
              <a:rPr lang="zh-CN" altLang="en-US" sz="2200" dirty="0" smtClean="0">
                <a:solidFill>
                  <a:schemeClr val="tx1"/>
                </a:solidFill>
                <a:latin typeface="微软雅黑" pitchFamily="34" charset="-122"/>
                <a:ea typeface="微软雅黑" pitchFamily="34" charset="-122"/>
              </a:rPr>
              <a:t>、</a:t>
            </a:r>
            <a:r>
              <a:rPr lang="zh-CN" altLang="en-US" sz="2200" dirty="0" smtClean="0">
                <a:solidFill>
                  <a:srgbClr val="FF0000"/>
                </a:solidFill>
                <a:latin typeface="微软雅黑" pitchFamily="34" charset="-122"/>
                <a:ea typeface="微软雅黑" pitchFamily="34" charset="-122"/>
              </a:rPr>
              <a:t>面积</a:t>
            </a:r>
            <a:r>
              <a:rPr lang="zh-CN" altLang="en-US" sz="2200" dirty="0" smtClean="0">
                <a:solidFill>
                  <a:schemeClr val="tx1"/>
                </a:solidFill>
                <a:latin typeface="微软雅黑" pitchFamily="34" charset="-122"/>
                <a:ea typeface="微软雅黑" pitchFamily="34" charset="-122"/>
              </a:rPr>
              <a:t>、到学校（医院、社会福利机构、休闲娱乐、体育活动场所）的</a:t>
            </a:r>
            <a:r>
              <a:rPr lang="zh-CN" altLang="en-US" sz="2200" dirty="0" smtClean="0">
                <a:solidFill>
                  <a:srgbClr val="FF0000"/>
                </a:solidFill>
                <a:latin typeface="微软雅黑" pitchFamily="34" charset="-122"/>
                <a:ea typeface="微软雅黑" pitchFamily="34" charset="-122"/>
              </a:rPr>
              <a:t>距离</a:t>
            </a:r>
            <a:r>
              <a:rPr lang="zh-CN" altLang="en-US" sz="2200" dirty="0" smtClean="0">
                <a:solidFill>
                  <a:schemeClr val="tx1"/>
                </a:solidFill>
                <a:latin typeface="微软雅黑" pitchFamily="34" charset="-122"/>
                <a:ea typeface="微软雅黑" pitchFamily="34" charset="-122"/>
              </a:rPr>
              <a:t>、</a:t>
            </a:r>
            <a:r>
              <a:rPr lang="zh-CN" altLang="en-US" sz="2200" dirty="0" smtClean="0">
                <a:solidFill>
                  <a:srgbClr val="FF0000"/>
                </a:solidFill>
                <a:latin typeface="微软雅黑" pitchFamily="34" charset="-122"/>
                <a:ea typeface="微软雅黑" pitchFamily="34" charset="-122"/>
              </a:rPr>
              <a:t>交通距离</a:t>
            </a:r>
            <a:r>
              <a:rPr lang="zh-CN" altLang="en-US" sz="2200" dirty="0" smtClean="0">
                <a:solidFill>
                  <a:schemeClr val="tx1"/>
                </a:solidFill>
                <a:latin typeface="微软雅黑" pitchFamily="34" charset="-122"/>
                <a:ea typeface="微软雅黑" pitchFamily="34" charset="-122"/>
              </a:rPr>
              <a:t>与</a:t>
            </a:r>
            <a:r>
              <a:rPr lang="zh-CN" altLang="en-US" sz="2200" dirty="0" smtClean="0">
                <a:solidFill>
                  <a:srgbClr val="FF0000"/>
                </a:solidFill>
                <a:latin typeface="微软雅黑" pitchFamily="34" charset="-122"/>
                <a:ea typeface="微软雅黑" pitchFamily="34" charset="-122"/>
              </a:rPr>
              <a:t>数量</a:t>
            </a:r>
            <a:r>
              <a:rPr lang="zh-CN" altLang="en-US" sz="2200" dirty="0" smtClean="0">
                <a:solidFill>
                  <a:schemeClr val="tx1"/>
                </a:solidFill>
                <a:latin typeface="微软雅黑" pitchFamily="34" charset="-122"/>
                <a:ea typeface="微软雅黑" pitchFamily="34" charset="-122"/>
              </a:rPr>
              <a:t>，统计城镇综合功能单元中工矿企业、单位院落、休闲娱乐、景区、体育活动场所、名胜古迹、宗教场所</a:t>
            </a:r>
            <a:r>
              <a:rPr lang="zh-CN" altLang="en-US" sz="2200" dirty="0" smtClean="0">
                <a:solidFill>
                  <a:srgbClr val="FF0000"/>
                </a:solidFill>
                <a:latin typeface="微软雅黑" pitchFamily="34" charset="-122"/>
                <a:ea typeface="微软雅黑" pitchFamily="34" charset="-122"/>
              </a:rPr>
              <a:t>个数</a:t>
            </a:r>
            <a:r>
              <a:rPr lang="zh-CN" altLang="en-US" sz="2200" dirty="0" smtClean="0">
                <a:solidFill>
                  <a:schemeClr val="tx1"/>
                </a:solidFill>
                <a:latin typeface="微软雅黑" pitchFamily="34" charset="-122"/>
                <a:ea typeface="微软雅黑" pitchFamily="34" charset="-122"/>
              </a:rPr>
              <a:t>、</a:t>
            </a:r>
            <a:r>
              <a:rPr lang="zh-CN" altLang="en-US" sz="2200" dirty="0" smtClean="0">
                <a:solidFill>
                  <a:srgbClr val="FF0000"/>
                </a:solidFill>
                <a:latin typeface="微软雅黑" pitchFamily="34" charset="-122"/>
                <a:ea typeface="微软雅黑" pitchFamily="34" charset="-122"/>
              </a:rPr>
              <a:t>面积</a:t>
            </a:r>
            <a:r>
              <a:rPr lang="zh-CN" altLang="en-US" sz="2200" dirty="0" smtClean="0">
                <a:solidFill>
                  <a:schemeClr val="tx1"/>
                </a:solidFill>
                <a:latin typeface="微软雅黑" pitchFamily="34" charset="-122"/>
                <a:ea typeface="微软雅黑" pitchFamily="34" charset="-122"/>
              </a:rPr>
              <a:t>，反映居民地与设施的的</a:t>
            </a:r>
            <a:r>
              <a:rPr lang="zh-CN" altLang="en-US" sz="2200" dirty="0" smtClean="0">
                <a:solidFill>
                  <a:srgbClr val="FF0000"/>
                </a:solidFill>
                <a:latin typeface="微软雅黑" pitchFamily="34" charset="-122"/>
                <a:ea typeface="微软雅黑" pitchFamily="34" charset="-122"/>
              </a:rPr>
              <a:t>数量与空间分布特征</a:t>
            </a:r>
            <a:r>
              <a:rPr lang="zh-CN" altLang="en-US" sz="2200" dirty="0" smtClean="0">
                <a:solidFill>
                  <a:schemeClr val="tx1"/>
                </a:solidFill>
                <a:latin typeface="微软雅黑" pitchFamily="34" charset="-122"/>
                <a:ea typeface="微软雅黑" pitchFamily="34" charset="-122"/>
              </a:rPr>
              <a:t>。</a:t>
            </a:r>
          </a:p>
        </p:txBody>
      </p:sp>
      <p:sp>
        <p:nvSpPr>
          <p:cNvPr id="3" name="页脚占位符 2"/>
          <p:cNvSpPr>
            <a:spLocks noGrp="1"/>
          </p:cNvSpPr>
          <p:nvPr>
            <p:ph type="ftr" sz="quarter" idx="10"/>
          </p:nvPr>
        </p:nvSpPr>
        <p:spPr/>
        <p:txBody>
          <a:bodyPr/>
          <a:lstStyle/>
          <a:p>
            <a:fld id="{81D3D90A-B096-4994-A8D2-3F97E41F3E39}" type="slidenum">
              <a:rPr lang="zh-CN" altLang="en-US" smtClean="0"/>
              <a:pPr/>
              <a:t>58</a:t>
            </a:fld>
            <a:endParaRPr lang="zh-CN" altLang="en-US" dirty="0"/>
          </a:p>
        </p:txBody>
      </p:sp>
    </p:spTree>
  </p:cSld>
  <p:clrMapOvr>
    <a:masterClrMapping/>
  </p:clrMapOvr>
  <p:transition>
    <p:fade/>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descr="居民地1.PNG"/>
          <p:cNvPicPr>
            <a:picLocks noChangeAspect="1"/>
          </p:cNvPicPr>
          <p:nvPr/>
        </p:nvPicPr>
        <p:blipFill>
          <a:blip r:embed="rId2"/>
          <a:stretch>
            <a:fillRect/>
          </a:stretch>
        </p:blipFill>
        <p:spPr>
          <a:xfrm>
            <a:off x="485978" y="1643050"/>
            <a:ext cx="8157988" cy="5143512"/>
          </a:xfrm>
          <a:prstGeom prst="rect">
            <a:avLst/>
          </a:prstGeom>
        </p:spPr>
      </p:pic>
      <p:grpSp>
        <p:nvGrpSpPr>
          <p:cNvPr id="9" name="组合 13"/>
          <p:cNvGrpSpPr/>
          <p:nvPr/>
        </p:nvGrpSpPr>
        <p:grpSpPr>
          <a:xfrm>
            <a:off x="899592" y="921281"/>
            <a:ext cx="5550807" cy="543585"/>
            <a:chOff x="2171720" y="5500702"/>
            <a:chExt cx="5550807" cy="543585"/>
          </a:xfrm>
        </p:grpSpPr>
        <p:sp>
          <p:nvSpPr>
            <p:cNvPr id="10" name="Line 31"/>
            <p:cNvSpPr>
              <a:spLocks noChangeShapeType="1"/>
            </p:cNvSpPr>
            <p:nvPr/>
          </p:nvSpPr>
          <p:spPr bwMode="auto">
            <a:xfrm>
              <a:off x="2171720" y="6044287"/>
              <a:ext cx="5400676" cy="0"/>
            </a:xfrm>
            <a:prstGeom prst="line">
              <a:avLst/>
            </a:prstGeom>
            <a:noFill/>
            <a:ln w="9525">
              <a:solidFill>
                <a:schemeClr val="accent3">
                  <a:lumMod val="75000"/>
                </a:schemeClr>
              </a:solidFill>
              <a:prstDash val="dash"/>
              <a:round/>
              <a:headEnd/>
              <a:tailEnd/>
            </a:ln>
            <a:effectLst/>
          </p:spPr>
          <p:txBody>
            <a:bodyPr/>
            <a:lstStyle/>
            <a:p>
              <a:endParaRPr lang="zh-CN" altLang="en-US" sz="2800">
                <a:solidFill>
                  <a:prstClr val="black"/>
                </a:solidFill>
              </a:endParaRPr>
            </a:p>
          </p:txBody>
        </p:sp>
        <p:sp>
          <p:nvSpPr>
            <p:cNvPr id="11" name="Text Box 36"/>
            <p:cNvSpPr txBox="1">
              <a:spLocks noChangeArrowheads="1"/>
            </p:cNvSpPr>
            <p:nvPr/>
          </p:nvSpPr>
          <p:spPr bwMode="auto">
            <a:xfrm>
              <a:off x="2302453" y="5500702"/>
              <a:ext cx="5420074" cy="523220"/>
            </a:xfrm>
            <a:prstGeom prst="rect">
              <a:avLst/>
            </a:prstGeom>
            <a:noFill/>
            <a:ln w="9525">
              <a:noFill/>
              <a:miter lim="800000"/>
              <a:headEnd/>
              <a:tailEnd/>
            </a:ln>
            <a:effectLst/>
          </p:spPr>
          <p:txBody>
            <a:bodyPr wrap="none">
              <a:spAutoFit/>
            </a:bodyPr>
            <a:lstStyle/>
            <a:p>
              <a:pPr marL="514350" indent="-514350">
                <a:buFont typeface="+mj-lt"/>
                <a:buAutoNum type="arabicPeriod" startAt="6"/>
              </a:pPr>
              <a:r>
                <a:rPr lang="zh-CN" altLang="en-US" sz="2800" dirty="0" smtClean="0">
                  <a:ln>
                    <a:solidFill>
                      <a:prstClr val="white">
                        <a:lumMod val="50000"/>
                      </a:prstClr>
                    </a:solidFill>
                  </a:ln>
                  <a:solidFill>
                    <a:prstClr val="black"/>
                  </a:solidFill>
                  <a:ea typeface="微软雅黑" pitchFamily="34" charset="-122"/>
                </a:rPr>
                <a:t>人文地理要素</a:t>
              </a:r>
              <a:r>
                <a:rPr lang="en-US" altLang="zh-CN" sz="2800" dirty="0" smtClean="0">
                  <a:ln>
                    <a:solidFill>
                      <a:prstClr val="white">
                        <a:lumMod val="50000"/>
                      </a:prstClr>
                    </a:solidFill>
                  </a:ln>
                  <a:solidFill>
                    <a:prstClr val="black"/>
                  </a:solidFill>
                  <a:ea typeface="微软雅黑" pitchFamily="34" charset="-122"/>
                </a:rPr>
                <a:t>— </a:t>
              </a:r>
              <a:r>
                <a:rPr lang="zh-CN" altLang="en-US" sz="2800" dirty="0" smtClean="0">
                  <a:solidFill>
                    <a:srgbClr val="00B050"/>
                  </a:solidFill>
                  <a:ea typeface="微软雅黑" pitchFamily="34" charset="-122"/>
                </a:rPr>
                <a:t>居民地与设施</a:t>
              </a:r>
            </a:p>
          </p:txBody>
        </p:sp>
      </p:grpSp>
      <p:sp>
        <p:nvSpPr>
          <p:cNvPr id="2" name="页脚占位符 1"/>
          <p:cNvSpPr>
            <a:spLocks noGrp="1"/>
          </p:cNvSpPr>
          <p:nvPr>
            <p:ph type="ftr" sz="quarter" idx="10"/>
          </p:nvPr>
        </p:nvSpPr>
        <p:spPr/>
        <p:txBody>
          <a:bodyPr/>
          <a:lstStyle/>
          <a:p>
            <a:fld id="{445D51F5-D32A-4367-AB71-455986039667}" type="slidenum">
              <a:rPr lang="zh-CN" altLang="en-US" smtClean="0"/>
              <a:pPr/>
              <a:t>59</a:t>
            </a:fld>
            <a:endParaRPr lang="zh-CN" altLang="en-US" dirty="0"/>
          </a:p>
        </p:txBody>
      </p:sp>
    </p:spTree>
    <p:extLst>
      <p:ext uri="{BB962C8B-B14F-4D97-AF65-F5344CB8AC3E}">
        <p14:creationId xmlns:p14="http://schemas.microsoft.com/office/powerpoint/2010/main" xmlns="" val="1226425752"/>
      </p:ext>
    </p:extLst>
  </p:cSld>
  <p:clrMapOvr>
    <a:masterClrMapping/>
  </p:clrMapOvr>
  <p:transition>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p:cNvSpPr txBox="1">
            <a:spLocks noChangeArrowheads="1"/>
          </p:cNvSpPr>
          <p:nvPr/>
        </p:nvSpPr>
        <p:spPr bwMode="auto">
          <a:xfrm>
            <a:off x="323528" y="2276872"/>
            <a:ext cx="8352928" cy="1151558"/>
          </a:xfrm>
          <a:prstGeom prst="rect">
            <a:avLst/>
          </a:prstGeom>
          <a:ln>
            <a:solidFill>
              <a:srgbClr val="FF0000"/>
            </a:solidFill>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h="38100" prst="cross"/>
          </a:sp3d>
        </p:spPr>
        <p:style>
          <a:lnRef idx="1">
            <a:schemeClr val="dk1"/>
          </a:lnRef>
          <a:fillRef idx="2">
            <a:schemeClr val="dk1"/>
          </a:fillRef>
          <a:effectRef idx="1">
            <a:schemeClr val="dk1"/>
          </a:effectRef>
          <a:fontRef idx="minor">
            <a:schemeClr val="dk1"/>
          </a:fontRef>
        </p:style>
        <p:txBody>
          <a:bodyPr lIns="91375" tIns="45687" rIns="91375" bIns="45687" anchor="ctr"/>
          <a:lstStyle/>
          <a:p>
            <a:pPr algn="ctr">
              <a:defRPr/>
            </a:pPr>
            <a:endParaRPr lang="zh-CN" altLang="en-US" sz="2400" b="1" dirty="0">
              <a:solidFill>
                <a:srgbClr val="0070C0"/>
              </a:solidFill>
              <a:latin typeface="微软雅黑" pitchFamily="34" charset="-122"/>
              <a:ea typeface="微软雅黑" pitchFamily="34" charset="-122"/>
            </a:endParaRPr>
          </a:p>
        </p:txBody>
      </p:sp>
      <p:sp>
        <p:nvSpPr>
          <p:cNvPr id="3" name="内容占位符 2"/>
          <p:cNvSpPr>
            <a:spLocks noGrp="1"/>
          </p:cNvSpPr>
          <p:nvPr>
            <p:ph idx="4294967295"/>
          </p:nvPr>
        </p:nvSpPr>
        <p:spPr>
          <a:xfrm>
            <a:off x="323528" y="2420938"/>
            <a:ext cx="8352928" cy="3960812"/>
          </a:xfrm>
          <a:prstGeom prst="rect">
            <a:avLst/>
          </a:prstGeom>
        </p:spPr>
        <p:txBody>
          <a:bodyPr/>
          <a:lstStyle/>
          <a:p>
            <a:pPr marL="0" lvl="0" indent="457200" algn="just">
              <a:lnSpc>
                <a:spcPts val="3000"/>
              </a:lnSpc>
              <a:spcBef>
                <a:spcPts val="2000"/>
              </a:spcBef>
              <a:buClr>
                <a:srgbClr val="FFC000"/>
              </a:buClr>
              <a:buFont typeface="Wingdings" pitchFamily="2" charset="2"/>
              <a:buChar char="p"/>
            </a:pPr>
            <a:r>
              <a:rPr lang="zh-CN" altLang="zh-CN" sz="2000" dirty="0">
                <a:solidFill>
                  <a:prstClr val="black"/>
                </a:solidFill>
                <a:latin typeface="微软雅黑" pitchFamily="34" charset="-122"/>
                <a:ea typeface="微软雅黑" pitchFamily="34" charset="-122"/>
              </a:rPr>
              <a:t>形成反映地形地貌、</a:t>
            </a:r>
            <a:r>
              <a:rPr lang="zh-CN" altLang="en-US" sz="2000" dirty="0">
                <a:solidFill>
                  <a:prstClr val="black"/>
                </a:solidFill>
                <a:latin typeface="微软雅黑" pitchFamily="34" charset="-122"/>
                <a:ea typeface="微软雅黑" pitchFamily="34" charset="-122"/>
              </a:rPr>
              <a:t>植被</a:t>
            </a:r>
            <a:r>
              <a:rPr lang="zh-CN" altLang="zh-CN" sz="2000" dirty="0">
                <a:solidFill>
                  <a:prstClr val="black"/>
                </a:solidFill>
                <a:latin typeface="微软雅黑" pitchFamily="34" charset="-122"/>
                <a:ea typeface="微软雅黑" pitchFamily="34" charset="-122"/>
              </a:rPr>
              <a:t>覆盖、</a:t>
            </a:r>
            <a:r>
              <a:rPr lang="zh-CN" altLang="en-US" sz="2000" dirty="0">
                <a:solidFill>
                  <a:prstClr val="black"/>
                </a:solidFill>
                <a:latin typeface="微软雅黑" pitchFamily="34" charset="-122"/>
                <a:ea typeface="微软雅黑" pitchFamily="34" charset="-122"/>
              </a:rPr>
              <a:t>水域、荒漠与裸露地表、交通网络、居民地及设施、</a:t>
            </a:r>
            <a:r>
              <a:rPr lang="zh-CN" altLang="zh-CN" sz="2000" dirty="0">
                <a:solidFill>
                  <a:prstClr val="black"/>
                </a:solidFill>
                <a:latin typeface="微软雅黑" pitchFamily="34" charset="-122"/>
                <a:ea typeface="微软雅黑" pitchFamily="34" charset="-122"/>
              </a:rPr>
              <a:t>地理单元等</a:t>
            </a:r>
            <a:r>
              <a:rPr lang="zh-CN" altLang="en-US" sz="2000" dirty="0">
                <a:solidFill>
                  <a:prstClr val="black"/>
                </a:solidFill>
                <a:latin typeface="微软雅黑" pitchFamily="34" charset="-122"/>
                <a:ea typeface="微软雅黑" pitchFamily="34" charset="-122"/>
              </a:rPr>
              <a:t>地理国情内容</a:t>
            </a:r>
            <a:r>
              <a:rPr lang="zh-CN" altLang="zh-CN" sz="2000" dirty="0">
                <a:solidFill>
                  <a:prstClr val="black"/>
                </a:solidFill>
                <a:latin typeface="微软雅黑" pitchFamily="34" charset="-122"/>
                <a:ea typeface="微软雅黑" pitchFamily="34" charset="-122"/>
              </a:rPr>
              <a:t>基本状况的</a:t>
            </a:r>
            <a:r>
              <a:rPr lang="zh-CN" altLang="en-US" sz="2000" dirty="0">
                <a:solidFill>
                  <a:srgbClr val="FF0000"/>
                </a:solidFill>
                <a:latin typeface="微软雅黑" pitchFamily="34" charset="-122"/>
                <a:ea typeface="微软雅黑" pitchFamily="34" charset="-122"/>
              </a:rPr>
              <a:t>基础</a:t>
            </a:r>
            <a:r>
              <a:rPr lang="zh-CN" altLang="zh-CN" sz="2000" dirty="0">
                <a:solidFill>
                  <a:srgbClr val="FF0000"/>
                </a:solidFill>
                <a:latin typeface="微软雅黑" pitchFamily="34" charset="-122"/>
                <a:ea typeface="微软雅黑" pitchFamily="34" charset="-122"/>
              </a:rPr>
              <a:t>地理国情</a:t>
            </a:r>
            <a:r>
              <a:rPr lang="zh-CN" altLang="en-US" sz="2000" dirty="0">
                <a:solidFill>
                  <a:srgbClr val="FF0000"/>
                </a:solidFill>
                <a:latin typeface="微软雅黑" pitchFamily="34" charset="-122"/>
                <a:ea typeface="微软雅黑" pitchFamily="34" charset="-122"/>
              </a:rPr>
              <a:t>信息</a:t>
            </a:r>
            <a:r>
              <a:rPr lang="zh-CN" altLang="en-US" sz="2000" dirty="0">
                <a:solidFill>
                  <a:prstClr val="black"/>
                </a:solidFill>
                <a:latin typeface="微软雅黑" pitchFamily="34" charset="-122"/>
                <a:ea typeface="微软雅黑" pitchFamily="34" charset="-122"/>
              </a:rPr>
              <a:t>；</a:t>
            </a:r>
            <a:endParaRPr lang="en-US" altLang="zh-CN" sz="2000" dirty="0">
              <a:solidFill>
                <a:prstClr val="black"/>
              </a:solidFill>
              <a:latin typeface="微软雅黑" pitchFamily="34" charset="-122"/>
              <a:ea typeface="微软雅黑" pitchFamily="34" charset="-122"/>
            </a:endParaRPr>
          </a:p>
          <a:p>
            <a:pPr marL="0" lvl="0" indent="457200" algn="just">
              <a:lnSpc>
                <a:spcPts val="3000"/>
              </a:lnSpc>
              <a:spcBef>
                <a:spcPts val="2000"/>
              </a:spcBef>
              <a:buClr>
                <a:srgbClr val="FFC000"/>
              </a:buClr>
              <a:buFont typeface="Wingdings" pitchFamily="2" charset="2"/>
              <a:buChar char="p"/>
            </a:pPr>
            <a:r>
              <a:rPr lang="zh-CN" altLang="en-US" sz="2000" dirty="0">
                <a:solidFill>
                  <a:prstClr val="black"/>
                </a:solidFill>
                <a:latin typeface="微软雅黑" pitchFamily="34" charset="-122"/>
                <a:ea typeface="微软雅黑" pitchFamily="34" charset="-122"/>
              </a:rPr>
              <a:t>形成地表资源分布与利用、生态协调性、城镇发展、基本公共服务均等化和区域经济潜能等</a:t>
            </a:r>
            <a:r>
              <a:rPr lang="zh-CN" altLang="en-US" sz="2000" dirty="0">
                <a:solidFill>
                  <a:srgbClr val="FF0000"/>
                </a:solidFill>
                <a:latin typeface="微软雅黑" pitchFamily="34" charset="-122"/>
                <a:ea typeface="微软雅黑" pitchFamily="34" charset="-122"/>
              </a:rPr>
              <a:t>地理国情指数</a:t>
            </a:r>
            <a:r>
              <a:rPr lang="zh-CN" altLang="en-US" sz="2000" dirty="0">
                <a:solidFill>
                  <a:prstClr val="black"/>
                </a:solidFill>
                <a:latin typeface="微软雅黑" pitchFamily="34" charset="-122"/>
                <a:ea typeface="微软雅黑" pitchFamily="34" charset="-122"/>
              </a:rPr>
              <a:t>；</a:t>
            </a:r>
            <a:endParaRPr lang="en-US" altLang="zh-CN" sz="2000" dirty="0">
              <a:solidFill>
                <a:prstClr val="black"/>
              </a:solidFill>
              <a:latin typeface="微软雅黑" pitchFamily="34" charset="-122"/>
              <a:ea typeface="微软雅黑" pitchFamily="34" charset="-122"/>
            </a:endParaRPr>
          </a:p>
          <a:p>
            <a:pPr marL="0" lvl="0" indent="457200" algn="just">
              <a:lnSpc>
                <a:spcPts val="3000"/>
              </a:lnSpc>
              <a:spcBef>
                <a:spcPts val="2000"/>
              </a:spcBef>
              <a:buClr>
                <a:srgbClr val="FFC000"/>
              </a:buClr>
              <a:buFont typeface="Wingdings" pitchFamily="2" charset="2"/>
              <a:buChar char="p"/>
            </a:pPr>
            <a:r>
              <a:rPr lang="zh-CN" altLang="zh-CN" sz="2000" dirty="0">
                <a:solidFill>
                  <a:prstClr val="black"/>
                </a:solidFill>
                <a:latin typeface="微软雅黑" pitchFamily="34" charset="-122"/>
                <a:ea typeface="微软雅黑" pitchFamily="34" charset="-122"/>
              </a:rPr>
              <a:t>从资源、生态、经济、社会等方面，形成反映地理国情信息的空间分布、空间结构、空间关系、地域差异的</a:t>
            </a:r>
            <a:r>
              <a:rPr lang="zh-CN" altLang="zh-CN" sz="2000" dirty="0">
                <a:solidFill>
                  <a:srgbClr val="FF0000"/>
                </a:solidFill>
                <a:latin typeface="微软雅黑" pitchFamily="34" charset="-122"/>
                <a:ea typeface="微软雅黑" pitchFamily="34" charset="-122"/>
              </a:rPr>
              <a:t>地理国情分析评价报告</a:t>
            </a:r>
            <a:r>
              <a:rPr lang="zh-CN" altLang="zh-CN" sz="2000" dirty="0">
                <a:solidFill>
                  <a:prstClr val="black"/>
                </a:solidFill>
                <a:latin typeface="微软雅黑" pitchFamily="34" charset="-122"/>
                <a:ea typeface="微软雅黑" pitchFamily="34" charset="-122"/>
              </a:rPr>
              <a:t>，客观准确地揭示其空间分布规律和发展演化趋势。</a:t>
            </a:r>
          </a:p>
          <a:p>
            <a:pPr algn="just"/>
            <a:endParaRPr lang="zh-CN" altLang="en-US" dirty="0"/>
          </a:p>
        </p:txBody>
      </p:sp>
      <p:sp>
        <p:nvSpPr>
          <p:cNvPr id="5" name="Line 25"/>
          <p:cNvSpPr>
            <a:spLocks noChangeShapeType="1"/>
          </p:cNvSpPr>
          <p:nvPr/>
        </p:nvSpPr>
        <p:spPr bwMode="auto">
          <a:xfrm>
            <a:off x="934265" y="1720702"/>
            <a:ext cx="3853758" cy="0"/>
          </a:xfrm>
          <a:prstGeom prst="line">
            <a:avLst/>
          </a:prstGeom>
          <a:noFill/>
          <a:ln w="9525">
            <a:solidFill>
              <a:schemeClr val="accent3">
                <a:lumMod val="75000"/>
              </a:schemeClr>
            </a:solidFill>
            <a:prstDash val="dash"/>
            <a:round/>
            <a:headEnd/>
            <a:tailEnd/>
          </a:ln>
          <a:effectLst/>
        </p:spPr>
        <p:txBody>
          <a:bodyPr/>
          <a:lstStyle/>
          <a:p>
            <a:endParaRPr lang="zh-CN" altLang="en-US" sz="2800">
              <a:solidFill>
                <a:prstClr val="black"/>
              </a:solidFill>
            </a:endParaRPr>
          </a:p>
        </p:txBody>
      </p:sp>
      <p:sp>
        <p:nvSpPr>
          <p:cNvPr id="6" name="Text Box 34"/>
          <p:cNvSpPr txBox="1">
            <a:spLocks noChangeArrowheads="1"/>
          </p:cNvSpPr>
          <p:nvPr/>
        </p:nvSpPr>
        <p:spPr bwMode="auto">
          <a:xfrm>
            <a:off x="934265" y="1178705"/>
            <a:ext cx="4011031" cy="584775"/>
          </a:xfrm>
          <a:prstGeom prst="rect">
            <a:avLst/>
          </a:prstGeom>
          <a:noFill/>
          <a:ln w="9525">
            <a:noFill/>
            <a:miter lim="800000"/>
            <a:headEnd/>
            <a:tailEnd/>
          </a:ln>
          <a:effectLst/>
        </p:spPr>
        <p:txBody>
          <a:bodyPr wrap="square">
            <a:spAutoFit/>
          </a:bodyPr>
          <a:lstStyle/>
          <a:p>
            <a:pPr marL="571500" indent="-571500">
              <a:buFont typeface="+mj-ea"/>
              <a:buAutoNum type="ea1JpnChsDbPeriod" startAt="4"/>
            </a:pPr>
            <a:r>
              <a:rPr lang="zh-CN" altLang="en-US" sz="3200" dirty="0">
                <a:ln>
                  <a:solidFill>
                    <a:prstClr val="white">
                      <a:lumMod val="50000"/>
                    </a:prstClr>
                  </a:solidFill>
                </a:ln>
                <a:solidFill>
                  <a:prstClr val="black"/>
                </a:solidFill>
                <a:ea typeface="微软雅黑" pitchFamily="34" charset="-122"/>
              </a:rPr>
              <a:t>统计分析的目标</a:t>
            </a:r>
          </a:p>
        </p:txBody>
      </p:sp>
      <p:sp>
        <p:nvSpPr>
          <p:cNvPr id="2" name="页脚占位符 1"/>
          <p:cNvSpPr>
            <a:spLocks noGrp="1"/>
          </p:cNvSpPr>
          <p:nvPr>
            <p:ph type="ftr" sz="quarter" idx="10"/>
          </p:nvPr>
        </p:nvSpPr>
        <p:spPr/>
        <p:txBody>
          <a:bodyPr/>
          <a:lstStyle/>
          <a:p>
            <a:fld id="{C1CF8638-AA35-47C7-874F-AA1E00CC180C}" type="slidenum">
              <a:rPr lang="zh-CN" altLang="en-US" smtClean="0"/>
              <a:pPr/>
              <a:t>6</a:t>
            </a:fld>
            <a:endParaRPr lang="zh-CN" altLang="en-US" dirty="0"/>
          </a:p>
        </p:txBody>
      </p:sp>
    </p:spTree>
    <p:extLst>
      <p:ext uri="{BB962C8B-B14F-4D97-AF65-F5344CB8AC3E}">
        <p14:creationId xmlns:p14="http://schemas.microsoft.com/office/powerpoint/2010/main" xmlns="" val="3959252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descr="居民地2.PNG"/>
          <p:cNvPicPr>
            <a:picLocks noChangeAspect="1"/>
          </p:cNvPicPr>
          <p:nvPr/>
        </p:nvPicPr>
        <p:blipFill>
          <a:blip r:embed="rId2"/>
          <a:stretch>
            <a:fillRect/>
          </a:stretch>
        </p:blipFill>
        <p:spPr>
          <a:xfrm>
            <a:off x="428596" y="1643074"/>
            <a:ext cx="8327750" cy="5214950"/>
          </a:xfrm>
          <a:prstGeom prst="rect">
            <a:avLst/>
          </a:prstGeom>
        </p:spPr>
      </p:pic>
      <p:grpSp>
        <p:nvGrpSpPr>
          <p:cNvPr id="9" name="组合 13"/>
          <p:cNvGrpSpPr/>
          <p:nvPr/>
        </p:nvGrpSpPr>
        <p:grpSpPr>
          <a:xfrm>
            <a:off x="899592" y="921281"/>
            <a:ext cx="5550807" cy="543585"/>
            <a:chOff x="2171720" y="5500702"/>
            <a:chExt cx="5550807" cy="543585"/>
          </a:xfrm>
        </p:grpSpPr>
        <p:sp>
          <p:nvSpPr>
            <p:cNvPr id="10" name="Line 31"/>
            <p:cNvSpPr>
              <a:spLocks noChangeShapeType="1"/>
            </p:cNvSpPr>
            <p:nvPr/>
          </p:nvSpPr>
          <p:spPr bwMode="auto">
            <a:xfrm>
              <a:off x="2171720" y="6044287"/>
              <a:ext cx="5400676" cy="0"/>
            </a:xfrm>
            <a:prstGeom prst="line">
              <a:avLst/>
            </a:prstGeom>
            <a:noFill/>
            <a:ln w="9525">
              <a:solidFill>
                <a:schemeClr val="accent3">
                  <a:lumMod val="75000"/>
                </a:schemeClr>
              </a:solidFill>
              <a:prstDash val="dash"/>
              <a:round/>
              <a:headEnd/>
              <a:tailEnd/>
            </a:ln>
            <a:effectLst/>
          </p:spPr>
          <p:txBody>
            <a:bodyPr/>
            <a:lstStyle/>
            <a:p>
              <a:endParaRPr lang="zh-CN" altLang="en-US" sz="2800">
                <a:solidFill>
                  <a:prstClr val="black"/>
                </a:solidFill>
              </a:endParaRPr>
            </a:p>
          </p:txBody>
        </p:sp>
        <p:sp>
          <p:nvSpPr>
            <p:cNvPr id="11" name="Text Box 36"/>
            <p:cNvSpPr txBox="1">
              <a:spLocks noChangeArrowheads="1"/>
            </p:cNvSpPr>
            <p:nvPr/>
          </p:nvSpPr>
          <p:spPr bwMode="auto">
            <a:xfrm>
              <a:off x="2302453" y="5500702"/>
              <a:ext cx="5420074" cy="523220"/>
            </a:xfrm>
            <a:prstGeom prst="rect">
              <a:avLst/>
            </a:prstGeom>
            <a:noFill/>
            <a:ln w="9525">
              <a:noFill/>
              <a:miter lim="800000"/>
              <a:headEnd/>
              <a:tailEnd/>
            </a:ln>
            <a:effectLst/>
          </p:spPr>
          <p:txBody>
            <a:bodyPr wrap="none">
              <a:spAutoFit/>
            </a:bodyPr>
            <a:lstStyle/>
            <a:p>
              <a:pPr marL="514350" indent="-514350">
                <a:buFont typeface="+mj-lt"/>
                <a:buAutoNum type="arabicPeriod" startAt="6"/>
              </a:pPr>
              <a:r>
                <a:rPr lang="zh-CN" altLang="en-US" sz="2800" dirty="0" smtClean="0">
                  <a:ln>
                    <a:solidFill>
                      <a:prstClr val="white">
                        <a:lumMod val="50000"/>
                      </a:prstClr>
                    </a:solidFill>
                  </a:ln>
                  <a:solidFill>
                    <a:prstClr val="black"/>
                  </a:solidFill>
                  <a:ea typeface="微软雅黑" pitchFamily="34" charset="-122"/>
                </a:rPr>
                <a:t>人文地理要素</a:t>
              </a:r>
              <a:r>
                <a:rPr lang="en-US" altLang="zh-CN" sz="2800" dirty="0" smtClean="0">
                  <a:ln>
                    <a:solidFill>
                      <a:prstClr val="white">
                        <a:lumMod val="50000"/>
                      </a:prstClr>
                    </a:solidFill>
                  </a:ln>
                  <a:solidFill>
                    <a:prstClr val="black"/>
                  </a:solidFill>
                  <a:ea typeface="微软雅黑" pitchFamily="34" charset="-122"/>
                </a:rPr>
                <a:t>— </a:t>
              </a:r>
              <a:r>
                <a:rPr lang="zh-CN" altLang="en-US" sz="2800" dirty="0" smtClean="0">
                  <a:solidFill>
                    <a:srgbClr val="00B050"/>
                  </a:solidFill>
                  <a:ea typeface="微软雅黑" pitchFamily="34" charset="-122"/>
                </a:rPr>
                <a:t>居民地与设施</a:t>
              </a:r>
            </a:p>
          </p:txBody>
        </p:sp>
      </p:grpSp>
      <p:sp>
        <p:nvSpPr>
          <p:cNvPr id="2" name="页脚占位符 1"/>
          <p:cNvSpPr>
            <a:spLocks noGrp="1"/>
          </p:cNvSpPr>
          <p:nvPr>
            <p:ph type="ftr" sz="quarter" idx="10"/>
          </p:nvPr>
        </p:nvSpPr>
        <p:spPr/>
        <p:txBody>
          <a:bodyPr/>
          <a:lstStyle/>
          <a:p>
            <a:fld id="{E998FCFD-1DD9-4671-BE01-27EBBD635290}" type="slidenum">
              <a:rPr lang="zh-CN" altLang="en-US" smtClean="0"/>
              <a:pPr/>
              <a:t>60</a:t>
            </a:fld>
            <a:endParaRPr lang="zh-CN" altLang="en-US" dirty="0"/>
          </a:p>
        </p:txBody>
      </p:sp>
    </p:spTree>
    <p:extLst>
      <p:ext uri="{BB962C8B-B14F-4D97-AF65-F5344CB8AC3E}">
        <p14:creationId xmlns:p14="http://schemas.microsoft.com/office/powerpoint/2010/main" xmlns="" val="3269517635"/>
      </p:ext>
    </p:extLst>
  </p:cSld>
  <p:clrMapOvr>
    <a:masterClrMapping/>
  </p:clrMapOvr>
  <p:transition>
    <p:fade/>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descr="居民地3.PNG"/>
          <p:cNvPicPr>
            <a:picLocks noChangeAspect="1"/>
          </p:cNvPicPr>
          <p:nvPr/>
        </p:nvPicPr>
        <p:blipFill>
          <a:blip r:embed="rId2"/>
          <a:stretch>
            <a:fillRect/>
          </a:stretch>
        </p:blipFill>
        <p:spPr>
          <a:xfrm>
            <a:off x="341405" y="1620623"/>
            <a:ext cx="8445437" cy="5237401"/>
          </a:xfrm>
          <a:prstGeom prst="rect">
            <a:avLst/>
          </a:prstGeom>
        </p:spPr>
      </p:pic>
      <p:grpSp>
        <p:nvGrpSpPr>
          <p:cNvPr id="9" name="组合 13"/>
          <p:cNvGrpSpPr/>
          <p:nvPr/>
        </p:nvGrpSpPr>
        <p:grpSpPr>
          <a:xfrm>
            <a:off x="899592" y="922034"/>
            <a:ext cx="5550807" cy="543585"/>
            <a:chOff x="2171720" y="5500702"/>
            <a:chExt cx="5550807" cy="543585"/>
          </a:xfrm>
        </p:grpSpPr>
        <p:sp>
          <p:nvSpPr>
            <p:cNvPr id="10" name="Line 31"/>
            <p:cNvSpPr>
              <a:spLocks noChangeShapeType="1"/>
            </p:cNvSpPr>
            <p:nvPr/>
          </p:nvSpPr>
          <p:spPr bwMode="auto">
            <a:xfrm>
              <a:off x="2171720" y="6044287"/>
              <a:ext cx="5400676" cy="0"/>
            </a:xfrm>
            <a:prstGeom prst="line">
              <a:avLst/>
            </a:prstGeom>
            <a:noFill/>
            <a:ln w="9525">
              <a:solidFill>
                <a:schemeClr val="accent3">
                  <a:lumMod val="75000"/>
                </a:schemeClr>
              </a:solidFill>
              <a:prstDash val="dash"/>
              <a:round/>
              <a:headEnd/>
              <a:tailEnd/>
            </a:ln>
            <a:effectLst/>
          </p:spPr>
          <p:txBody>
            <a:bodyPr/>
            <a:lstStyle/>
            <a:p>
              <a:endParaRPr lang="zh-CN" altLang="en-US" sz="2800">
                <a:solidFill>
                  <a:prstClr val="black"/>
                </a:solidFill>
              </a:endParaRPr>
            </a:p>
          </p:txBody>
        </p:sp>
        <p:sp>
          <p:nvSpPr>
            <p:cNvPr id="11" name="Text Box 36"/>
            <p:cNvSpPr txBox="1">
              <a:spLocks noChangeArrowheads="1"/>
            </p:cNvSpPr>
            <p:nvPr/>
          </p:nvSpPr>
          <p:spPr bwMode="auto">
            <a:xfrm>
              <a:off x="2302453" y="5500702"/>
              <a:ext cx="5420074" cy="523220"/>
            </a:xfrm>
            <a:prstGeom prst="rect">
              <a:avLst/>
            </a:prstGeom>
            <a:noFill/>
            <a:ln w="9525">
              <a:noFill/>
              <a:miter lim="800000"/>
              <a:headEnd/>
              <a:tailEnd/>
            </a:ln>
            <a:effectLst/>
          </p:spPr>
          <p:txBody>
            <a:bodyPr wrap="none">
              <a:spAutoFit/>
            </a:bodyPr>
            <a:lstStyle/>
            <a:p>
              <a:pPr marL="514350" indent="-514350">
                <a:buFont typeface="+mj-lt"/>
                <a:buAutoNum type="arabicPeriod" startAt="6"/>
              </a:pPr>
              <a:r>
                <a:rPr lang="zh-CN" altLang="en-US" sz="2800" dirty="0" smtClean="0">
                  <a:ln>
                    <a:solidFill>
                      <a:prstClr val="white">
                        <a:lumMod val="50000"/>
                      </a:prstClr>
                    </a:solidFill>
                  </a:ln>
                  <a:solidFill>
                    <a:prstClr val="black"/>
                  </a:solidFill>
                  <a:ea typeface="微软雅黑" pitchFamily="34" charset="-122"/>
                </a:rPr>
                <a:t>人文地理要素</a:t>
              </a:r>
              <a:r>
                <a:rPr lang="en-US" altLang="zh-CN" sz="2800" dirty="0" smtClean="0">
                  <a:ln>
                    <a:solidFill>
                      <a:prstClr val="white">
                        <a:lumMod val="50000"/>
                      </a:prstClr>
                    </a:solidFill>
                  </a:ln>
                  <a:solidFill>
                    <a:prstClr val="black"/>
                  </a:solidFill>
                  <a:ea typeface="微软雅黑" pitchFamily="34" charset="-122"/>
                </a:rPr>
                <a:t>— </a:t>
              </a:r>
              <a:r>
                <a:rPr lang="zh-CN" altLang="en-US" sz="2800" dirty="0" smtClean="0">
                  <a:solidFill>
                    <a:srgbClr val="00B050"/>
                  </a:solidFill>
                  <a:ea typeface="微软雅黑" pitchFamily="34" charset="-122"/>
                </a:rPr>
                <a:t>居民地与设施</a:t>
              </a:r>
            </a:p>
          </p:txBody>
        </p:sp>
      </p:grpSp>
      <p:sp>
        <p:nvSpPr>
          <p:cNvPr id="2" name="页脚占位符 1"/>
          <p:cNvSpPr>
            <a:spLocks noGrp="1"/>
          </p:cNvSpPr>
          <p:nvPr>
            <p:ph type="ftr" sz="quarter" idx="10"/>
          </p:nvPr>
        </p:nvSpPr>
        <p:spPr/>
        <p:txBody>
          <a:bodyPr/>
          <a:lstStyle/>
          <a:p>
            <a:fld id="{F9E056C0-462A-4F8D-8E0C-31E122934573}" type="slidenum">
              <a:rPr lang="zh-CN" altLang="en-US" smtClean="0"/>
              <a:pPr/>
              <a:t>61</a:t>
            </a:fld>
            <a:endParaRPr lang="zh-CN" altLang="en-US" dirty="0"/>
          </a:p>
        </p:txBody>
      </p:sp>
    </p:spTree>
    <p:extLst>
      <p:ext uri="{BB962C8B-B14F-4D97-AF65-F5344CB8AC3E}">
        <p14:creationId xmlns:p14="http://schemas.microsoft.com/office/powerpoint/2010/main" xmlns="" val="930057023"/>
      </p:ext>
    </p:extLst>
  </p:cSld>
  <p:clrMapOvr>
    <a:masterClrMapping/>
  </p:clrMapOvr>
  <p:transition>
    <p:fade/>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descr="居民地4.PNG"/>
          <p:cNvPicPr>
            <a:picLocks noChangeAspect="1"/>
          </p:cNvPicPr>
          <p:nvPr/>
        </p:nvPicPr>
        <p:blipFill>
          <a:blip r:embed="rId2"/>
          <a:stretch>
            <a:fillRect/>
          </a:stretch>
        </p:blipFill>
        <p:spPr>
          <a:xfrm>
            <a:off x="379583" y="1571612"/>
            <a:ext cx="8407259" cy="5220060"/>
          </a:xfrm>
          <a:prstGeom prst="rect">
            <a:avLst/>
          </a:prstGeom>
        </p:spPr>
      </p:pic>
      <p:grpSp>
        <p:nvGrpSpPr>
          <p:cNvPr id="9" name="组合 13"/>
          <p:cNvGrpSpPr/>
          <p:nvPr/>
        </p:nvGrpSpPr>
        <p:grpSpPr>
          <a:xfrm>
            <a:off x="899592" y="921281"/>
            <a:ext cx="5550807" cy="543585"/>
            <a:chOff x="2171720" y="5500702"/>
            <a:chExt cx="5550807" cy="543585"/>
          </a:xfrm>
        </p:grpSpPr>
        <p:sp>
          <p:nvSpPr>
            <p:cNvPr id="10" name="Line 31"/>
            <p:cNvSpPr>
              <a:spLocks noChangeShapeType="1"/>
            </p:cNvSpPr>
            <p:nvPr/>
          </p:nvSpPr>
          <p:spPr bwMode="auto">
            <a:xfrm>
              <a:off x="2171720" y="6044287"/>
              <a:ext cx="5400676" cy="0"/>
            </a:xfrm>
            <a:prstGeom prst="line">
              <a:avLst/>
            </a:prstGeom>
            <a:noFill/>
            <a:ln w="9525">
              <a:solidFill>
                <a:schemeClr val="accent3">
                  <a:lumMod val="75000"/>
                </a:schemeClr>
              </a:solidFill>
              <a:prstDash val="dash"/>
              <a:round/>
              <a:headEnd/>
              <a:tailEnd/>
            </a:ln>
            <a:effectLst/>
          </p:spPr>
          <p:txBody>
            <a:bodyPr/>
            <a:lstStyle/>
            <a:p>
              <a:endParaRPr lang="zh-CN" altLang="en-US" sz="2800">
                <a:solidFill>
                  <a:prstClr val="black"/>
                </a:solidFill>
              </a:endParaRPr>
            </a:p>
          </p:txBody>
        </p:sp>
        <p:sp>
          <p:nvSpPr>
            <p:cNvPr id="11" name="Text Box 36"/>
            <p:cNvSpPr txBox="1">
              <a:spLocks noChangeArrowheads="1"/>
            </p:cNvSpPr>
            <p:nvPr/>
          </p:nvSpPr>
          <p:spPr bwMode="auto">
            <a:xfrm>
              <a:off x="2302453" y="5500702"/>
              <a:ext cx="5420074" cy="523220"/>
            </a:xfrm>
            <a:prstGeom prst="rect">
              <a:avLst/>
            </a:prstGeom>
            <a:noFill/>
            <a:ln w="9525">
              <a:noFill/>
              <a:miter lim="800000"/>
              <a:headEnd/>
              <a:tailEnd/>
            </a:ln>
            <a:effectLst/>
          </p:spPr>
          <p:txBody>
            <a:bodyPr wrap="none">
              <a:spAutoFit/>
            </a:bodyPr>
            <a:lstStyle/>
            <a:p>
              <a:pPr marL="514350" indent="-514350">
                <a:buFont typeface="+mj-lt"/>
                <a:buAutoNum type="arabicPeriod" startAt="6"/>
              </a:pPr>
              <a:r>
                <a:rPr lang="zh-CN" altLang="en-US" sz="2800" dirty="0" smtClean="0">
                  <a:ln>
                    <a:solidFill>
                      <a:prstClr val="white">
                        <a:lumMod val="50000"/>
                      </a:prstClr>
                    </a:solidFill>
                  </a:ln>
                  <a:solidFill>
                    <a:prstClr val="black"/>
                  </a:solidFill>
                  <a:ea typeface="微软雅黑" pitchFamily="34" charset="-122"/>
                </a:rPr>
                <a:t>人文地理要素</a:t>
              </a:r>
              <a:r>
                <a:rPr lang="en-US" altLang="zh-CN" sz="2800" dirty="0" smtClean="0">
                  <a:ln>
                    <a:solidFill>
                      <a:prstClr val="white">
                        <a:lumMod val="50000"/>
                      </a:prstClr>
                    </a:solidFill>
                  </a:ln>
                  <a:solidFill>
                    <a:prstClr val="black"/>
                  </a:solidFill>
                  <a:ea typeface="微软雅黑" pitchFamily="34" charset="-122"/>
                </a:rPr>
                <a:t>— </a:t>
              </a:r>
              <a:r>
                <a:rPr lang="zh-CN" altLang="en-US" sz="2800" dirty="0" smtClean="0">
                  <a:solidFill>
                    <a:srgbClr val="00B050"/>
                  </a:solidFill>
                  <a:ea typeface="微软雅黑" pitchFamily="34" charset="-122"/>
                </a:rPr>
                <a:t>居民地与设施</a:t>
              </a:r>
            </a:p>
          </p:txBody>
        </p:sp>
      </p:grpSp>
      <p:sp>
        <p:nvSpPr>
          <p:cNvPr id="2" name="页脚占位符 1"/>
          <p:cNvSpPr>
            <a:spLocks noGrp="1"/>
          </p:cNvSpPr>
          <p:nvPr>
            <p:ph type="ftr" sz="quarter" idx="10"/>
          </p:nvPr>
        </p:nvSpPr>
        <p:spPr/>
        <p:txBody>
          <a:bodyPr/>
          <a:lstStyle/>
          <a:p>
            <a:fld id="{D964D3CF-4379-46FC-ADA9-B7503C322E4B}" type="slidenum">
              <a:rPr lang="zh-CN" altLang="en-US" smtClean="0"/>
              <a:pPr/>
              <a:t>62</a:t>
            </a:fld>
            <a:endParaRPr lang="zh-CN" altLang="en-US" dirty="0"/>
          </a:p>
        </p:txBody>
      </p:sp>
    </p:spTree>
    <p:extLst>
      <p:ext uri="{BB962C8B-B14F-4D97-AF65-F5344CB8AC3E}">
        <p14:creationId xmlns:p14="http://schemas.microsoft.com/office/powerpoint/2010/main" xmlns="" val="614500371"/>
      </p:ext>
    </p:extLst>
  </p:cSld>
  <p:clrMapOvr>
    <a:masterClrMapping/>
  </p:clrMapOvr>
  <p:transition>
    <p:fade/>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descr="居民地栅格1.PNG"/>
          <p:cNvPicPr>
            <a:picLocks noChangeAspect="1"/>
          </p:cNvPicPr>
          <p:nvPr/>
        </p:nvPicPr>
        <p:blipFill>
          <a:blip r:embed="rId2"/>
          <a:stretch>
            <a:fillRect/>
          </a:stretch>
        </p:blipFill>
        <p:spPr>
          <a:xfrm>
            <a:off x="500033" y="1643074"/>
            <a:ext cx="8227649" cy="5143512"/>
          </a:xfrm>
          <a:prstGeom prst="rect">
            <a:avLst/>
          </a:prstGeom>
        </p:spPr>
      </p:pic>
      <p:grpSp>
        <p:nvGrpSpPr>
          <p:cNvPr id="10" name="组合 13"/>
          <p:cNvGrpSpPr/>
          <p:nvPr/>
        </p:nvGrpSpPr>
        <p:grpSpPr>
          <a:xfrm>
            <a:off x="899592" y="889774"/>
            <a:ext cx="5550807" cy="543585"/>
            <a:chOff x="2171720" y="5500702"/>
            <a:chExt cx="5550807" cy="543585"/>
          </a:xfrm>
        </p:grpSpPr>
        <p:sp>
          <p:nvSpPr>
            <p:cNvPr id="11" name="Line 31"/>
            <p:cNvSpPr>
              <a:spLocks noChangeShapeType="1"/>
            </p:cNvSpPr>
            <p:nvPr/>
          </p:nvSpPr>
          <p:spPr bwMode="auto">
            <a:xfrm>
              <a:off x="2171720" y="6044287"/>
              <a:ext cx="5400676" cy="0"/>
            </a:xfrm>
            <a:prstGeom prst="line">
              <a:avLst/>
            </a:prstGeom>
            <a:noFill/>
            <a:ln w="9525">
              <a:solidFill>
                <a:schemeClr val="accent3">
                  <a:lumMod val="75000"/>
                </a:schemeClr>
              </a:solidFill>
              <a:prstDash val="dash"/>
              <a:round/>
              <a:headEnd/>
              <a:tailEnd/>
            </a:ln>
            <a:effectLst/>
          </p:spPr>
          <p:txBody>
            <a:bodyPr/>
            <a:lstStyle/>
            <a:p>
              <a:endParaRPr lang="zh-CN" altLang="en-US" sz="2800">
                <a:solidFill>
                  <a:prstClr val="black"/>
                </a:solidFill>
              </a:endParaRPr>
            </a:p>
          </p:txBody>
        </p:sp>
        <p:sp>
          <p:nvSpPr>
            <p:cNvPr id="12" name="Text Box 36"/>
            <p:cNvSpPr txBox="1">
              <a:spLocks noChangeArrowheads="1"/>
            </p:cNvSpPr>
            <p:nvPr/>
          </p:nvSpPr>
          <p:spPr bwMode="auto">
            <a:xfrm>
              <a:off x="2302453" y="5500702"/>
              <a:ext cx="5420074" cy="523220"/>
            </a:xfrm>
            <a:prstGeom prst="rect">
              <a:avLst/>
            </a:prstGeom>
            <a:noFill/>
            <a:ln w="9525">
              <a:noFill/>
              <a:miter lim="800000"/>
              <a:headEnd/>
              <a:tailEnd/>
            </a:ln>
            <a:effectLst/>
          </p:spPr>
          <p:txBody>
            <a:bodyPr wrap="none">
              <a:spAutoFit/>
            </a:bodyPr>
            <a:lstStyle/>
            <a:p>
              <a:pPr marL="514350" indent="-514350">
                <a:buFont typeface="+mj-lt"/>
                <a:buAutoNum type="arabicPeriod" startAt="6"/>
              </a:pPr>
              <a:r>
                <a:rPr lang="zh-CN" altLang="en-US" sz="2800" dirty="0" smtClean="0">
                  <a:ln>
                    <a:solidFill>
                      <a:prstClr val="white">
                        <a:lumMod val="50000"/>
                      </a:prstClr>
                    </a:solidFill>
                  </a:ln>
                  <a:solidFill>
                    <a:prstClr val="black"/>
                  </a:solidFill>
                  <a:ea typeface="微软雅黑" pitchFamily="34" charset="-122"/>
                </a:rPr>
                <a:t>人文地理要素</a:t>
              </a:r>
              <a:r>
                <a:rPr lang="en-US" altLang="zh-CN" sz="2800" dirty="0" smtClean="0">
                  <a:ln>
                    <a:solidFill>
                      <a:prstClr val="white">
                        <a:lumMod val="50000"/>
                      </a:prstClr>
                    </a:solidFill>
                  </a:ln>
                  <a:solidFill>
                    <a:prstClr val="black"/>
                  </a:solidFill>
                  <a:ea typeface="微软雅黑" pitchFamily="34" charset="-122"/>
                </a:rPr>
                <a:t>— </a:t>
              </a:r>
              <a:r>
                <a:rPr lang="zh-CN" altLang="en-US" sz="2800" dirty="0" smtClean="0">
                  <a:solidFill>
                    <a:srgbClr val="00B050"/>
                  </a:solidFill>
                  <a:ea typeface="微软雅黑" pitchFamily="34" charset="-122"/>
                </a:rPr>
                <a:t>居民地与设施</a:t>
              </a:r>
            </a:p>
          </p:txBody>
        </p:sp>
      </p:grpSp>
      <p:sp>
        <p:nvSpPr>
          <p:cNvPr id="2" name="页脚占位符 1"/>
          <p:cNvSpPr>
            <a:spLocks noGrp="1"/>
          </p:cNvSpPr>
          <p:nvPr>
            <p:ph type="ftr" sz="quarter" idx="10"/>
          </p:nvPr>
        </p:nvSpPr>
        <p:spPr/>
        <p:txBody>
          <a:bodyPr/>
          <a:lstStyle/>
          <a:p>
            <a:fld id="{2B542601-D9E3-4922-AAA5-E215B09F4711}" type="slidenum">
              <a:rPr lang="zh-CN" altLang="en-US" smtClean="0"/>
              <a:pPr/>
              <a:t>63</a:t>
            </a:fld>
            <a:endParaRPr lang="zh-CN" altLang="en-US" dirty="0"/>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8" name="Picture 2"/>
          <p:cNvPicPr>
            <a:picLocks noChangeAspect="1" noChangeArrowheads="1"/>
          </p:cNvPicPr>
          <p:nvPr/>
        </p:nvPicPr>
        <p:blipFill>
          <a:blip r:embed="rId2"/>
          <a:srcRect/>
          <a:stretch>
            <a:fillRect/>
          </a:stretch>
        </p:blipFill>
        <p:spPr bwMode="auto">
          <a:xfrm>
            <a:off x="481011" y="1571612"/>
            <a:ext cx="8234393" cy="5224717"/>
          </a:xfrm>
          <a:prstGeom prst="rect">
            <a:avLst/>
          </a:prstGeom>
          <a:noFill/>
          <a:ln w="9525">
            <a:noFill/>
            <a:miter lim="800000"/>
            <a:headEnd/>
            <a:tailEnd/>
          </a:ln>
          <a:effectLst/>
        </p:spPr>
      </p:pic>
      <p:grpSp>
        <p:nvGrpSpPr>
          <p:cNvPr id="10" name="组合 13"/>
          <p:cNvGrpSpPr/>
          <p:nvPr/>
        </p:nvGrpSpPr>
        <p:grpSpPr>
          <a:xfrm>
            <a:off x="899592" y="876760"/>
            <a:ext cx="5550807" cy="543585"/>
            <a:chOff x="2171720" y="5500702"/>
            <a:chExt cx="5550807" cy="543585"/>
          </a:xfrm>
        </p:grpSpPr>
        <p:sp>
          <p:nvSpPr>
            <p:cNvPr id="11" name="Line 31"/>
            <p:cNvSpPr>
              <a:spLocks noChangeShapeType="1"/>
            </p:cNvSpPr>
            <p:nvPr/>
          </p:nvSpPr>
          <p:spPr bwMode="auto">
            <a:xfrm>
              <a:off x="2171720" y="6044287"/>
              <a:ext cx="5400676" cy="0"/>
            </a:xfrm>
            <a:prstGeom prst="line">
              <a:avLst/>
            </a:prstGeom>
            <a:noFill/>
            <a:ln w="9525">
              <a:solidFill>
                <a:schemeClr val="accent3">
                  <a:lumMod val="75000"/>
                </a:schemeClr>
              </a:solidFill>
              <a:prstDash val="dash"/>
              <a:round/>
              <a:headEnd/>
              <a:tailEnd/>
            </a:ln>
            <a:effectLst/>
          </p:spPr>
          <p:txBody>
            <a:bodyPr/>
            <a:lstStyle/>
            <a:p>
              <a:endParaRPr lang="zh-CN" altLang="en-US" sz="2800">
                <a:solidFill>
                  <a:prstClr val="black"/>
                </a:solidFill>
              </a:endParaRPr>
            </a:p>
          </p:txBody>
        </p:sp>
        <p:sp>
          <p:nvSpPr>
            <p:cNvPr id="12" name="Text Box 36"/>
            <p:cNvSpPr txBox="1">
              <a:spLocks noChangeArrowheads="1"/>
            </p:cNvSpPr>
            <p:nvPr/>
          </p:nvSpPr>
          <p:spPr bwMode="auto">
            <a:xfrm>
              <a:off x="2302453" y="5500702"/>
              <a:ext cx="5420074" cy="523220"/>
            </a:xfrm>
            <a:prstGeom prst="rect">
              <a:avLst/>
            </a:prstGeom>
            <a:noFill/>
            <a:ln w="9525">
              <a:noFill/>
              <a:miter lim="800000"/>
              <a:headEnd/>
              <a:tailEnd/>
            </a:ln>
            <a:effectLst/>
          </p:spPr>
          <p:txBody>
            <a:bodyPr wrap="none">
              <a:spAutoFit/>
            </a:bodyPr>
            <a:lstStyle/>
            <a:p>
              <a:pPr marL="514350" indent="-514350">
                <a:buFont typeface="+mj-lt"/>
                <a:buAutoNum type="arabicPeriod" startAt="6"/>
              </a:pPr>
              <a:r>
                <a:rPr lang="zh-CN" altLang="en-US" sz="2800" dirty="0" smtClean="0">
                  <a:ln>
                    <a:solidFill>
                      <a:prstClr val="white">
                        <a:lumMod val="50000"/>
                      </a:prstClr>
                    </a:solidFill>
                  </a:ln>
                  <a:solidFill>
                    <a:prstClr val="black"/>
                  </a:solidFill>
                  <a:ea typeface="微软雅黑" pitchFamily="34" charset="-122"/>
                </a:rPr>
                <a:t>人文地理要素</a:t>
              </a:r>
              <a:r>
                <a:rPr lang="en-US" altLang="zh-CN" sz="2800" dirty="0" smtClean="0">
                  <a:ln>
                    <a:solidFill>
                      <a:prstClr val="white">
                        <a:lumMod val="50000"/>
                      </a:prstClr>
                    </a:solidFill>
                  </a:ln>
                  <a:solidFill>
                    <a:prstClr val="black"/>
                  </a:solidFill>
                  <a:ea typeface="微软雅黑" pitchFamily="34" charset="-122"/>
                </a:rPr>
                <a:t>— </a:t>
              </a:r>
              <a:r>
                <a:rPr lang="zh-CN" altLang="en-US" sz="2800" dirty="0" smtClean="0">
                  <a:solidFill>
                    <a:srgbClr val="00B050"/>
                  </a:solidFill>
                  <a:ea typeface="微软雅黑" pitchFamily="34" charset="-122"/>
                </a:rPr>
                <a:t>居民地与设施</a:t>
              </a:r>
            </a:p>
          </p:txBody>
        </p:sp>
      </p:grpSp>
      <p:sp>
        <p:nvSpPr>
          <p:cNvPr id="2" name="页脚占位符 1"/>
          <p:cNvSpPr>
            <a:spLocks noGrp="1"/>
          </p:cNvSpPr>
          <p:nvPr>
            <p:ph type="ftr" sz="quarter" idx="10"/>
          </p:nvPr>
        </p:nvSpPr>
        <p:spPr/>
        <p:txBody>
          <a:bodyPr/>
          <a:lstStyle/>
          <a:p>
            <a:fld id="{C9F33EC9-CAF7-43D6-8128-D3D2011336BE}" type="slidenum">
              <a:rPr lang="zh-CN" altLang="en-US" smtClean="0"/>
              <a:pPr/>
              <a:t>64</a:t>
            </a:fld>
            <a:endParaRPr lang="zh-CN" altLang="en-US" dirty="0"/>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2" name="Picture 2"/>
          <p:cNvPicPr>
            <a:picLocks noChangeAspect="1" noChangeArrowheads="1"/>
          </p:cNvPicPr>
          <p:nvPr/>
        </p:nvPicPr>
        <p:blipFill>
          <a:blip r:embed="rId2"/>
          <a:srcRect/>
          <a:stretch>
            <a:fillRect/>
          </a:stretch>
        </p:blipFill>
        <p:spPr bwMode="auto">
          <a:xfrm>
            <a:off x="387420" y="1500174"/>
            <a:ext cx="8542298" cy="5313391"/>
          </a:xfrm>
          <a:prstGeom prst="rect">
            <a:avLst/>
          </a:prstGeom>
          <a:noFill/>
          <a:ln w="9525">
            <a:noFill/>
            <a:miter lim="800000"/>
            <a:headEnd/>
            <a:tailEnd/>
          </a:ln>
          <a:effectLst/>
        </p:spPr>
      </p:pic>
      <p:grpSp>
        <p:nvGrpSpPr>
          <p:cNvPr id="10" name="组合 13"/>
          <p:cNvGrpSpPr/>
          <p:nvPr/>
        </p:nvGrpSpPr>
        <p:grpSpPr>
          <a:xfrm>
            <a:off x="899592" y="918128"/>
            <a:ext cx="5550807" cy="543585"/>
            <a:chOff x="2171720" y="5500702"/>
            <a:chExt cx="5550807" cy="543585"/>
          </a:xfrm>
        </p:grpSpPr>
        <p:sp>
          <p:nvSpPr>
            <p:cNvPr id="11" name="Line 31"/>
            <p:cNvSpPr>
              <a:spLocks noChangeShapeType="1"/>
            </p:cNvSpPr>
            <p:nvPr/>
          </p:nvSpPr>
          <p:spPr bwMode="auto">
            <a:xfrm>
              <a:off x="2171720" y="6044287"/>
              <a:ext cx="5400676" cy="0"/>
            </a:xfrm>
            <a:prstGeom prst="line">
              <a:avLst/>
            </a:prstGeom>
            <a:noFill/>
            <a:ln w="9525">
              <a:solidFill>
                <a:schemeClr val="accent3">
                  <a:lumMod val="75000"/>
                </a:schemeClr>
              </a:solidFill>
              <a:prstDash val="dash"/>
              <a:round/>
              <a:headEnd/>
              <a:tailEnd/>
            </a:ln>
            <a:effectLst/>
          </p:spPr>
          <p:txBody>
            <a:bodyPr/>
            <a:lstStyle/>
            <a:p>
              <a:endParaRPr lang="zh-CN" altLang="en-US" sz="2800">
                <a:solidFill>
                  <a:prstClr val="black"/>
                </a:solidFill>
              </a:endParaRPr>
            </a:p>
          </p:txBody>
        </p:sp>
        <p:sp>
          <p:nvSpPr>
            <p:cNvPr id="12" name="Text Box 36"/>
            <p:cNvSpPr txBox="1">
              <a:spLocks noChangeArrowheads="1"/>
            </p:cNvSpPr>
            <p:nvPr/>
          </p:nvSpPr>
          <p:spPr bwMode="auto">
            <a:xfrm>
              <a:off x="2302453" y="5500702"/>
              <a:ext cx="5420074" cy="523220"/>
            </a:xfrm>
            <a:prstGeom prst="rect">
              <a:avLst/>
            </a:prstGeom>
            <a:noFill/>
            <a:ln w="9525">
              <a:noFill/>
              <a:miter lim="800000"/>
              <a:headEnd/>
              <a:tailEnd/>
            </a:ln>
            <a:effectLst/>
          </p:spPr>
          <p:txBody>
            <a:bodyPr wrap="none">
              <a:spAutoFit/>
            </a:bodyPr>
            <a:lstStyle/>
            <a:p>
              <a:pPr marL="514350" indent="-514350">
                <a:buFont typeface="+mj-lt"/>
                <a:buAutoNum type="arabicPeriod" startAt="6"/>
              </a:pPr>
              <a:r>
                <a:rPr lang="zh-CN" altLang="en-US" sz="2800" dirty="0" smtClean="0">
                  <a:ln>
                    <a:solidFill>
                      <a:prstClr val="white">
                        <a:lumMod val="50000"/>
                      </a:prstClr>
                    </a:solidFill>
                  </a:ln>
                  <a:solidFill>
                    <a:prstClr val="black"/>
                  </a:solidFill>
                  <a:ea typeface="微软雅黑" pitchFamily="34" charset="-122"/>
                </a:rPr>
                <a:t>人文地理要素</a:t>
              </a:r>
              <a:r>
                <a:rPr lang="en-US" altLang="zh-CN" sz="2800" dirty="0" smtClean="0">
                  <a:ln>
                    <a:solidFill>
                      <a:prstClr val="white">
                        <a:lumMod val="50000"/>
                      </a:prstClr>
                    </a:solidFill>
                  </a:ln>
                  <a:solidFill>
                    <a:prstClr val="black"/>
                  </a:solidFill>
                  <a:ea typeface="微软雅黑" pitchFamily="34" charset="-122"/>
                </a:rPr>
                <a:t>— </a:t>
              </a:r>
              <a:r>
                <a:rPr lang="zh-CN" altLang="en-US" sz="2800" dirty="0" smtClean="0">
                  <a:solidFill>
                    <a:srgbClr val="00B050"/>
                  </a:solidFill>
                  <a:ea typeface="微软雅黑" pitchFamily="34" charset="-122"/>
                </a:rPr>
                <a:t>居民地与设施</a:t>
              </a:r>
            </a:p>
          </p:txBody>
        </p:sp>
      </p:grpSp>
      <p:sp>
        <p:nvSpPr>
          <p:cNvPr id="2" name="页脚占位符 1"/>
          <p:cNvSpPr>
            <a:spLocks noGrp="1"/>
          </p:cNvSpPr>
          <p:nvPr>
            <p:ph type="ftr" sz="quarter" idx="10"/>
          </p:nvPr>
        </p:nvSpPr>
        <p:spPr/>
        <p:txBody>
          <a:bodyPr/>
          <a:lstStyle/>
          <a:p>
            <a:fld id="{1E03201D-34A7-42C3-99C1-00F24C5DCB8C}" type="slidenum">
              <a:rPr lang="zh-CN" altLang="en-US" smtClean="0"/>
              <a:pPr/>
              <a:t>65</a:t>
            </a:fld>
            <a:endParaRPr lang="zh-CN" altLang="en-US" dirty="0"/>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24"/>
          <p:cNvGrpSpPr>
            <a:grpSpLocks/>
          </p:cNvGrpSpPr>
          <p:nvPr/>
        </p:nvGrpSpPr>
        <p:grpSpPr bwMode="auto">
          <a:xfrm>
            <a:off x="0" y="-71437"/>
            <a:ext cx="9144000" cy="1309688"/>
            <a:chOff x="0" y="-71462"/>
            <a:chExt cx="9144000" cy="1309218"/>
          </a:xfrm>
        </p:grpSpPr>
        <p:grpSp>
          <p:nvGrpSpPr>
            <p:cNvPr id="3" name="组合 21"/>
            <p:cNvGrpSpPr>
              <a:grpSpLocks/>
            </p:cNvGrpSpPr>
            <p:nvPr/>
          </p:nvGrpSpPr>
          <p:grpSpPr bwMode="auto">
            <a:xfrm>
              <a:off x="0" y="857232"/>
              <a:ext cx="9144000" cy="173037"/>
              <a:chOff x="0" y="827071"/>
              <a:chExt cx="9144000" cy="173037"/>
            </a:xfrm>
          </p:grpSpPr>
          <p:sp>
            <p:nvSpPr>
              <p:cNvPr id="6" name="矩形 5"/>
              <p:cNvSpPr/>
              <p:nvPr/>
            </p:nvSpPr>
            <p:spPr>
              <a:xfrm>
                <a:off x="0" y="920664"/>
                <a:ext cx="9144000" cy="45719"/>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3"/>
              </a:lnRef>
              <a:fillRef idx="2">
                <a:schemeClr val="accent3"/>
              </a:fillRef>
              <a:effectRef idx="1">
                <a:schemeClr val="accent3"/>
              </a:effectRef>
              <a:fontRef idx="minor">
                <a:schemeClr val="dk1"/>
              </a:fontRef>
            </p:style>
            <p:txBody>
              <a:bodyPr anchor="ctr"/>
              <a:lstStyle/>
              <a:p>
                <a:pPr algn="ctr" fontAlgn="auto">
                  <a:spcBef>
                    <a:spcPts val="0"/>
                  </a:spcBef>
                  <a:spcAft>
                    <a:spcPts val="0"/>
                  </a:spcAft>
                  <a:defRPr/>
                </a:pPr>
                <a:endParaRPr lang="zh-CN" altLang="en-US" kern="0">
                  <a:solidFill>
                    <a:sysClr val="window" lastClr="FFFFFF"/>
                  </a:solidFill>
                  <a:latin typeface="Constantia"/>
                  <a:ea typeface="微软雅黑"/>
                </a:endParaRPr>
              </a:p>
            </p:txBody>
          </p:sp>
          <p:grpSp>
            <p:nvGrpSpPr>
              <p:cNvPr id="4" name="组合 12"/>
              <p:cNvGrpSpPr>
                <a:grpSpLocks/>
              </p:cNvGrpSpPr>
              <p:nvPr/>
            </p:nvGrpSpPr>
            <p:grpSpPr bwMode="auto">
              <a:xfrm>
                <a:off x="8715404" y="827071"/>
                <a:ext cx="287337" cy="173037"/>
                <a:chOff x="8461697" y="933460"/>
                <a:chExt cx="358775" cy="244475"/>
              </a:xfrm>
            </p:grpSpPr>
            <p:sp>
              <p:nvSpPr>
                <p:cNvPr id="8" name="燕尾形 7"/>
                <p:cNvSpPr/>
                <p:nvPr/>
              </p:nvSpPr>
              <p:spPr>
                <a:xfrm>
                  <a:off x="8461661" y="932981"/>
                  <a:ext cx="180380" cy="244389"/>
                </a:xfrm>
                <a:prstGeom prst="chevron">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fontAlgn="auto">
                    <a:spcBef>
                      <a:spcPts val="0"/>
                    </a:spcBef>
                    <a:spcAft>
                      <a:spcPts val="0"/>
                    </a:spcAft>
                    <a:defRPr/>
                  </a:pPr>
                  <a:endParaRPr lang="zh-CN" altLang="en-US">
                    <a:solidFill>
                      <a:schemeClr val="tx1"/>
                    </a:solidFill>
                  </a:endParaRPr>
                </a:p>
              </p:txBody>
            </p:sp>
            <p:sp>
              <p:nvSpPr>
                <p:cNvPr id="9" name="燕尾形 8"/>
                <p:cNvSpPr/>
                <p:nvPr/>
              </p:nvSpPr>
              <p:spPr>
                <a:xfrm>
                  <a:off x="8642040" y="932981"/>
                  <a:ext cx="178397" cy="244389"/>
                </a:xfrm>
                <a:prstGeom prst="chevron">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fontAlgn="auto">
                    <a:spcBef>
                      <a:spcPts val="0"/>
                    </a:spcBef>
                    <a:spcAft>
                      <a:spcPts val="0"/>
                    </a:spcAft>
                    <a:defRPr/>
                  </a:pPr>
                  <a:endParaRPr lang="zh-CN" altLang="en-US">
                    <a:solidFill>
                      <a:schemeClr val="tx1"/>
                    </a:solidFill>
                  </a:endParaRPr>
                </a:p>
              </p:txBody>
            </p:sp>
          </p:grpSp>
        </p:grpSp>
        <p:pic>
          <p:nvPicPr>
            <p:cNvPr id="5" name="图片 4" descr="14-2.png"/>
            <p:cNvPicPr>
              <a:picLocks noChangeAspect="1"/>
            </p:cNvPicPr>
            <p:nvPr/>
          </p:nvPicPr>
          <p:blipFill>
            <a:blip r:embed="rId4" cstate="print">
              <a:lum bright="100000" contrast="12000"/>
              <a:extLst/>
            </a:blip>
            <a:srcRect l="38138" b="39864"/>
            <a:stretch>
              <a:fillRect/>
            </a:stretch>
          </p:blipFill>
          <p:spPr bwMode="auto">
            <a:xfrm>
              <a:off x="5786446" y="-71462"/>
              <a:ext cx="3044754" cy="1309218"/>
            </a:xfrm>
            <a:prstGeom prst="rect">
              <a:avLst/>
            </a:prstGeom>
            <a:noFill/>
            <a:ln>
              <a:noFill/>
            </a:ln>
            <a:effectLst>
              <a:outerShdw blurRad="190500" dist="228600" dir="2700000" algn="ctr">
                <a:srgbClr val="000000">
                  <a:alpha val="30000"/>
                </a:srgbClr>
              </a:outerShdw>
            </a:effectLst>
            <a:scene3d>
              <a:camera prst="perspectiveRelaxed"/>
              <a:lightRig rig="threePt" dir="t"/>
            </a:scene3d>
            <a:extLst/>
          </p:spPr>
        </p:pic>
      </p:grpSp>
      <p:sp>
        <p:nvSpPr>
          <p:cNvPr id="22" name="AutoShape 3"/>
          <p:cNvSpPr>
            <a:spLocks noChangeArrowheads="1"/>
          </p:cNvSpPr>
          <p:nvPr/>
        </p:nvSpPr>
        <p:spPr bwMode="auto">
          <a:xfrm>
            <a:off x="1357290" y="188640"/>
            <a:ext cx="7786742" cy="519104"/>
          </a:xfrm>
          <a:prstGeom prst="roundRect">
            <a:avLst/>
          </a:prstGeom>
          <a:gradFill flip="none" rotWithShape="1">
            <a:gsLst>
              <a:gs pos="0">
                <a:srgbClr val="00DFF6"/>
              </a:gs>
              <a:gs pos="90000">
                <a:srgbClr val="0B27B5"/>
              </a:gs>
            </a:gsLst>
            <a:lin ang="2700000" scaled="1"/>
            <a:tileRect/>
          </a:gradFill>
          <a:ln w="25400">
            <a:noFill/>
          </a:ln>
          <a:effectLst>
            <a:outerShdw blurRad="225425" dist="38100" dir="5220000" algn="ctr">
              <a:srgbClr val="000000">
                <a:alpha val="33000"/>
              </a:srgbClr>
            </a:outerShdw>
          </a:effectLst>
          <a:scene3d>
            <a:camera prst="orthographicFront"/>
            <a:lightRig rig="flat" dir="t"/>
          </a:scene3d>
          <a:sp3d contourW="19050">
            <a:bevelT prst="convex"/>
            <a:bevelB w="0" h="0"/>
            <a:contourClr>
              <a:srgbClr val="AFEAFF"/>
            </a:contourClr>
          </a:sp3d>
        </p:spPr>
        <p:style>
          <a:lnRef idx="1">
            <a:schemeClr val="accent2"/>
          </a:lnRef>
          <a:fillRef idx="3">
            <a:schemeClr val="accent2"/>
          </a:fillRef>
          <a:effectRef idx="2">
            <a:schemeClr val="accent2"/>
          </a:effectRef>
          <a:fontRef idx="minor">
            <a:schemeClr val="lt1"/>
          </a:fontRef>
        </p:style>
        <p:txBody>
          <a:bodyPr lIns="91399" tIns="45699" rIns="91399" bIns="45699" anchor="ctr">
            <a:sp3d/>
          </a:bodyPr>
          <a:lstStyle/>
          <a:p>
            <a:pPr algn="ctr" defTabSz="530341" latinLnBrk="1">
              <a:defRPr/>
            </a:pPr>
            <a:r>
              <a:rPr lang="zh-CN" altLang="en-US" sz="2400" b="1" dirty="0">
                <a:latin typeface="微软雅黑" pitchFamily="34" charset="-122"/>
                <a:ea typeface="微软雅黑" pitchFamily="34" charset="-122"/>
              </a:rPr>
              <a:t>江苏省丹阳市房屋建筑区</a:t>
            </a:r>
            <a:r>
              <a:rPr lang="zh-CN" altLang="en-US" sz="2400" b="1" dirty="0" smtClean="0">
                <a:latin typeface="微软雅黑" pitchFamily="34" charset="-122"/>
                <a:ea typeface="微软雅黑" pitchFamily="34" charset="-122"/>
              </a:rPr>
              <a:t>统计</a:t>
            </a:r>
            <a:endParaRPr kumimoji="1" lang="zh-CN" altLang="en-US" sz="2400" b="1" dirty="0">
              <a:solidFill>
                <a:prstClr val="white"/>
              </a:solidFill>
              <a:latin typeface="微软雅黑" pitchFamily="34" charset="-122"/>
              <a:ea typeface="微软雅黑" pitchFamily="34" charset="-122"/>
            </a:endParaRPr>
          </a:p>
        </p:txBody>
      </p:sp>
      <p:grpSp>
        <p:nvGrpSpPr>
          <p:cNvPr id="7" name="组合 6"/>
          <p:cNvGrpSpPr>
            <a:grpSpLocks/>
          </p:cNvGrpSpPr>
          <p:nvPr/>
        </p:nvGrpSpPr>
        <p:grpSpPr bwMode="auto">
          <a:xfrm>
            <a:off x="0" y="0"/>
            <a:ext cx="1512887" cy="788987"/>
            <a:chOff x="179512" y="89801"/>
            <a:chExt cx="1152128" cy="648072"/>
          </a:xfrm>
        </p:grpSpPr>
        <p:sp>
          <p:nvSpPr>
            <p:cNvPr id="29" name="云形 28"/>
            <p:cNvSpPr/>
            <p:nvPr/>
          </p:nvSpPr>
          <p:spPr>
            <a:xfrm>
              <a:off x="179512" y="89801"/>
              <a:ext cx="1152128" cy="648072"/>
            </a:xfrm>
            <a:prstGeom prst="cloud">
              <a:avLst/>
            </a:prstGeom>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endParaRPr lang="zh-CN" altLang="en-US">
                <a:solidFill>
                  <a:prstClr val="white"/>
                </a:solidFill>
                <a:latin typeface="微软雅黑" pitchFamily="34" charset="-122"/>
                <a:ea typeface="微软雅黑" pitchFamily="34" charset="-122"/>
              </a:endParaRPr>
            </a:p>
          </p:txBody>
        </p:sp>
        <p:sp>
          <p:nvSpPr>
            <p:cNvPr id="34" name="矩形 5"/>
            <p:cNvSpPr>
              <a:spLocks noChangeArrowheads="1"/>
            </p:cNvSpPr>
            <p:nvPr/>
          </p:nvSpPr>
          <p:spPr bwMode="auto">
            <a:xfrm>
              <a:off x="440560" y="207159"/>
              <a:ext cx="609401" cy="379211"/>
            </a:xfrm>
            <a:prstGeom prst="rect">
              <a:avLst/>
            </a:prstGeom>
            <a:noFill/>
            <a:ln w="9525">
              <a:noFill/>
              <a:miter lim="800000"/>
              <a:headEnd/>
              <a:tailEnd/>
            </a:ln>
          </p:spPr>
          <p:txBody>
            <a:bodyPr wrap="none">
              <a:spAutoFit/>
            </a:bodyPr>
            <a:lstStyle/>
            <a:p>
              <a:r>
                <a:rPr lang="zh-CN" altLang="en-US" sz="2400" b="1" dirty="0">
                  <a:solidFill>
                    <a:srgbClr val="FFFF00"/>
                  </a:solidFill>
                  <a:latin typeface="微软雅黑" pitchFamily="34" charset="-122"/>
                  <a:ea typeface="微软雅黑" pitchFamily="34" charset="-122"/>
                </a:rPr>
                <a:t>举例</a:t>
              </a:r>
              <a:endParaRPr lang="zh-CN" altLang="en-US" sz="2400" dirty="0">
                <a:solidFill>
                  <a:srgbClr val="FFFF00"/>
                </a:solidFill>
                <a:latin typeface="微软雅黑" pitchFamily="34" charset="-122"/>
                <a:ea typeface="微软雅黑" pitchFamily="34" charset="-122"/>
              </a:endParaRPr>
            </a:p>
          </p:txBody>
        </p:sp>
      </p:grpSp>
      <p:graphicFrame>
        <p:nvGraphicFramePr>
          <p:cNvPr id="19" name="表格 18"/>
          <p:cNvGraphicFramePr>
            <a:graphicFrameLocks noGrp="1"/>
          </p:cNvGraphicFramePr>
          <p:nvPr>
            <p:extLst>
              <p:ext uri="{D42A27DB-BD31-4B8C-83A1-F6EECF244321}">
                <p14:modId xmlns:p14="http://schemas.microsoft.com/office/powerpoint/2010/main" xmlns="" val="1239995132"/>
              </p:ext>
            </p:extLst>
          </p:nvPr>
        </p:nvGraphicFramePr>
        <p:xfrm>
          <a:off x="107504" y="1357299"/>
          <a:ext cx="4032449" cy="2564468"/>
        </p:xfrm>
        <a:graphic>
          <a:graphicData uri="http://schemas.openxmlformats.org/drawingml/2006/table">
            <a:tbl>
              <a:tblPr/>
              <a:tblGrid>
                <a:gridCol w="1892158"/>
                <a:gridCol w="1214446"/>
                <a:gridCol w="925845"/>
              </a:tblGrid>
              <a:tr h="357189">
                <a:tc gridSpan="3">
                  <a:txBody>
                    <a:bodyPr/>
                    <a:lstStyle/>
                    <a:p>
                      <a:pPr marL="0" algn="ctr" defTabSz="685800" rtl="0" eaLnBrk="1" latinLnBrk="0" hangingPunct="1">
                        <a:lnSpc>
                          <a:spcPct val="125000"/>
                        </a:lnSpc>
                        <a:spcBef>
                          <a:spcPts val="0"/>
                        </a:spcBef>
                        <a:spcAft>
                          <a:spcPts val="0"/>
                        </a:spcAft>
                      </a:pPr>
                      <a:r>
                        <a:rPr lang="zh-CN" sz="1600" b="1" kern="0" dirty="0">
                          <a:solidFill>
                            <a:schemeClr val="tx1"/>
                          </a:solidFill>
                          <a:latin typeface="微软雅黑" pitchFamily="34" charset="-122"/>
                          <a:ea typeface="微软雅黑" pitchFamily="34" charset="-122"/>
                          <a:cs typeface="宋体"/>
                        </a:rPr>
                        <a:t>丹阳市不同类型房屋建筑区面积</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zh-CN" altLang="en-US"/>
                    </a:p>
                  </a:txBody>
                  <a:tcPr/>
                </a:tc>
                <a:tc hMerge="1">
                  <a:txBody>
                    <a:bodyPr/>
                    <a:lstStyle/>
                    <a:p>
                      <a:endParaRPr lang="zh-CN" altLang="en-US"/>
                    </a:p>
                  </a:txBody>
                  <a:tcPr/>
                </a:tc>
              </a:tr>
              <a:tr h="460248">
                <a:tc>
                  <a:txBody>
                    <a:bodyPr/>
                    <a:lstStyle/>
                    <a:p>
                      <a:pPr algn="ctr">
                        <a:lnSpc>
                          <a:spcPct val="125000"/>
                        </a:lnSpc>
                        <a:spcAft>
                          <a:spcPts val="0"/>
                        </a:spcAft>
                      </a:pPr>
                      <a:r>
                        <a:rPr lang="zh-CN" sz="1200" b="1" kern="0" dirty="0">
                          <a:solidFill>
                            <a:schemeClr val="bg1"/>
                          </a:solidFill>
                          <a:latin typeface="微软雅黑" pitchFamily="34" charset="-122"/>
                          <a:ea typeface="微软雅黑" pitchFamily="34" charset="-122"/>
                          <a:cs typeface="宋体"/>
                        </a:rPr>
                        <a:t>房屋建筑区类型</a:t>
                      </a:r>
                      <a:endParaRPr lang="zh-CN" sz="1200" kern="100" dirty="0">
                        <a:solidFill>
                          <a:schemeClr val="bg1"/>
                        </a:solidFill>
                        <a:latin typeface="微软雅黑" pitchFamily="34" charset="-122"/>
                        <a:ea typeface="微软雅黑" pitchFamily="34" charset="-122"/>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cell3D prstMaterial="dkEdge">
                      <a:bevel prst="coolSlant"/>
                      <a:lightRig rig="flood" dir="t"/>
                    </a:cell3D>
                    <a:solidFill>
                      <a:srgbClr val="00B050"/>
                    </a:solidFill>
                  </a:tcPr>
                </a:tc>
                <a:tc>
                  <a:txBody>
                    <a:bodyPr/>
                    <a:lstStyle/>
                    <a:p>
                      <a:pPr algn="ctr">
                        <a:lnSpc>
                          <a:spcPct val="125000"/>
                        </a:lnSpc>
                        <a:spcAft>
                          <a:spcPts val="0"/>
                        </a:spcAft>
                      </a:pPr>
                      <a:r>
                        <a:rPr lang="zh-CN" sz="1200" b="1" kern="0" dirty="0">
                          <a:solidFill>
                            <a:schemeClr val="bg1"/>
                          </a:solidFill>
                          <a:latin typeface="微软雅黑" pitchFamily="34" charset="-122"/>
                          <a:ea typeface="微软雅黑" pitchFamily="34" charset="-122"/>
                          <a:cs typeface="宋体"/>
                        </a:rPr>
                        <a:t>面积</a:t>
                      </a:r>
                      <a:r>
                        <a:rPr lang="en-US" sz="1100" b="0" kern="0" dirty="0">
                          <a:solidFill>
                            <a:schemeClr val="bg1"/>
                          </a:solidFill>
                          <a:latin typeface="微软雅黑" pitchFamily="34" charset="-122"/>
                          <a:ea typeface="微软雅黑" pitchFamily="34" charset="-122"/>
                          <a:cs typeface="宋体"/>
                        </a:rPr>
                        <a:t>(</a:t>
                      </a:r>
                      <a:r>
                        <a:rPr lang="zh-CN" sz="1100" b="0" kern="0" dirty="0">
                          <a:solidFill>
                            <a:schemeClr val="bg1"/>
                          </a:solidFill>
                          <a:latin typeface="微软雅黑" pitchFamily="34" charset="-122"/>
                          <a:ea typeface="微软雅黑" pitchFamily="34" charset="-122"/>
                          <a:cs typeface="宋体"/>
                        </a:rPr>
                        <a:t>平方千米</a:t>
                      </a:r>
                      <a:r>
                        <a:rPr lang="en-US" sz="1100" b="0" kern="0" dirty="0">
                          <a:solidFill>
                            <a:schemeClr val="bg1"/>
                          </a:solidFill>
                          <a:latin typeface="微软雅黑" pitchFamily="34" charset="-122"/>
                          <a:ea typeface="微软雅黑" pitchFamily="34" charset="-122"/>
                          <a:cs typeface="宋体"/>
                        </a:rPr>
                        <a:t>)</a:t>
                      </a:r>
                      <a:endParaRPr lang="zh-CN" sz="1100" b="0" kern="100" dirty="0">
                        <a:solidFill>
                          <a:schemeClr val="bg1"/>
                        </a:solidFill>
                        <a:latin typeface="微软雅黑" pitchFamily="34" charset="-122"/>
                        <a:ea typeface="微软雅黑" pitchFamily="34" charset="-122"/>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cell3D prstMaterial="dkEdge">
                      <a:bevel prst="coolSlant"/>
                      <a:lightRig rig="flood" dir="t"/>
                    </a:cell3D>
                    <a:solidFill>
                      <a:srgbClr val="00B050"/>
                    </a:solidFill>
                  </a:tcPr>
                </a:tc>
                <a:tc>
                  <a:txBody>
                    <a:bodyPr/>
                    <a:lstStyle/>
                    <a:p>
                      <a:pPr algn="ctr">
                        <a:lnSpc>
                          <a:spcPct val="125000"/>
                        </a:lnSpc>
                        <a:spcBef>
                          <a:spcPts val="300"/>
                        </a:spcBef>
                        <a:spcAft>
                          <a:spcPts val="0"/>
                        </a:spcAft>
                      </a:pPr>
                      <a:r>
                        <a:rPr lang="zh-CN" sz="1200" b="1" kern="0" dirty="0">
                          <a:solidFill>
                            <a:schemeClr val="bg1"/>
                          </a:solidFill>
                          <a:latin typeface="微软雅黑" pitchFamily="34" charset="-122"/>
                          <a:ea typeface="微软雅黑" pitchFamily="34" charset="-122"/>
                          <a:cs typeface="宋体"/>
                        </a:rPr>
                        <a:t>构成比</a:t>
                      </a:r>
                      <a:r>
                        <a:rPr lang="zh-CN" sz="1100" b="0" kern="0" dirty="0">
                          <a:solidFill>
                            <a:schemeClr val="bg1"/>
                          </a:solidFill>
                          <a:latin typeface="微软雅黑" pitchFamily="34" charset="-122"/>
                          <a:ea typeface="微软雅黑" pitchFamily="34" charset="-122"/>
                          <a:cs typeface="宋体"/>
                        </a:rPr>
                        <a:t>（</a:t>
                      </a:r>
                      <a:r>
                        <a:rPr lang="en-US" sz="1100" b="0" kern="0" dirty="0">
                          <a:solidFill>
                            <a:schemeClr val="bg1"/>
                          </a:solidFill>
                          <a:latin typeface="微软雅黑" pitchFamily="34" charset="-122"/>
                          <a:ea typeface="微软雅黑" pitchFamily="34" charset="-122"/>
                          <a:cs typeface="宋体"/>
                        </a:rPr>
                        <a:t>%</a:t>
                      </a:r>
                      <a:r>
                        <a:rPr lang="zh-CN" sz="1100" b="0" kern="0" dirty="0">
                          <a:solidFill>
                            <a:schemeClr val="bg1"/>
                          </a:solidFill>
                          <a:latin typeface="微软雅黑" pitchFamily="34" charset="-122"/>
                          <a:ea typeface="微软雅黑" pitchFamily="34" charset="-122"/>
                          <a:cs typeface="宋体"/>
                        </a:rPr>
                        <a:t>）</a:t>
                      </a:r>
                      <a:endParaRPr lang="zh-CN" sz="1100" b="0" kern="100" dirty="0">
                        <a:solidFill>
                          <a:schemeClr val="bg1"/>
                        </a:solidFill>
                        <a:latin typeface="微软雅黑" pitchFamily="34" charset="-122"/>
                        <a:ea typeface="微软雅黑" pitchFamily="34" charset="-122"/>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cell3D prstMaterial="dkEdge">
                      <a:bevel prst="coolSlant"/>
                      <a:lightRig rig="flood" dir="t"/>
                    </a:cell3D>
                    <a:solidFill>
                      <a:srgbClr val="00B050"/>
                    </a:solidFill>
                  </a:tcPr>
                </a:tc>
              </a:tr>
              <a:tr h="276613">
                <a:tc>
                  <a:txBody>
                    <a:bodyPr/>
                    <a:lstStyle/>
                    <a:p>
                      <a:pPr algn="l">
                        <a:lnSpc>
                          <a:spcPct val="125000"/>
                        </a:lnSpc>
                        <a:spcAft>
                          <a:spcPts val="0"/>
                        </a:spcAft>
                      </a:pPr>
                      <a:r>
                        <a:rPr lang="zh-CN" sz="1200" kern="0" dirty="0">
                          <a:latin typeface="微软雅黑" pitchFamily="34" charset="-122"/>
                          <a:ea typeface="微软雅黑" pitchFamily="34" charset="-122"/>
                          <a:cs typeface="宋体"/>
                        </a:rPr>
                        <a:t>多层及以上房屋建筑区</a:t>
                      </a:r>
                      <a:endParaRPr lang="zh-CN" sz="1200" kern="100" dirty="0">
                        <a:latin typeface="微软雅黑" pitchFamily="34" charset="-122"/>
                        <a:ea typeface="微软雅黑" pitchFamily="34" charset="-122"/>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n-US" sz="1200" kern="100" dirty="0">
                          <a:solidFill>
                            <a:srgbClr val="000000"/>
                          </a:solidFill>
                          <a:latin typeface="微软雅黑" pitchFamily="34" charset="-122"/>
                          <a:ea typeface="微软雅黑" pitchFamily="34" charset="-122"/>
                          <a:cs typeface="Times New Roman"/>
                        </a:rPr>
                        <a:t>22.4065 </a:t>
                      </a:r>
                      <a:endParaRPr lang="zh-CN" sz="1200" kern="100" dirty="0">
                        <a:latin typeface="微软雅黑" pitchFamily="34" charset="-122"/>
                        <a:ea typeface="微软雅黑" pitchFamily="34" charset="-122"/>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n-US" sz="1200" kern="100">
                          <a:solidFill>
                            <a:srgbClr val="000000"/>
                          </a:solidFill>
                          <a:latin typeface="微软雅黑" pitchFamily="34" charset="-122"/>
                          <a:ea typeface="微软雅黑" pitchFamily="34" charset="-122"/>
                          <a:cs typeface="Times New Roman"/>
                        </a:rPr>
                        <a:t>13.82%</a:t>
                      </a:r>
                      <a:endParaRPr lang="zh-CN" sz="1200" kern="100">
                        <a:latin typeface="微软雅黑" pitchFamily="34" charset="-122"/>
                        <a:ea typeface="微软雅黑" pitchFamily="34" charset="-122"/>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76613">
                <a:tc>
                  <a:txBody>
                    <a:bodyPr/>
                    <a:lstStyle/>
                    <a:p>
                      <a:pPr algn="l">
                        <a:lnSpc>
                          <a:spcPct val="125000"/>
                        </a:lnSpc>
                        <a:spcAft>
                          <a:spcPts val="0"/>
                        </a:spcAft>
                      </a:pPr>
                      <a:r>
                        <a:rPr lang="zh-CN" sz="1200" kern="0" dirty="0">
                          <a:solidFill>
                            <a:srgbClr val="000000"/>
                          </a:solidFill>
                          <a:latin typeface="微软雅黑" pitchFamily="34" charset="-122"/>
                          <a:ea typeface="微软雅黑" pitchFamily="34" charset="-122"/>
                          <a:cs typeface="宋体"/>
                        </a:rPr>
                        <a:t>低矮房屋建筑区</a:t>
                      </a:r>
                      <a:endParaRPr lang="zh-CN" sz="1200" kern="100" dirty="0">
                        <a:latin typeface="微软雅黑" pitchFamily="34" charset="-122"/>
                        <a:ea typeface="微软雅黑" pitchFamily="34" charset="-122"/>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n-US" sz="1200" kern="100" dirty="0">
                          <a:solidFill>
                            <a:srgbClr val="000000"/>
                          </a:solidFill>
                          <a:latin typeface="微软雅黑" pitchFamily="34" charset="-122"/>
                          <a:ea typeface="微软雅黑" pitchFamily="34" charset="-122"/>
                          <a:cs typeface="Times New Roman"/>
                        </a:rPr>
                        <a:t>136.5469 </a:t>
                      </a:r>
                      <a:endParaRPr lang="zh-CN" sz="1200" kern="100" dirty="0">
                        <a:latin typeface="微软雅黑" pitchFamily="34" charset="-122"/>
                        <a:ea typeface="微软雅黑" pitchFamily="34" charset="-122"/>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n-US" sz="1200" kern="100">
                          <a:solidFill>
                            <a:srgbClr val="000000"/>
                          </a:solidFill>
                          <a:latin typeface="微软雅黑" pitchFamily="34" charset="-122"/>
                          <a:ea typeface="微软雅黑" pitchFamily="34" charset="-122"/>
                          <a:cs typeface="Times New Roman"/>
                        </a:rPr>
                        <a:t>84.21%</a:t>
                      </a:r>
                      <a:endParaRPr lang="zh-CN" sz="1200" kern="100">
                        <a:latin typeface="微软雅黑" pitchFamily="34" charset="-122"/>
                        <a:ea typeface="微软雅黑" pitchFamily="34" charset="-122"/>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76613">
                <a:tc>
                  <a:txBody>
                    <a:bodyPr/>
                    <a:lstStyle/>
                    <a:p>
                      <a:pPr algn="l">
                        <a:lnSpc>
                          <a:spcPct val="125000"/>
                        </a:lnSpc>
                        <a:spcAft>
                          <a:spcPts val="0"/>
                        </a:spcAft>
                      </a:pPr>
                      <a:r>
                        <a:rPr lang="zh-CN" sz="1200" kern="0" dirty="0">
                          <a:solidFill>
                            <a:srgbClr val="000000"/>
                          </a:solidFill>
                          <a:latin typeface="微软雅黑" pitchFamily="34" charset="-122"/>
                          <a:ea typeface="微软雅黑" pitchFamily="34" charset="-122"/>
                          <a:cs typeface="宋体"/>
                        </a:rPr>
                        <a:t>废弃房屋建筑区</a:t>
                      </a:r>
                      <a:endParaRPr lang="zh-CN" sz="1200" kern="100" dirty="0">
                        <a:latin typeface="微软雅黑" pitchFamily="34" charset="-122"/>
                        <a:ea typeface="微软雅黑" pitchFamily="34" charset="-122"/>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n-US" sz="1200" kern="100" dirty="0">
                          <a:solidFill>
                            <a:srgbClr val="000000"/>
                          </a:solidFill>
                          <a:latin typeface="微软雅黑" pitchFamily="34" charset="-122"/>
                          <a:ea typeface="微软雅黑" pitchFamily="34" charset="-122"/>
                          <a:cs typeface="Times New Roman"/>
                        </a:rPr>
                        <a:t>0.4103 </a:t>
                      </a:r>
                      <a:endParaRPr lang="zh-CN" sz="1200" kern="100" dirty="0">
                        <a:latin typeface="微软雅黑" pitchFamily="34" charset="-122"/>
                        <a:ea typeface="微软雅黑" pitchFamily="34" charset="-122"/>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n-US" sz="1200" kern="100" dirty="0">
                          <a:solidFill>
                            <a:srgbClr val="000000"/>
                          </a:solidFill>
                          <a:latin typeface="微软雅黑" pitchFamily="34" charset="-122"/>
                          <a:ea typeface="微软雅黑" pitchFamily="34" charset="-122"/>
                          <a:cs typeface="Times New Roman"/>
                        </a:rPr>
                        <a:t>0.25%</a:t>
                      </a:r>
                      <a:endParaRPr lang="zh-CN" sz="1200" kern="100" dirty="0">
                        <a:latin typeface="微软雅黑" pitchFamily="34" charset="-122"/>
                        <a:ea typeface="微软雅黑" pitchFamily="34" charset="-122"/>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63966">
                <a:tc>
                  <a:txBody>
                    <a:bodyPr/>
                    <a:lstStyle/>
                    <a:p>
                      <a:pPr algn="l">
                        <a:lnSpc>
                          <a:spcPct val="125000"/>
                        </a:lnSpc>
                        <a:spcAft>
                          <a:spcPts val="0"/>
                        </a:spcAft>
                      </a:pPr>
                      <a:r>
                        <a:rPr lang="zh-CN" sz="1200" kern="0" dirty="0">
                          <a:solidFill>
                            <a:srgbClr val="000000"/>
                          </a:solidFill>
                          <a:latin typeface="微软雅黑" pitchFamily="34" charset="-122"/>
                          <a:ea typeface="微软雅黑" pitchFamily="34" charset="-122"/>
                          <a:cs typeface="宋体"/>
                        </a:rPr>
                        <a:t>多层及以上独立房屋建筑</a:t>
                      </a:r>
                      <a:endParaRPr lang="zh-CN" sz="1200" kern="100" dirty="0">
                        <a:latin typeface="微软雅黑" pitchFamily="34" charset="-122"/>
                        <a:ea typeface="微软雅黑" pitchFamily="34" charset="-122"/>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n-US" sz="1200" kern="100" dirty="0">
                          <a:solidFill>
                            <a:srgbClr val="000000"/>
                          </a:solidFill>
                          <a:latin typeface="微软雅黑" pitchFamily="34" charset="-122"/>
                          <a:ea typeface="微软雅黑" pitchFamily="34" charset="-122"/>
                          <a:cs typeface="Times New Roman"/>
                        </a:rPr>
                        <a:t>0.3762 </a:t>
                      </a:r>
                      <a:endParaRPr lang="zh-CN" sz="1200" kern="100" dirty="0">
                        <a:latin typeface="微软雅黑" pitchFamily="34" charset="-122"/>
                        <a:ea typeface="微软雅黑" pitchFamily="34" charset="-122"/>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n-US" sz="1200" kern="100" dirty="0">
                          <a:solidFill>
                            <a:srgbClr val="000000"/>
                          </a:solidFill>
                          <a:latin typeface="微软雅黑" pitchFamily="34" charset="-122"/>
                          <a:ea typeface="微软雅黑" pitchFamily="34" charset="-122"/>
                          <a:cs typeface="Times New Roman"/>
                        </a:rPr>
                        <a:t>0.23%</a:t>
                      </a:r>
                      <a:endParaRPr lang="zh-CN" sz="1200" kern="100" dirty="0">
                        <a:latin typeface="微软雅黑" pitchFamily="34" charset="-122"/>
                        <a:ea typeface="微软雅黑" pitchFamily="34" charset="-122"/>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76613">
                <a:tc>
                  <a:txBody>
                    <a:bodyPr/>
                    <a:lstStyle/>
                    <a:p>
                      <a:pPr algn="l">
                        <a:lnSpc>
                          <a:spcPct val="125000"/>
                        </a:lnSpc>
                        <a:spcAft>
                          <a:spcPts val="0"/>
                        </a:spcAft>
                      </a:pPr>
                      <a:r>
                        <a:rPr lang="zh-CN" sz="1200" kern="0" dirty="0">
                          <a:solidFill>
                            <a:srgbClr val="000000"/>
                          </a:solidFill>
                          <a:latin typeface="微软雅黑" pitchFamily="34" charset="-122"/>
                          <a:ea typeface="微软雅黑" pitchFamily="34" charset="-122"/>
                          <a:cs typeface="宋体"/>
                        </a:rPr>
                        <a:t>低矮独立房屋建筑</a:t>
                      </a:r>
                      <a:endParaRPr lang="zh-CN" sz="1200" kern="100" dirty="0">
                        <a:latin typeface="微软雅黑" pitchFamily="34" charset="-122"/>
                        <a:ea typeface="微软雅黑" pitchFamily="34" charset="-122"/>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n-US" sz="1200" kern="100">
                          <a:solidFill>
                            <a:srgbClr val="000000"/>
                          </a:solidFill>
                          <a:latin typeface="微软雅黑" pitchFamily="34" charset="-122"/>
                          <a:ea typeface="微软雅黑" pitchFamily="34" charset="-122"/>
                          <a:cs typeface="Times New Roman"/>
                        </a:rPr>
                        <a:t>2.4134 </a:t>
                      </a:r>
                      <a:endParaRPr lang="zh-CN" sz="1200" kern="100">
                        <a:latin typeface="微软雅黑" pitchFamily="34" charset="-122"/>
                        <a:ea typeface="微软雅黑" pitchFamily="34" charset="-122"/>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n-US" sz="1200" kern="100" dirty="0">
                          <a:solidFill>
                            <a:srgbClr val="000000"/>
                          </a:solidFill>
                          <a:latin typeface="微软雅黑" pitchFamily="34" charset="-122"/>
                          <a:ea typeface="微软雅黑" pitchFamily="34" charset="-122"/>
                          <a:cs typeface="Times New Roman"/>
                        </a:rPr>
                        <a:t>1.49%</a:t>
                      </a:r>
                      <a:endParaRPr lang="zh-CN" sz="1200" kern="100" dirty="0">
                        <a:latin typeface="微软雅黑" pitchFamily="34" charset="-122"/>
                        <a:ea typeface="微软雅黑" pitchFamily="34" charset="-122"/>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76613">
                <a:tc>
                  <a:txBody>
                    <a:bodyPr/>
                    <a:lstStyle/>
                    <a:p>
                      <a:pPr algn="ctr">
                        <a:lnSpc>
                          <a:spcPct val="125000"/>
                        </a:lnSpc>
                        <a:spcAft>
                          <a:spcPts val="0"/>
                        </a:spcAft>
                      </a:pPr>
                      <a:r>
                        <a:rPr lang="zh-CN" sz="1200" kern="0" dirty="0">
                          <a:solidFill>
                            <a:srgbClr val="000000"/>
                          </a:solidFill>
                          <a:latin typeface="微软雅黑" pitchFamily="34" charset="-122"/>
                          <a:ea typeface="微软雅黑" pitchFamily="34" charset="-122"/>
                          <a:cs typeface="宋体"/>
                        </a:rPr>
                        <a:t>合计</a:t>
                      </a:r>
                      <a:endParaRPr lang="zh-CN" sz="1200" kern="100" dirty="0">
                        <a:latin typeface="微软雅黑" pitchFamily="34" charset="-122"/>
                        <a:ea typeface="微软雅黑" pitchFamily="34" charset="-122"/>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n-US" sz="1200" kern="100" dirty="0">
                          <a:solidFill>
                            <a:srgbClr val="000000"/>
                          </a:solidFill>
                          <a:latin typeface="微软雅黑" pitchFamily="34" charset="-122"/>
                          <a:ea typeface="微软雅黑" pitchFamily="34" charset="-122"/>
                          <a:cs typeface="Times New Roman"/>
                        </a:rPr>
                        <a:t>162.1533 </a:t>
                      </a:r>
                      <a:endParaRPr lang="zh-CN" sz="1200" kern="100" dirty="0">
                        <a:latin typeface="微软雅黑" pitchFamily="34" charset="-122"/>
                        <a:ea typeface="微软雅黑" pitchFamily="34" charset="-122"/>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25000"/>
                        </a:lnSpc>
                        <a:spcAft>
                          <a:spcPts val="0"/>
                        </a:spcAft>
                      </a:pPr>
                      <a:r>
                        <a:rPr lang="en-US" sz="1200" kern="0" dirty="0">
                          <a:latin typeface="微软雅黑" pitchFamily="34" charset="-122"/>
                          <a:ea typeface="微软雅黑" pitchFamily="34" charset="-122"/>
                          <a:cs typeface="Times New Roman"/>
                        </a:rPr>
                        <a:t>100%</a:t>
                      </a:r>
                      <a:endParaRPr lang="zh-CN" sz="1200" kern="100" dirty="0">
                        <a:latin typeface="微软雅黑" pitchFamily="34" charset="-122"/>
                        <a:ea typeface="微软雅黑" pitchFamily="34" charset="-122"/>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pic>
        <p:nvPicPr>
          <p:cNvPr id="20" name="图片 19"/>
          <p:cNvPicPr>
            <a:picLocks noChangeAspect="1"/>
          </p:cNvPicPr>
          <p:nvPr/>
        </p:nvPicPr>
        <p:blipFill>
          <a:blip r:embed="rId5"/>
          <a:stretch>
            <a:fillRect/>
          </a:stretch>
        </p:blipFill>
        <p:spPr>
          <a:xfrm>
            <a:off x="4267200" y="1357298"/>
            <a:ext cx="4876800" cy="5105401"/>
          </a:xfrm>
          <a:prstGeom prst="rect">
            <a:avLst/>
          </a:prstGeom>
          <a:ln>
            <a:solidFill>
              <a:schemeClr val="accent3">
                <a:lumMod val="60000"/>
                <a:lumOff val="40000"/>
              </a:schemeClr>
            </a:solidFill>
          </a:ln>
        </p:spPr>
      </p:pic>
      <p:sp>
        <p:nvSpPr>
          <p:cNvPr id="17" name="AutoShape 4"/>
          <p:cNvSpPr>
            <a:spLocks noChangeArrowheads="1"/>
          </p:cNvSpPr>
          <p:nvPr>
            <p:custDataLst>
              <p:tags r:id="rId1"/>
            </p:custDataLst>
          </p:nvPr>
        </p:nvSpPr>
        <p:spPr bwMode="white">
          <a:xfrm>
            <a:off x="179512" y="4077072"/>
            <a:ext cx="3888432" cy="2385627"/>
          </a:xfrm>
          <a:prstGeom prst="roundRect">
            <a:avLst>
              <a:gd name="adj" fmla="val 1513"/>
            </a:avLst>
          </a:prstGeom>
          <a:solidFill>
            <a:schemeClr val="bg1">
              <a:alpha val="60000"/>
            </a:schemeClr>
          </a:solidFill>
          <a:ln w="38100">
            <a:gradFill>
              <a:gsLst>
                <a:gs pos="50000">
                  <a:srgbClr val="00B0F0"/>
                </a:gs>
                <a:gs pos="100000">
                  <a:srgbClr val="00B050"/>
                </a:gs>
              </a:gsLst>
              <a:lin ang="5400000" scaled="0"/>
            </a:gradFill>
          </a:ln>
          <a:effectLst>
            <a:outerShdw blurRad="225425" dist="38100" dir="5220000" algn="ctr">
              <a:srgbClr val="000000">
                <a:alpha val="33000"/>
              </a:srgbClr>
            </a:outerShdw>
          </a:effectLst>
          <a:scene3d>
            <a:camera prst="orthographicFront"/>
            <a:lightRig rig="flat" dir="t"/>
          </a:scene3d>
          <a:sp3d contourW="19050">
            <a:bevelT w="101600" prst="divot"/>
            <a:bevelB w="0" h="0"/>
            <a:contourClr>
              <a:schemeClr val="bg1"/>
            </a:contourClr>
          </a:sp3d>
        </p:spPr>
        <p:style>
          <a:lnRef idx="1">
            <a:schemeClr val="accent2"/>
          </a:lnRef>
          <a:fillRef idx="3">
            <a:schemeClr val="accent2"/>
          </a:fillRef>
          <a:effectRef idx="2">
            <a:schemeClr val="accent2"/>
          </a:effectRef>
          <a:fontRef idx="minor">
            <a:schemeClr val="lt1"/>
          </a:fontRef>
        </p:style>
        <p:txBody>
          <a:bodyPr anchor="ctr">
            <a:sp3d/>
          </a:bodyPr>
          <a:lstStyle/>
          <a:p>
            <a:pPr marL="0" lvl="2" defTabSz="530341" fontAlgn="ctr" latinLnBrk="1" hangingPunct="0">
              <a:lnSpc>
                <a:spcPts val="2800"/>
              </a:lnSpc>
              <a:buClr>
                <a:srgbClr val="FF0000"/>
              </a:buClr>
              <a:buSzPct val="70000"/>
              <a:tabLst>
                <a:tab pos="79171" algn="l"/>
              </a:tabLst>
              <a:defRPr/>
            </a:pPr>
            <a:r>
              <a:rPr lang="zh-CN" altLang="en-US" sz="2000" b="1" dirty="0">
                <a:solidFill>
                  <a:srgbClr val="1F497D">
                    <a:lumMod val="75000"/>
                  </a:srgbClr>
                </a:solidFill>
                <a:latin typeface="微软雅黑" pitchFamily="34" charset="-122"/>
                <a:ea typeface="微软雅黑" pitchFamily="34" charset="-122"/>
              </a:rPr>
              <a:t>丹阳市各乡镇房屋建筑区</a:t>
            </a:r>
            <a:r>
              <a:rPr lang="zh-CN" altLang="en-US" sz="2000" b="1" dirty="0">
                <a:solidFill>
                  <a:srgbClr val="FF0000"/>
                </a:solidFill>
                <a:latin typeface="微软雅黑" pitchFamily="34" charset="-122"/>
                <a:ea typeface="微软雅黑" pitchFamily="34" charset="-122"/>
              </a:rPr>
              <a:t>面积最大的是云阳镇</a:t>
            </a:r>
            <a:r>
              <a:rPr lang="zh-CN" altLang="en-US" sz="2000" b="1" dirty="0">
                <a:solidFill>
                  <a:srgbClr val="1F497D">
                    <a:lumMod val="75000"/>
                  </a:srgbClr>
                </a:solidFill>
                <a:latin typeface="微软雅黑" pitchFamily="34" charset="-122"/>
                <a:ea typeface="微软雅黑" pitchFamily="34" charset="-122"/>
              </a:rPr>
              <a:t>（</a:t>
            </a:r>
            <a:r>
              <a:rPr lang="en-US" altLang="zh-CN" sz="2000" b="1" dirty="0">
                <a:solidFill>
                  <a:srgbClr val="1F497D">
                    <a:lumMod val="75000"/>
                  </a:srgbClr>
                </a:solidFill>
                <a:latin typeface="微软雅黑" pitchFamily="34" charset="-122"/>
                <a:ea typeface="微软雅黑" pitchFamily="34" charset="-122"/>
              </a:rPr>
              <a:t>37</a:t>
            </a:r>
            <a:r>
              <a:rPr lang="zh-CN" altLang="en-US" sz="2000" b="1" dirty="0">
                <a:solidFill>
                  <a:srgbClr val="1F497D">
                    <a:lumMod val="75000"/>
                  </a:srgbClr>
                </a:solidFill>
                <a:latin typeface="微软雅黑" pitchFamily="34" charset="-122"/>
                <a:ea typeface="微软雅黑" pitchFamily="34" charset="-122"/>
              </a:rPr>
              <a:t>平方千米），其次是司徒镇（</a:t>
            </a:r>
            <a:r>
              <a:rPr lang="en-US" altLang="zh-CN" sz="2000" b="1" dirty="0">
                <a:solidFill>
                  <a:srgbClr val="1F497D">
                    <a:lumMod val="75000"/>
                  </a:srgbClr>
                </a:solidFill>
                <a:latin typeface="微软雅黑" pitchFamily="34" charset="-122"/>
                <a:ea typeface="微软雅黑" pitchFamily="34" charset="-122"/>
              </a:rPr>
              <a:t>14.06</a:t>
            </a:r>
            <a:r>
              <a:rPr lang="zh-CN" altLang="en-US" sz="2000" b="1" dirty="0">
                <a:solidFill>
                  <a:srgbClr val="1F497D">
                    <a:lumMod val="75000"/>
                  </a:srgbClr>
                </a:solidFill>
                <a:latin typeface="微软雅黑" pitchFamily="34" charset="-122"/>
                <a:ea typeface="微软雅黑" pitchFamily="34" charset="-122"/>
              </a:rPr>
              <a:t>平方千米）；面积最小的是新桥镇（</a:t>
            </a:r>
            <a:r>
              <a:rPr lang="en-US" altLang="zh-CN" sz="2000" b="1" dirty="0">
                <a:solidFill>
                  <a:srgbClr val="1F497D">
                    <a:lumMod val="75000"/>
                  </a:srgbClr>
                </a:solidFill>
                <a:latin typeface="微软雅黑" pitchFamily="34" charset="-122"/>
                <a:ea typeface="微软雅黑" pitchFamily="34" charset="-122"/>
              </a:rPr>
              <a:t>7.31</a:t>
            </a:r>
            <a:r>
              <a:rPr lang="zh-CN" altLang="en-US" sz="2000" b="1" dirty="0">
                <a:solidFill>
                  <a:srgbClr val="1F497D">
                    <a:lumMod val="75000"/>
                  </a:srgbClr>
                </a:solidFill>
                <a:latin typeface="微软雅黑" pitchFamily="34" charset="-122"/>
                <a:ea typeface="微软雅黑" pitchFamily="34" charset="-122"/>
              </a:rPr>
              <a:t>平方千米）</a:t>
            </a:r>
            <a:r>
              <a:rPr lang="zh-CN" altLang="en-US" sz="2000" b="1" dirty="0" smtClean="0">
                <a:solidFill>
                  <a:srgbClr val="1F497D">
                    <a:lumMod val="75000"/>
                  </a:srgbClr>
                </a:solidFill>
                <a:latin typeface="微软雅黑" pitchFamily="34" charset="-122"/>
                <a:ea typeface="微软雅黑" pitchFamily="34" charset="-122"/>
              </a:rPr>
              <a:t>。</a:t>
            </a:r>
            <a:endParaRPr kumimoji="1" lang="zh-CN" altLang="en-US" sz="2000" b="1" dirty="0">
              <a:solidFill>
                <a:srgbClr val="FF0000"/>
              </a:solidFill>
              <a:latin typeface="微软雅黑" pitchFamily="34" charset="-122"/>
              <a:ea typeface="微软雅黑" pitchFamily="34" charset="-122"/>
            </a:endParaRPr>
          </a:p>
        </p:txBody>
      </p:sp>
      <p:sp>
        <p:nvSpPr>
          <p:cNvPr id="10" name="页脚占位符 9"/>
          <p:cNvSpPr>
            <a:spLocks noGrp="1"/>
          </p:cNvSpPr>
          <p:nvPr>
            <p:ph type="ftr" sz="quarter" idx="10"/>
          </p:nvPr>
        </p:nvSpPr>
        <p:spPr/>
        <p:txBody>
          <a:bodyPr/>
          <a:lstStyle/>
          <a:p>
            <a:fld id="{5DB44A20-7D9B-4157-82BB-070AF3BA760E}" type="slidenum">
              <a:rPr lang="zh-CN" altLang="en-US" smtClean="0"/>
              <a:pPr/>
              <a:t>66</a:t>
            </a:fld>
            <a:endParaRPr lang="zh-CN" altLang="en-US" dirty="0"/>
          </a:p>
        </p:txBody>
      </p:sp>
    </p:spTree>
    <p:extLst>
      <p:ext uri="{BB962C8B-B14F-4D97-AF65-F5344CB8AC3E}">
        <p14:creationId xmlns:p14="http://schemas.microsoft.com/office/powerpoint/2010/main" xmlns="" val="2939654652"/>
      </p:ext>
    </p:extLst>
  </p:cSld>
  <p:clrMapOvr>
    <a:masterClrMapping/>
  </p:clrMapOvr>
  <p:transition>
    <p:fade/>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AutoShape 4"/>
          <p:cNvSpPr>
            <a:spLocks noChangeArrowheads="1"/>
          </p:cNvSpPr>
          <p:nvPr>
            <p:custDataLst>
              <p:tags r:id="rId1"/>
            </p:custDataLst>
          </p:nvPr>
        </p:nvSpPr>
        <p:spPr bwMode="white">
          <a:xfrm>
            <a:off x="285720" y="5500702"/>
            <a:ext cx="8501122" cy="928694"/>
          </a:xfrm>
          <a:prstGeom prst="roundRect">
            <a:avLst>
              <a:gd name="adj" fmla="val 1513"/>
            </a:avLst>
          </a:prstGeom>
          <a:solidFill>
            <a:schemeClr val="bg1">
              <a:alpha val="60000"/>
            </a:schemeClr>
          </a:solidFill>
          <a:ln w="38100">
            <a:gradFill>
              <a:gsLst>
                <a:gs pos="50000">
                  <a:srgbClr val="00B0F0"/>
                </a:gs>
                <a:gs pos="100000">
                  <a:srgbClr val="00B050"/>
                </a:gs>
              </a:gsLst>
              <a:lin ang="5400000" scaled="0"/>
            </a:gradFill>
          </a:ln>
          <a:effectLst>
            <a:outerShdw blurRad="225425" dist="38100" dir="5220000" algn="ctr">
              <a:srgbClr val="000000">
                <a:alpha val="33000"/>
              </a:srgbClr>
            </a:outerShdw>
          </a:effectLst>
          <a:scene3d>
            <a:camera prst="orthographicFront"/>
            <a:lightRig rig="flat" dir="t"/>
          </a:scene3d>
          <a:sp3d contourW="19050">
            <a:bevelT w="101600" prst="divot"/>
            <a:bevelB w="0" h="0"/>
            <a:contourClr>
              <a:schemeClr val="bg1"/>
            </a:contourClr>
          </a:sp3d>
        </p:spPr>
        <p:style>
          <a:lnRef idx="1">
            <a:schemeClr val="accent2"/>
          </a:lnRef>
          <a:fillRef idx="3">
            <a:schemeClr val="accent2"/>
          </a:fillRef>
          <a:effectRef idx="2">
            <a:schemeClr val="accent2"/>
          </a:effectRef>
          <a:fontRef idx="minor">
            <a:schemeClr val="lt1"/>
          </a:fontRef>
        </p:style>
        <p:txBody>
          <a:bodyPr anchor="ctr">
            <a:sp3d/>
          </a:bodyPr>
          <a:lstStyle/>
          <a:p>
            <a:r>
              <a:rPr lang="zh-CN" altLang="en-US" sz="2000" b="1" dirty="0">
                <a:solidFill>
                  <a:srgbClr val="FF0000"/>
                </a:solidFill>
                <a:latin typeface="微软雅黑" pitchFamily="34" charset="-122"/>
                <a:ea typeface="微软雅黑" pitchFamily="34" charset="-122"/>
              </a:rPr>
              <a:t>东营区高速路出入口有</a:t>
            </a:r>
            <a:r>
              <a:rPr lang="en-US" altLang="zh-CN" sz="2000" b="1" dirty="0">
                <a:solidFill>
                  <a:srgbClr val="FF0000"/>
                </a:solidFill>
                <a:latin typeface="微软雅黑" pitchFamily="34" charset="-122"/>
                <a:ea typeface="微软雅黑" pitchFamily="34" charset="-122"/>
              </a:rPr>
              <a:t>2</a:t>
            </a:r>
            <a:r>
              <a:rPr lang="zh-CN" altLang="en-US" sz="2000" b="1" dirty="0">
                <a:solidFill>
                  <a:srgbClr val="FF0000"/>
                </a:solidFill>
                <a:latin typeface="微软雅黑" pitchFamily="34" charset="-122"/>
                <a:ea typeface="微软雅黑" pitchFamily="34" charset="-122"/>
              </a:rPr>
              <a:t>个</a:t>
            </a:r>
            <a:r>
              <a:rPr lang="zh-CN" altLang="en-US" sz="2000" b="1" dirty="0">
                <a:solidFill>
                  <a:srgbClr val="1F497D">
                    <a:lumMod val="75000"/>
                  </a:srgbClr>
                </a:solidFill>
                <a:latin typeface="微软雅黑" pitchFamily="34" charset="-122"/>
                <a:ea typeface="微软雅黑" pitchFamily="34" charset="-122"/>
              </a:rPr>
              <a:t>，村庄及小区共</a:t>
            </a:r>
            <a:r>
              <a:rPr lang="en-US" altLang="zh-CN" sz="2000" b="1" dirty="0">
                <a:solidFill>
                  <a:srgbClr val="1F497D">
                    <a:lumMod val="75000"/>
                  </a:srgbClr>
                </a:solidFill>
                <a:latin typeface="微软雅黑" pitchFamily="34" charset="-122"/>
                <a:ea typeface="微软雅黑" pitchFamily="34" charset="-122"/>
              </a:rPr>
              <a:t>647</a:t>
            </a:r>
            <a:r>
              <a:rPr lang="zh-CN" altLang="en-US" sz="2000" b="1" dirty="0">
                <a:solidFill>
                  <a:srgbClr val="1F497D">
                    <a:lumMod val="75000"/>
                  </a:srgbClr>
                </a:solidFill>
                <a:latin typeface="微软雅黑" pitchFamily="34" charset="-122"/>
                <a:ea typeface="微软雅黑" pitchFamily="34" charset="-122"/>
              </a:rPr>
              <a:t>个，</a:t>
            </a:r>
            <a:r>
              <a:rPr lang="en-US" altLang="zh-CN" sz="2000" b="1" dirty="0">
                <a:solidFill>
                  <a:srgbClr val="1F497D">
                    <a:lumMod val="75000"/>
                  </a:srgbClr>
                </a:solidFill>
                <a:latin typeface="微软雅黑" pitchFamily="34" charset="-122"/>
                <a:ea typeface="微软雅黑" pitchFamily="34" charset="-122"/>
              </a:rPr>
              <a:t>15</a:t>
            </a:r>
            <a:r>
              <a:rPr lang="zh-CN" altLang="en-US" sz="2000" b="1" dirty="0">
                <a:solidFill>
                  <a:srgbClr val="1F497D">
                    <a:lumMod val="75000"/>
                  </a:srgbClr>
                </a:solidFill>
                <a:latin typeface="微软雅黑" pitchFamily="34" charset="-122"/>
                <a:ea typeface="微软雅黑" pitchFamily="34" charset="-122"/>
              </a:rPr>
              <a:t>公里（交通距离）范围内，覆盖</a:t>
            </a:r>
            <a:r>
              <a:rPr lang="en-US" altLang="zh-CN" sz="2000" b="1" dirty="0">
                <a:solidFill>
                  <a:srgbClr val="1F497D">
                    <a:lumMod val="75000"/>
                  </a:srgbClr>
                </a:solidFill>
                <a:latin typeface="微软雅黑" pitchFamily="34" charset="-122"/>
                <a:ea typeface="微软雅黑" pitchFamily="34" charset="-122"/>
              </a:rPr>
              <a:t>419</a:t>
            </a:r>
            <a:r>
              <a:rPr lang="zh-CN" altLang="en-US" sz="2000" b="1" dirty="0">
                <a:solidFill>
                  <a:srgbClr val="1F497D">
                    <a:lumMod val="75000"/>
                  </a:srgbClr>
                </a:solidFill>
                <a:latin typeface="微软雅黑" pitchFamily="34" charset="-122"/>
                <a:ea typeface="微软雅黑" pitchFamily="34" charset="-122"/>
              </a:rPr>
              <a:t>个小区和村庄，占</a:t>
            </a:r>
            <a:r>
              <a:rPr lang="en-US" altLang="zh-CN" sz="2000" b="1" dirty="0">
                <a:solidFill>
                  <a:srgbClr val="1F497D">
                    <a:lumMod val="75000"/>
                  </a:srgbClr>
                </a:solidFill>
                <a:latin typeface="微软雅黑" pitchFamily="34" charset="-122"/>
                <a:ea typeface="微软雅黑" pitchFamily="34" charset="-122"/>
              </a:rPr>
              <a:t>68</a:t>
            </a:r>
            <a:r>
              <a:rPr lang="en-US" altLang="zh-CN" sz="2000" b="1" dirty="0" smtClean="0">
                <a:solidFill>
                  <a:srgbClr val="1F497D">
                    <a:lumMod val="75000"/>
                  </a:srgbClr>
                </a:solidFill>
                <a:latin typeface="微软雅黑" pitchFamily="34" charset="-122"/>
                <a:ea typeface="微软雅黑" pitchFamily="34" charset="-122"/>
              </a:rPr>
              <a:t>%</a:t>
            </a:r>
            <a:r>
              <a:rPr lang="zh-CN" altLang="en-US" sz="2000" b="1" dirty="0" smtClean="0">
                <a:solidFill>
                  <a:srgbClr val="1F497D">
                    <a:lumMod val="75000"/>
                  </a:srgbClr>
                </a:solidFill>
                <a:latin typeface="微软雅黑" pitchFamily="34" charset="-122"/>
                <a:ea typeface="微软雅黑" pitchFamily="34" charset="-122"/>
              </a:rPr>
              <a:t>。</a:t>
            </a:r>
            <a:endParaRPr lang="en-US" altLang="zh-CN" sz="2000" b="1" dirty="0">
              <a:solidFill>
                <a:srgbClr val="1F497D">
                  <a:lumMod val="75000"/>
                </a:srgbClr>
              </a:solidFill>
              <a:latin typeface="微软雅黑" pitchFamily="34" charset="-122"/>
              <a:ea typeface="微软雅黑" pitchFamily="34" charset="-122"/>
            </a:endParaRPr>
          </a:p>
        </p:txBody>
      </p:sp>
      <p:sp>
        <p:nvSpPr>
          <p:cNvPr id="22" name="AutoShape 3"/>
          <p:cNvSpPr>
            <a:spLocks noChangeArrowheads="1"/>
          </p:cNvSpPr>
          <p:nvPr/>
        </p:nvSpPr>
        <p:spPr bwMode="auto">
          <a:xfrm>
            <a:off x="1214414" y="266690"/>
            <a:ext cx="7786742" cy="519104"/>
          </a:xfrm>
          <a:prstGeom prst="roundRect">
            <a:avLst/>
          </a:prstGeom>
          <a:gradFill flip="none" rotWithShape="1">
            <a:gsLst>
              <a:gs pos="0">
                <a:srgbClr val="00DFF6"/>
              </a:gs>
              <a:gs pos="90000">
                <a:srgbClr val="0B27B5"/>
              </a:gs>
            </a:gsLst>
            <a:lin ang="2700000" scaled="1"/>
            <a:tileRect/>
          </a:gradFill>
          <a:ln w="25400">
            <a:noFill/>
          </a:ln>
          <a:effectLst>
            <a:outerShdw blurRad="225425" dist="38100" dir="5220000" algn="ctr">
              <a:srgbClr val="000000">
                <a:alpha val="33000"/>
              </a:srgbClr>
            </a:outerShdw>
          </a:effectLst>
          <a:scene3d>
            <a:camera prst="orthographicFront"/>
            <a:lightRig rig="flat" dir="t"/>
          </a:scene3d>
          <a:sp3d contourW="19050">
            <a:bevelT prst="convex"/>
            <a:bevelB w="0" h="0"/>
            <a:contourClr>
              <a:srgbClr val="AFEAFF"/>
            </a:contourClr>
          </a:sp3d>
        </p:spPr>
        <p:style>
          <a:lnRef idx="1">
            <a:schemeClr val="accent2"/>
          </a:lnRef>
          <a:fillRef idx="3">
            <a:schemeClr val="accent2"/>
          </a:fillRef>
          <a:effectRef idx="2">
            <a:schemeClr val="accent2"/>
          </a:effectRef>
          <a:fontRef idx="minor">
            <a:schemeClr val="lt1"/>
          </a:fontRef>
        </p:style>
        <p:txBody>
          <a:bodyPr lIns="91399" tIns="45699" rIns="91399" bIns="45699" anchor="ctr">
            <a:sp3d/>
          </a:bodyPr>
          <a:lstStyle/>
          <a:p>
            <a:pPr algn="ctr" defTabSz="530341" latinLnBrk="1">
              <a:defRPr/>
            </a:pPr>
            <a:r>
              <a:rPr lang="zh-CN" altLang="en-US" sz="2400" b="1" dirty="0">
                <a:latin typeface="微软雅黑" pitchFamily="34" charset="-122"/>
                <a:ea typeface="微软雅黑" pitchFamily="34" charset="-122"/>
              </a:rPr>
              <a:t>山东省东营市东营区高速公路出入口覆盖居民地</a:t>
            </a:r>
            <a:r>
              <a:rPr lang="zh-CN" altLang="en-US" sz="2400" b="1" dirty="0" smtClean="0">
                <a:latin typeface="微软雅黑" pitchFamily="34" charset="-122"/>
                <a:ea typeface="微软雅黑" pitchFamily="34" charset="-122"/>
              </a:rPr>
              <a:t>统计</a:t>
            </a:r>
            <a:endParaRPr kumimoji="1" lang="zh-CN" altLang="en-US" sz="2400" b="1" dirty="0">
              <a:solidFill>
                <a:prstClr val="white"/>
              </a:solidFill>
              <a:latin typeface="微软雅黑" pitchFamily="34" charset="-122"/>
              <a:ea typeface="微软雅黑" pitchFamily="34" charset="-122"/>
            </a:endParaRPr>
          </a:p>
        </p:txBody>
      </p:sp>
      <p:grpSp>
        <p:nvGrpSpPr>
          <p:cNvPr id="2" name="组合 6"/>
          <p:cNvGrpSpPr>
            <a:grpSpLocks/>
          </p:cNvGrpSpPr>
          <p:nvPr/>
        </p:nvGrpSpPr>
        <p:grpSpPr bwMode="auto">
          <a:xfrm>
            <a:off x="71438" y="139683"/>
            <a:ext cx="1428728" cy="788987"/>
            <a:chOff x="179513" y="89801"/>
            <a:chExt cx="1088037" cy="648072"/>
          </a:xfrm>
        </p:grpSpPr>
        <p:sp>
          <p:nvSpPr>
            <p:cNvPr id="29" name="云形 28"/>
            <p:cNvSpPr/>
            <p:nvPr/>
          </p:nvSpPr>
          <p:spPr>
            <a:xfrm>
              <a:off x="179513" y="89801"/>
              <a:ext cx="1088037" cy="648072"/>
            </a:xfrm>
            <a:prstGeom prst="cloud">
              <a:avLst/>
            </a:prstGeom>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endParaRPr lang="zh-CN" altLang="en-US">
                <a:solidFill>
                  <a:prstClr val="white"/>
                </a:solidFill>
                <a:latin typeface="微软雅黑" pitchFamily="34" charset="-122"/>
                <a:ea typeface="微软雅黑" pitchFamily="34" charset="-122"/>
              </a:endParaRPr>
            </a:p>
          </p:txBody>
        </p:sp>
        <p:sp>
          <p:nvSpPr>
            <p:cNvPr id="34" name="矩形 5"/>
            <p:cNvSpPr>
              <a:spLocks noChangeArrowheads="1"/>
            </p:cNvSpPr>
            <p:nvPr/>
          </p:nvSpPr>
          <p:spPr bwMode="auto">
            <a:xfrm>
              <a:off x="440560" y="207159"/>
              <a:ext cx="609401" cy="379211"/>
            </a:xfrm>
            <a:prstGeom prst="rect">
              <a:avLst/>
            </a:prstGeom>
            <a:noFill/>
            <a:ln w="9525">
              <a:noFill/>
              <a:miter lim="800000"/>
              <a:headEnd/>
              <a:tailEnd/>
            </a:ln>
          </p:spPr>
          <p:txBody>
            <a:bodyPr wrap="none">
              <a:spAutoFit/>
            </a:bodyPr>
            <a:lstStyle/>
            <a:p>
              <a:r>
                <a:rPr lang="zh-CN" altLang="en-US" sz="2400" b="1" dirty="0">
                  <a:solidFill>
                    <a:srgbClr val="FFFF00"/>
                  </a:solidFill>
                  <a:latin typeface="微软雅黑" pitchFamily="34" charset="-122"/>
                  <a:ea typeface="微软雅黑" pitchFamily="34" charset="-122"/>
                </a:rPr>
                <a:t>举例</a:t>
              </a:r>
              <a:endParaRPr lang="zh-CN" altLang="en-US" sz="2400" dirty="0">
                <a:solidFill>
                  <a:srgbClr val="FFFF00"/>
                </a:solidFill>
                <a:latin typeface="微软雅黑" pitchFamily="34" charset="-122"/>
                <a:ea typeface="微软雅黑" pitchFamily="34" charset="-122"/>
              </a:endParaRPr>
            </a:p>
          </p:txBody>
        </p:sp>
      </p:grpSp>
      <p:pic>
        <p:nvPicPr>
          <p:cNvPr id="16" name="Picture 2" descr="E:\photo其他\ppt\2013\地理国情\0619\pptyongtu\修改\highway.png"/>
          <p:cNvPicPr>
            <a:picLocks noChangeAspect="1" noChangeArrowheads="1"/>
          </p:cNvPicPr>
          <p:nvPr/>
        </p:nvPicPr>
        <p:blipFill>
          <a:blip r:embed="rId4" cstate="print"/>
          <a:srcRect/>
          <a:stretch>
            <a:fillRect/>
          </a:stretch>
        </p:blipFill>
        <p:spPr bwMode="auto">
          <a:xfrm>
            <a:off x="164800" y="1268760"/>
            <a:ext cx="8799688" cy="3925285"/>
          </a:xfrm>
          <a:prstGeom prst="rect">
            <a:avLst/>
          </a:prstGeom>
          <a:noFill/>
          <a:ln w="12700">
            <a:solidFill>
              <a:schemeClr val="bg1">
                <a:lumMod val="65000"/>
              </a:schemeClr>
            </a:solidFill>
          </a:ln>
        </p:spPr>
      </p:pic>
      <p:sp>
        <p:nvSpPr>
          <p:cNvPr id="3" name="页脚占位符 2"/>
          <p:cNvSpPr>
            <a:spLocks noGrp="1"/>
          </p:cNvSpPr>
          <p:nvPr>
            <p:ph type="ftr" sz="quarter" idx="10"/>
          </p:nvPr>
        </p:nvSpPr>
        <p:spPr/>
        <p:txBody>
          <a:bodyPr/>
          <a:lstStyle/>
          <a:p>
            <a:fld id="{68F2B1CB-E340-4C13-99B0-DBFEDE6EAF0A}" type="slidenum">
              <a:rPr lang="zh-CN" altLang="en-US" smtClean="0"/>
              <a:pPr/>
              <a:t>67</a:t>
            </a:fld>
            <a:endParaRPr lang="zh-CN" altLang="en-US" dirty="0"/>
          </a:p>
        </p:txBody>
      </p:sp>
    </p:spTree>
    <p:extLst>
      <p:ext uri="{BB962C8B-B14F-4D97-AF65-F5344CB8AC3E}">
        <p14:creationId xmlns:p14="http://schemas.microsoft.com/office/powerpoint/2010/main" xmlns="" val="4209642451"/>
      </p:ext>
    </p:extLst>
  </p:cSld>
  <p:clrMapOvr>
    <a:masterClrMapping/>
  </p:clrMapOvr>
  <p:transition>
    <p:fade/>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3"/>
          <p:cNvGrpSpPr/>
          <p:nvPr/>
        </p:nvGrpSpPr>
        <p:grpSpPr>
          <a:xfrm>
            <a:off x="899592" y="980728"/>
            <a:ext cx="5400676" cy="543585"/>
            <a:chOff x="2171720" y="5500702"/>
            <a:chExt cx="5400676" cy="543585"/>
          </a:xfrm>
        </p:grpSpPr>
        <p:sp>
          <p:nvSpPr>
            <p:cNvPr id="61" name="Line 31"/>
            <p:cNvSpPr>
              <a:spLocks noChangeShapeType="1"/>
            </p:cNvSpPr>
            <p:nvPr/>
          </p:nvSpPr>
          <p:spPr bwMode="auto">
            <a:xfrm>
              <a:off x="2171720" y="6044287"/>
              <a:ext cx="5400676" cy="0"/>
            </a:xfrm>
            <a:prstGeom prst="line">
              <a:avLst/>
            </a:prstGeom>
            <a:noFill/>
            <a:ln w="9525">
              <a:solidFill>
                <a:schemeClr val="accent3">
                  <a:lumMod val="75000"/>
                </a:schemeClr>
              </a:solidFill>
              <a:prstDash val="dash"/>
              <a:round/>
              <a:headEnd/>
              <a:tailEnd/>
            </a:ln>
            <a:effectLst/>
          </p:spPr>
          <p:txBody>
            <a:bodyPr/>
            <a:lstStyle/>
            <a:p>
              <a:endParaRPr lang="zh-CN" altLang="en-US" sz="2800">
                <a:solidFill>
                  <a:prstClr val="black"/>
                </a:solidFill>
              </a:endParaRPr>
            </a:p>
          </p:txBody>
        </p:sp>
        <p:sp>
          <p:nvSpPr>
            <p:cNvPr id="62" name="Text Box 36"/>
            <p:cNvSpPr txBox="1">
              <a:spLocks noChangeArrowheads="1"/>
            </p:cNvSpPr>
            <p:nvPr/>
          </p:nvSpPr>
          <p:spPr bwMode="auto">
            <a:xfrm>
              <a:off x="2302453" y="5500702"/>
              <a:ext cx="4701928" cy="523220"/>
            </a:xfrm>
            <a:prstGeom prst="rect">
              <a:avLst/>
            </a:prstGeom>
            <a:noFill/>
            <a:ln w="9525">
              <a:noFill/>
              <a:miter lim="800000"/>
              <a:headEnd/>
              <a:tailEnd/>
            </a:ln>
            <a:effectLst/>
          </p:spPr>
          <p:txBody>
            <a:bodyPr wrap="none">
              <a:spAutoFit/>
            </a:bodyPr>
            <a:lstStyle/>
            <a:p>
              <a:pPr marL="514350" indent="-514350">
                <a:buFont typeface="+mj-lt"/>
                <a:buAutoNum type="arabicPeriod" startAt="7"/>
              </a:pPr>
              <a:r>
                <a:rPr lang="zh-CN" altLang="en-US" sz="2800" dirty="0" smtClean="0">
                  <a:ln>
                    <a:solidFill>
                      <a:prstClr val="white">
                        <a:lumMod val="50000"/>
                      </a:prstClr>
                    </a:solidFill>
                  </a:ln>
                  <a:solidFill>
                    <a:prstClr val="black"/>
                  </a:solidFill>
                  <a:ea typeface="微软雅黑" pitchFamily="34" charset="-122"/>
                </a:rPr>
                <a:t>人文地理要素</a:t>
              </a:r>
              <a:r>
                <a:rPr lang="en-US" altLang="zh-CN" sz="2800" dirty="0" smtClean="0">
                  <a:ln>
                    <a:solidFill>
                      <a:prstClr val="white">
                        <a:lumMod val="50000"/>
                      </a:prstClr>
                    </a:solidFill>
                  </a:ln>
                  <a:solidFill>
                    <a:prstClr val="black"/>
                  </a:solidFill>
                  <a:ea typeface="微软雅黑" pitchFamily="34" charset="-122"/>
                </a:rPr>
                <a:t>— </a:t>
              </a:r>
              <a:r>
                <a:rPr lang="zh-CN" altLang="en-US" sz="2800" dirty="0" smtClean="0">
                  <a:solidFill>
                    <a:srgbClr val="00B050"/>
                  </a:solidFill>
                  <a:ea typeface="微软雅黑" pitchFamily="34" charset="-122"/>
                </a:rPr>
                <a:t>地理单元</a:t>
              </a:r>
            </a:p>
          </p:txBody>
        </p:sp>
      </p:grpSp>
      <p:sp>
        <p:nvSpPr>
          <p:cNvPr id="11" name="剪去单角的矩形 10"/>
          <p:cNvSpPr/>
          <p:nvPr/>
        </p:nvSpPr>
        <p:spPr>
          <a:xfrm>
            <a:off x="335330" y="2071678"/>
            <a:ext cx="8429684" cy="3286148"/>
          </a:xfrm>
          <a:prstGeom prst="snip1Rect">
            <a:avLst>
              <a:gd name="adj" fmla="val 0"/>
            </a:avLst>
          </a:prstGeom>
          <a:gradFill>
            <a:gsLst>
              <a:gs pos="20000">
                <a:schemeClr val="bg1">
                  <a:lumMod val="95000"/>
                </a:schemeClr>
              </a:gs>
              <a:gs pos="100000">
                <a:schemeClr val="accent1">
                  <a:lumMod val="20000"/>
                  <a:lumOff val="80000"/>
                </a:schemeClr>
              </a:gs>
            </a:gsLst>
          </a:gradFill>
          <a:ln>
            <a:solidFill>
              <a:schemeClr val="accent5"/>
            </a:solidFill>
          </a:ln>
        </p:spPr>
        <p:style>
          <a:lnRef idx="1">
            <a:schemeClr val="accent1"/>
          </a:lnRef>
          <a:fillRef idx="2">
            <a:schemeClr val="accent1"/>
          </a:fillRef>
          <a:effectRef idx="1">
            <a:schemeClr val="accent1"/>
          </a:effectRef>
          <a:fontRef idx="minor">
            <a:schemeClr val="dk1"/>
          </a:fontRef>
        </p:style>
        <p:txBody>
          <a:bodyPr rtlCol="0" anchor="t" anchorCtr="0"/>
          <a:lstStyle/>
          <a:p>
            <a:pPr>
              <a:lnSpc>
                <a:spcPct val="150000"/>
              </a:lnSpc>
            </a:pPr>
            <a:r>
              <a:rPr lang="zh-CN" altLang="en-US" sz="2200" dirty="0" smtClean="0">
                <a:solidFill>
                  <a:schemeClr val="tx1"/>
                </a:solidFill>
                <a:latin typeface="微软雅黑" pitchFamily="34" charset="-122"/>
                <a:ea typeface="微软雅黑" pitchFamily="34" charset="-122"/>
              </a:rPr>
              <a:t>       统计行政区划与管理单元的</a:t>
            </a:r>
            <a:r>
              <a:rPr lang="zh-CN" altLang="en-US" sz="2200" dirty="0" smtClean="0">
                <a:solidFill>
                  <a:srgbClr val="FF0000"/>
                </a:solidFill>
                <a:latin typeface="微软雅黑" pitchFamily="34" charset="-122"/>
                <a:ea typeface="微软雅黑" pitchFamily="34" charset="-122"/>
              </a:rPr>
              <a:t>面积</a:t>
            </a:r>
            <a:r>
              <a:rPr lang="zh-CN" altLang="en-US" sz="2200" dirty="0" smtClean="0">
                <a:solidFill>
                  <a:schemeClr val="tx1"/>
                </a:solidFill>
                <a:latin typeface="微软雅黑" pitchFamily="34" charset="-122"/>
                <a:ea typeface="微软雅黑" pitchFamily="34" charset="-122"/>
              </a:rPr>
              <a:t>、</a:t>
            </a:r>
            <a:r>
              <a:rPr lang="zh-CN" altLang="en-US" sz="2200" dirty="0" smtClean="0">
                <a:solidFill>
                  <a:srgbClr val="FF0000"/>
                </a:solidFill>
                <a:latin typeface="微软雅黑" pitchFamily="34" charset="-122"/>
                <a:ea typeface="微软雅黑" pitchFamily="34" charset="-122"/>
              </a:rPr>
              <a:t>表面面积</a:t>
            </a:r>
            <a:r>
              <a:rPr lang="zh-CN" altLang="en-US" sz="2200" dirty="0" smtClean="0">
                <a:solidFill>
                  <a:schemeClr val="tx1"/>
                </a:solidFill>
                <a:latin typeface="微软雅黑" pitchFamily="34" charset="-122"/>
                <a:ea typeface="微软雅黑" pitchFamily="34" charset="-122"/>
              </a:rPr>
              <a:t>、</a:t>
            </a:r>
            <a:r>
              <a:rPr lang="zh-CN" altLang="en-US" sz="2200" dirty="0" smtClean="0">
                <a:solidFill>
                  <a:srgbClr val="FF0000"/>
                </a:solidFill>
                <a:latin typeface="微软雅黑" pitchFamily="34" charset="-122"/>
                <a:ea typeface="微软雅黑" pitchFamily="34" charset="-122"/>
              </a:rPr>
              <a:t>四至坐标</a:t>
            </a:r>
            <a:r>
              <a:rPr lang="zh-CN" altLang="en-US" sz="2200" dirty="0" smtClean="0">
                <a:solidFill>
                  <a:schemeClr val="tx1"/>
                </a:solidFill>
                <a:latin typeface="微软雅黑" pitchFamily="34" charset="-122"/>
                <a:ea typeface="微软雅黑" pitchFamily="34" charset="-122"/>
              </a:rPr>
              <a:t>、</a:t>
            </a:r>
            <a:r>
              <a:rPr lang="zh-CN" altLang="en-US" sz="2200" dirty="0" smtClean="0">
                <a:solidFill>
                  <a:srgbClr val="FF0000"/>
                </a:solidFill>
                <a:latin typeface="微软雅黑" pitchFamily="34" charset="-122"/>
                <a:ea typeface="微软雅黑" pitchFamily="34" charset="-122"/>
              </a:rPr>
              <a:t>东西和南北长度</a:t>
            </a:r>
            <a:r>
              <a:rPr lang="zh-CN" altLang="en-US" sz="2200" dirty="0" smtClean="0">
                <a:solidFill>
                  <a:schemeClr val="tx1"/>
                </a:solidFill>
                <a:latin typeface="微软雅黑" pitchFamily="34" charset="-122"/>
                <a:ea typeface="微软雅黑" pitchFamily="34" charset="-122"/>
              </a:rPr>
              <a:t>；基于行政区划与管理单元，统计社会经济区域单元、自然地理单元的</a:t>
            </a:r>
            <a:r>
              <a:rPr lang="zh-CN" altLang="en-US" sz="2200" dirty="0" smtClean="0">
                <a:solidFill>
                  <a:srgbClr val="FF0000"/>
                </a:solidFill>
                <a:latin typeface="微软雅黑" pitchFamily="34" charset="-122"/>
                <a:ea typeface="微软雅黑" pitchFamily="34" charset="-122"/>
              </a:rPr>
              <a:t>面积</a:t>
            </a:r>
            <a:r>
              <a:rPr lang="zh-CN" altLang="en-US" sz="2200" dirty="0" smtClean="0">
                <a:solidFill>
                  <a:schemeClr val="tx1"/>
                </a:solidFill>
                <a:latin typeface="微软雅黑" pitchFamily="34" charset="-122"/>
                <a:ea typeface="微软雅黑" pitchFamily="34" charset="-122"/>
              </a:rPr>
              <a:t>、</a:t>
            </a:r>
            <a:r>
              <a:rPr lang="zh-CN" altLang="en-US" sz="2200" dirty="0" smtClean="0">
                <a:solidFill>
                  <a:srgbClr val="FF0000"/>
                </a:solidFill>
                <a:latin typeface="微软雅黑" pitchFamily="34" charset="-122"/>
                <a:ea typeface="微软雅黑" pitchFamily="34" charset="-122"/>
              </a:rPr>
              <a:t>占比</a:t>
            </a:r>
            <a:r>
              <a:rPr lang="zh-CN" altLang="en-US" sz="2200" dirty="0" smtClean="0">
                <a:solidFill>
                  <a:schemeClr val="tx1"/>
                </a:solidFill>
                <a:latin typeface="微软雅黑" pitchFamily="34" charset="-122"/>
                <a:ea typeface="微软雅黑" pitchFamily="34" charset="-122"/>
              </a:rPr>
              <a:t>；基于规则地理格网单元，统计行政区划与管理单元、社会经济区域单元的</a:t>
            </a:r>
            <a:r>
              <a:rPr lang="zh-CN" altLang="en-US" sz="2200" dirty="0" smtClean="0">
                <a:solidFill>
                  <a:srgbClr val="FF0000"/>
                </a:solidFill>
                <a:latin typeface="微软雅黑" pitchFamily="34" charset="-122"/>
                <a:ea typeface="微软雅黑" pitchFamily="34" charset="-122"/>
              </a:rPr>
              <a:t>格网个数</a:t>
            </a:r>
            <a:r>
              <a:rPr lang="zh-CN" altLang="en-US" sz="2200" dirty="0" smtClean="0">
                <a:solidFill>
                  <a:schemeClr val="tx1"/>
                </a:solidFill>
                <a:latin typeface="微软雅黑" pitchFamily="34" charset="-122"/>
                <a:ea typeface="微软雅黑" pitchFamily="34" charset="-122"/>
              </a:rPr>
              <a:t>及</a:t>
            </a:r>
            <a:r>
              <a:rPr lang="zh-CN" altLang="en-US" sz="2200" dirty="0" smtClean="0">
                <a:solidFill>
                  <a:srgbClr val="FF0000"/>
                </a:solidFill>
                <a:latin typeface="微软雅黑" pitchFamily="34" charset="-122"/>
                <a:ea typeface="微软雅黑" pitchFamily="34" charset="-122"/>
              </a:rPr>
              <a:t>代码</a:t>
            </a:r>
            <a:r>
              <a:rPr lang="zh-CN" altLang="en-US" sz="2200" dirty="0" smtClean="0">
                <a:solidFill>
                  <a:schemeClr val="tx1"/>
                </a:solidFill>
                <a:latin typeface="微软雅黑" pitchFamily="34" charset="-122"/>
                <a:ea typeface="微软雅黑" pitchFamily="34" charset="-122"/>
              </a:rPr>
              <a:t>，统计自然地理单元的</a:t>
            </a:r>
            <a:r>
              <a:rPr lang="zh-CN" altLang="en-US" sz="2200" dirty="0" smtClean="0">
                <a:solidFill>
                  <a:srgbClr val="FF0000"/>
                </a:solidFill>
                <a:latin typeface="微软雅黑" pitchFamily="34" charset="-122"/>
                <a:ea typeface="微软雅黑" pitchFamily="34" charset="-122"/>
              </a:rPr>
              <a:t>面积</a:t>
            </a:r>
            <a:r>
              <a:rPr lang="zh-CN" altLang="en-US" sz="2200" dirty="0" smtClean="0">
                <a:solidFill>
                  <a:schemeClr val="tx1"/>
                </a:solidFill>
                <a:latin typeface="微软雅黑" pitchFamily="34" charset="-122"/>
                <a:ea typeface="微软雅黑" pitchFamily="34" charset="-122"/>
              </a:rPr>
              <a:t>、</a:t>
            </a:r>
            <a:r>
              <a:rPr lang="zh-CN" altLang="en-US" sz="2200" dirty="0" smtClean="0">
                <a:solidFill>
                  <a:srgbClr val="FF0000"/>
                </a:solidFill>
                <a:latin typeface="微软雅黑" pitchFamily="34" charset="-122"/>
                <a:ea typeface="微软雅黑" pitchFamily="34" charset="-122"/>
              </a:rPr>
              <a:t>格网个数</a:t>
            </a:r>
            <a:r>
              <a:rPr lang="zh-CN" altLang="en-US" sz="2200" dirty="0" smtClean="0">
                <a:solidFill>
                  <a:schemeClr val="tx1"/>
                </a:solidFill>
                <a:latin typeface="微软雅黑" pitchFamily="34" charset="-122"/>
                <a:ea typeface="微软雅黑" pitchFamily="34" charset="-122"/>
              </a:rPr>
              <a:t>及</a:t>
            </a:r>
            <a:r>
              <a:rPr lang="zh-CN" altLang="en-US" sz="2200" dirty="0" smtClean="0">
                <a:solidFill>
                  <a:srgbClr val="FF0000"/>
                </a:solidFill>
                <a:latin typeface="微软雅黑" pitchFamily="34" charset="-122"/>
                <a:ea typeface="微软雅黑" pitchFamily="34" charset="-122"/>
              </a:rPr>
              <a:t>代码</a:t>
            </a:r>
            <a:r>
              <a:rPr lang="zh-CN" altLang="en-US" sz="2200" dirty="0" smtClean="0">
                <a:solidFill>
                  <a:schemeClr val="tx1"/>
                </a:solidFill>
                <a:latin typeface="微软雅黑" pitchFamily="34" charset="-122"/>
                <a:ea typeface="微软雅黑" pitchFamily="34" charset="-122"/>
              </a:rPr>
              <a:t>，反映各类型地理单元的</a:t>
            </a:r>
            <a:r>
              <a:rPr lang="zh-CN" altLang="en-US" sz="2200" dirty="0" smtClean="0">
                <a:solidFill>
                  <a:srgbClr val="FF0000"/>
                </a:solidFill>
                <a:latin typeface="微软雅黑" pitchFamily="34" charset="-122"/>
                <a:ea typeface="微软雅黑" pitchFamily="34" charset="-122"/>
              </a:rPr>
              <a:t>数量和空间分布</a:t>
            </a:r>
            <a:r>
              <a:rPr lang="zh-CN" altLang="en-US" sz="2200" dirty="0" smtClean="0">
                <a:solidFill>
                  <a:schemeClr val="tx1"/>
                </a:solidFill>
                <a:latin typeface="微软雅黑" pitchFamily="34" charset="-122"/>
                <a:ea typeface="微软雅黑" pitchFamily="34" charset="-122"/>
              </a:rPr>
              <a:t>特征。</a:t>
            </a:r>
          </a:p>
        </p:txBody>
      </p:sp>
      <p:sp>
        <p:nvSpPr>
          <p:cNvPr id="3" name="页脚占位符 2"/>
          <p:cNvSpPr>
            <a:spLocks noGrp="1"/>
          </p:cNvSpPr>
          <p:nvPr>
            <p:ph type="ftr" sz="quarter" idx="10"/>
          </p:nvPr>
        </p:nvSpPr>
        <p:spPr/>
        <p:txBody>
          <a:bodyPr/>
          <a:lstStyle/>
          <a:p>
            <a:fld id="{0A64566F-EDAD-4D58-BF79-04E132D8C61B}" type="slidenum">
              <a:rPr lang="zh-CN" altLang="en-US" smtClean="0"/>
              <a:pPr/>
              <a:t>68</a:t>
            </a:fld>
            <a:endParaRPr lang="zh-CN" altLang="en-US" dirty="0"/>
          </a:p>
        </p:txBody>
      </p:sp>
    </p:spTree>
  </p:cSld>
  <p:clrMapOvr>
    <a:masterClrMapping/>
  </p:clrMapOvr>
  <p:transition>
    <p:fade/>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descr="地理单元1.PNG"/>
          <p:cNvPicPr>
            <a:picLocks noChangeAspect="1"/>
          </p:cNvPicPr>
          <p:nvPr/>
        </p:nvPicPr>
        <p:blipFill>
          <a:blip r:embed="rId2"/>
          <a:stretch>
            <a:fillRect/>
          </a:stretch>
        </p:blipFill>
        <p:spPr>
          <a:xfrm>
            <a:off x="347301" y="1643074"/>
            <a:ext cx="8653855" cy="5214950"/>
          </a:xfrm>
          <a:prstGeom prst="rect">
            <a:avLst/>
          </a:prstGeom>
        </p:spPr>
      </p:pic>
      <p:grpSp>
        <p:nvGrpSpPr>
          <p:cNvPr id="12" name="组合 13"/>
          <p:cNvGrpSpPr/>
          <p:nvPr/>
        </p:nvGrpSpPr>
        <p:grpSpPr>
          <a:xfrm>
            <a:off x="899592" y="941105"/>
            <a:ext cx="5400676" cy="589867"/>
            <a:chOff x="2171720" y="5454420"/>
            <a:chExt cx="5400676" cy="589867"/>
          </a:xfrm>
        </p:grpSpPr>
        <p:sp>
          <p:nvSpPr>
            <p:cNvPr id="13" name="Line 31"/>
            <p:cNvSpPr>
              <a:spLocks noChangeShapeType="1"/>
            </p:cNvSpPr>
            <p:nvPr/>
          </p:nvSpPr>
          <p:spPr bwMode="auto">
            <a:xfrm>
              <a:off x="2171720" y="6044287"/>
              <a:ext cx="5400676" cy="0"/>
            </a:xfrm>
            <a:prstGeom prst="line">
              <a:avLst/>
            </a:prstGeom>
            <a:noFill/>
            <a:ln w="9525">
              <a:solidFill>
                <a:schemeClr val="accent3">
                  <a:lumMod val="75000"/>
                </a:schemeClr>
              </a:solidFill>
              <a:prstDash val="dash"/>
              <a:round/>
              <a:headEnd/>
              <a:tailEnd/>
            </a:ln>
            <a:effectLst/>
          </p:spPr>
          <p:txBody>
            <a:bodyPr/>
            <a:lstStyle/>
            <a:p>
              <a:endParaRPr lang="zh-CN" altLang="en-US" sz="2800">
                <a:solidFill>
                  <a:prstClr val="black"/>
                </a:solidFill>
              </a:endParaRPr>
            </a:p>
          </p:txBody>
        </p:sp>
        <p:sp>
          <p:nvSpPr>
            <p:cNvPr id="14" name="Text Box 36"/>
            <p:cNvSpPr txBox="1">
              <a:spLocks noChangeArrowheads="1"/>
            </p:cNvSpPr>
            <p:nvPr/>
          </p:nvSpPr>
          <p:spPr bwMode="auto">
            <a:xfrm>
              <a:off x="2281104" y="5454420"/>
              <a:ext cx="4701928" cy="523220"/>
            </a:xfrm>
            <a:prstGeom prst="rect">
              <a:avLst/>
            </a:prstGeom>
            <a:noFill/>
            <a:ln w="9525">
              <a:noFill/>
              <a:miter lim="800000"/>
              <a:headEnd/>
              <a:tailEnd/>
            </a:ln>
            <a:effectLst/>
          </p:spPr>
          <p:txBody>
            <a:bodyPr wrap="none">
              <a:spAutoFit/>
            </a:bodyPr>
            <a:lstStyle/>
            <a:p>
              <a:pPr marL="514350" indent="-514350">
                <a:buFont typeface="+mj-lt"/>
                <a:buAutoNum type="arabicPeriod" startAt="7"/>
              </a:pPr>
              <a:r>
                <a:rPr lang="zh-CN" altLang="en-US" sz="2800" dirty="0" smtClean="0">
                  <a:ln>
                    <a:solidFill>
                      <a:prstClr val="white">
                        <a:lumMod val="50000"/>
                      </a:prstClr>
                    </a:solidFill>
                  </a:ln>
                  <a:solidFill>
                    <a:prstClr val="black"/>
                  </a:solidFill>
                  <a:ea typeface="微软雅黑" pitchFamily="34" charset="-122"/>
                </a:rPr>
                <a:t>人文地理要素</a:t>
              </a:r>
              <a:r>
                <a:rPr lang="en-US" altLang="zh-CN" sz="2800" dirty="0" smtClean="0">
                  <a:ln>
                    <a:solidFill>
                      <a:prstClr val="white">
                        <a:lumMod val="50000"/>
                      </a:prstClr>
                    </a:solidFill>
                  </a:ln>
                  <a:solidFill>
                    <a:prstClr val="black"/>
                  </a:solidFill>
                  <a:ea typeface="微软雅黑" pitchFamily="34" charset="-122"/>
                </a:rPr>
                <a:t>— </a:t>
              </a:r>
              <a:r>
                <a:rPr lang="zh-CN" altLang="en-US" sz="2800" dirty="0" smtClean="0">
                  <a:solidFill>
                    <a:srgbClr val="00B050"/>
                  </a:solidFill>
                  <a:ea typeface="微软雅黑" pitchFamily="34" charset="-122"/>
                </a:rPr>
                <a:t>地理单元</a:t>
              </a:r>
            </a:p>
          </p:txBody>
        </p:sp>
      </p:grpSp>
      <p:sp>
        <p:nvSpPr>
          <p:cNvPr id="2" name="页脚占位符 1"/>
          <p:cNvSpPr>
            <a:spLocks noGrp="1"/>
          </p:cNvSpPr>
          <p:nvPr>
            <p:ph type="ftr" sz="quarter" idx="10"/>
          </p:nvPr>
        </p:nvSpPr>
        <p:spPr/>
        <p:txBody>
          <a:bodyPr/>
          <a:lstStyle/>
          <a:p>
            <a:fld id="{636BECD4-AF6C-4A14-9D77-C711522A3608}" type="slidenum">
              <a:rPr lang="zh-CN" altLang="en-US" smtClean="0"/>
              <a:pPr/>
              <a:t>69</a:t>
            </a:fld>
            <a:endParaRPr lang="zh-CN" altLang="en-US" dirty="0"/>
          </a:p>
        </p:txBody>
      </p:sp>
    </p:spTree>
    <p:extLst>
      <p:ext uri="{BB962C8B-B14F-4D97-AF65-F5344CB8AC3E}">
        <p14:creationId xmlns:p14="http://schemas.microsoft.com/office/powerpoint/2010/main" xmlns="" val="60440307"/>
      </p:ext>
    </p:extLst>
  </p:cSld>
  <p:clrMapOvr>
    <a:masterClrMapping/>
  </p:clrMapOvr>
  <p:transition>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2044968" y="1165150"/>
            <a:ext cx="1018227" cy="584775"/>
          </a:xfrm>
          <a:prstGeom prst="rect">
            <a:avLst/>
          </a:prstGeom>
        </p:spPr>
        <p:txBody>
          <a:bodyPr wrap="none">
            <a:spAutoFit/>
          </a:bodyPr>
          <a:lstStyle/>
          <a:p>
            <a:pPr lvl="0" algn="ctr"/>
            <a:r>
              <a:rPr lang="zh-CN" altLang="en-US" sz="3200" b="1" spc="50" dirty="0">
                <a:ln w="15875">
                  <a:solidFill>
                    <a:schemeClr val="bg1"/>
                  </a:solidFill>
                </a:ln>
                <a:solidFill>
                  <a:schemeClr val="accent4"/>
                </a:solidFill>
                <a:effectLst>
                  <a:outerShdw blurRad="76200" dist="50800" dir="5400000" algn="tl" rotWithShape="0">
                    <a:srgbClr val="000000">
                      <a:alpha val="65000"/>
                    </a:srgbClr>
                  </a:outerShdw>
                </a:effectLst>
                <a:latin typeface="微软雅黑" pitchFamily="34" charset="-122"/>
                <a:ea typeface="微软雅黑" pitchFamily="34" charset="-122"/>
              </a:rPr>
              <a:t>原则</a:t>
            </a:r>
          </a:p>
        </p:txBody>
      </p:sp>
      <p:sp>
        <p:nvSpPr>
          <p:cNvPr id="3" name="矩形 2"/>
          <p:cNvSpPr/>
          <p:nvPr/>
        </p:nvSpPr>
        <p:spPr>
          <a:xfrm>
            <a:off x="2044968" y="1760692"/>
            <a:ext cx="1120819" cy="584775"/>
          </a:xfrm>
          <a:prstGeom prst="rect">
            <a:avLst/>
          </a:prstGeom>
        </p:spPr>
        <p:txBody>
          <a:bodyPr wrap="square">
            <a:spAutoFit/>
          </a:bodyPr>
          <a:lstStyle/>
          <a:p>
            <a:r>
              <a:rPr lang="zh-CN" altLang="en-US" sz="3200" b="1" spc="50" dirty="0">
                <a:ln w="15875">
                  <a:solidFill>
                    <a:schemeClr val="bg1"/>
                  </a:solidFill>
                </a:ln>
                <a:solidFill>
                  <a:schemeClr val="accent4"/>
                </a:solidFill>
                <a:effectLst>
                  <a:outerShdw blurRad="76200" dist="50800" dir="5400000" algn="tl" rotWithShape="0">
                    <a:srgbClr val="000000">
                      <a:alpha val="65000"/>
                    </a:srgbClr>
                  </a:outerShdw>
                </a:effectLst>
                <a:latin typeface="微软雅黑" pitchFamily="34" charset="-122"/>
                <a:ea typeface="微软雅黑" pitchFamily="34" charset="-122"/>
              </a:rPr>
              <a:t>方法</a:t>
            </a:r>
          </a:p>
        </p:txBody>
      </p:sp>
      <p:sp>
        <p:nvSpPr>
          <p:cNvPr id="4" name="矩形 3"/>
          <p:cNvSpPr/>
          <p:nvPr/>
        </p:nvSpPr>
        <p:spPr>
          <a:xfrm>
            <a:off x="2032650" y="2374507"/>
            <a:ext cx="2056973" cy="584775"/>
          </a:xfrm>
          <a:prstGeom prst="rect">
            <a:avLst/>
          </a:prstGeom>
        </p:spPr>
        <p:txBody>
          <a:bodyPr wrap="square">
            <a:spAutoFit/>
          </a:bodyPr>
          <a:lstStyle/>
          <a:p>
            <a:r>
              <a:rPr lang="zh-CN" altLang="en-US" sz="3200" b="1" spc="50" dirty="0">
                <a:ln w="15875">
                  <a:solidFill>
                    <a:schemeClr val="bg1"/>
                  </a:solidFill>
                </a:ln>
                <a:solidFill>
                  <a:schemeClr val="accent4"/>
                </a:solidFill>
                <a:effectLst>
                  <a:outerShdw blurRad="76200" dist="50800" dir="5400000" algn="tl" rotWithShape="0">
                    <a:srgbClr val="000000">
                      <a:alpha val="65000"/>
                    </a:srgbClr>
                  </a:outerShdw>
                </a:effectLst>
                <a:latin typeface="微软雅黑" pitchFamily="34" charset="-122"/>
                <a:ea typeface="微软雅黑" pitchFamily="34" charset="-122"/>
              </a:rPr>
              <a:t>主要任务</a:t>
            </a:r>
          </a:p>
        </p:txBody>
      </p:sp>
      <p:sp>
        <p:nvSpPr>
          <p:cNvPr id="6" name="矩形 5"/>
          <p:cNvSpPr/>
          <p:nvPr/>
        </p:nvSpPr>
        <p:spPr>
          <a:xfrm>
            <a:off x="2032650" y="3022579"/>
            <a:ext cx="2685351" cy="584775"/>
          </a:xfrm>
          <a:prstGeom prst="rect">
            <a:avLst/>
          </a:prstGeom>
        </p:spPr>
        <p:txBody>
          <a:bodyPr wrap="none">
            <a:spAutoFit/>
          </a:bodyPr>
          <a:lstStyle/>
          <a:p>
            <a:r>
              <a:rPr lang="zh-CN" altLang="en-US" sz="3200" b="1" spc="50" dirty="0">
                <a:ln w="15875">
                  <a:solidFill>
                    <a:schemeClr val="bg1"/>
                  </a:solidFill>
                </a:ln>
                <a:solidFill>
                  <a:schemeClr val="accent4"/>
                </a:solidFill>
                <a:effectLst>
                  <a:outerShdw blurRad="76200" dist="50800" dir="5400000" algn="tl" rotWithShape="0">
                    <a:srgbClr val="000000">
                      <a:alpha val="65000"/>
                    </a:srgbClr>
                  </a:outerShdw>
                </a:effectLst>
                <a:latin typeface="微软雅黑" pitchFamily="34" charset="-122"/>
                <a:ea typeface="微软雅黑" pitchFamily="34" charset="-122"/>
              </a:rPr>
              <a:t>基本统计单元</a:t>
            </a:r>
          </a:p>
        </p:txBody>
      </p:sp>
      <p:sp>
        <p:nvSpPr>
          <p:cNvPr id="7" name="矩形 6"/>
          <p:cNvSpPr/>
          <p:nvPr/>
        </p:nvSpPr>
        <p:spPr>
          <a:xfrm>
            <a:off x="2032650" y="3701429"/>
            <a:ext cx="1851789" cy="584775"/>
          </a:xfrm>
          <a:prstGeom prst="rect">
            <a:avLst/>
          </a:prstGeom>
        </p:spPr>
        <p:txBody>
          <a:bodyPr wrap="none">
            <a:spAutoFit/>
          </a:bodyPr>
          <a:lstStyle/>
          <a:p>
            <a:r>
              <a:rPr lang="zh-CN" altLang="en-US" sz="3200" b="1" spc="50" dirty="0">
                <a:ln w="15875">
                  <a:solidFill>
                    <a:schemeClr val="bg1"/>
                  </a:solidFill>
                </a:ln>
                <a:solidFill>
                  <a:schemeClr val="accent4"/>
                </a:solidFill>
                <a:effectLst>
                  <a:outerShdw blurRad="76200" dist="50800" dir="5400000" algn="tl" rotWithShape="0">
                    <a:srgbClr val="000000">
                      <a:alpha val="65000"/>
                    </a:srgbClr>
                  </a:outerShdw>
                </a:effectLst>
                <a:latin typeface="微软雅黑" pitchFamily="34" charset="-122"/>
                <a:ea typeface="微软雅黑" pitchFamily="34" charset="-122"/>
              </a:rPr>
              <a:t>统计指标</a:t>
            </a:r>
          </a:p>
        </p:txBody>
      </p:sp>
      <p:sp>
        <p:nvSpPr>
          <p:cNvPr id="9" name="矩形 8"/>
          <p:cNvSpPr/>
          <p:nvPr/>
        </p:nvSpPr>
        <p:spPr>
          <a:xfrm>
            <a:off x="2032649" y="4349501"/>
            <a:ext cx="1851789" cy="584775"/>
          </a:xfrm>
          <a:prstGeom prst="rect">
            <a:avLst/>
          </a:prstGeom>
        </p:spPr>
        <p:txBody>
          <a:bodyPr wrap="none">
            <a:spAutoFit/>
          </a:bodyPr>
          <a:lstStyle/>
          <a:p>
            <a:r>
              <a:rPr lang="zh-CN" altLang="en-US" sz="3200" b="1" spc="50" dirty="0">
                <a:ln w="15875">
                  <a:solidFill>
                    <a:schemeClr val="bg1"/>
                  </a:solidFill>
                </a:ln>
                <a:solidFill>
                  <a:schemeClr val="accent4"/>
                </a:solidFill>
                <a:effectLst>
                  <a:outerShdw blurRad="76200" dist="50800" dir="5400000" algn="tl" rotWithShape="0">
                    <a:srgbClr val="000000">
                      <a:alpha val="65000"/>
                    </a:srgbClr>
                  </a:outerShdw>
                </a:effectLst>
                <a:latin typeface="微软雅黑" pitchFamily="34" charset="-122"/>
                <a:ea typeface="微软雅黑" pitchFamily="34" charset="-122"/>
              </a:rPr>
              <a:t>统计内容</a:t>
            </a:r>
          </a:p>
        </p:txBody>
      </p:sp>
      <p:sp>
        <p:nvSpPr>
          <p:cNvPr id="39" name="Oval 11"/>
          <p:cNvSpPr>
            <a:spLocks noChangeArrowheads="1"/>
          </p:cNvSpPr>
          <p:nvPr/>
        </p:nvSpPr>
        <p:spPr bwMode="auto">
          <a:xfrm rot="5400000">
            <a:off x="1389707" y="1211840"/>
            <a:ext cx="454541" cy="467742"/>
          </a:xfrm>
          <a:prstGeom prst="flowChartDecision">
            <a:avLst/>
          </a:prstGeom>
          <a:solidFill>
            <a:srgbClr val="7030A0"/>
          </a:solidFill>
          <a:ln w="19050">
            <a:solidFill>
              <a:srgbClr val="F8F8F8"/>
            </a:solidFill>
            <a:miter lim="800000"/>
            <a:headEnd/>
            <a:tailEnd/>
          </a:ln>
          <a:effectLst>
            <a:outerShdw sy="50000" rotWithShape="0">
              <a:srgbClr val="000000">
                <a:alpha val="50000"/>
              </a:srgbClr>
            </a:outerShdw>
          </a:effectLst>
        </p:spPr>
        <p:txBody>
          <a:bodyPr wrap="none" anchor="ctr"/>
          <a:lstStyle/>
          <a:p>
            <a:endParaRPr lang="zh-CN" altLang="en-US"/>
          </a:p>
        </p:txBody>
      </p:sp>
      <p:sp>
        <p:nvSpPr>
          <p:cNvPr id="40" name="Oval 11"/>
          <p:cNvSpPr>
            <a:spLocks noChangeArrowheads="1"/>
          </p:cNvSpPr>
          <p:nvPr/>
        </p:nvSpPr>
        <p:spPr bwMode="auto">
          <a:xfrm rot="5400000">
            <a:off x="1389708" y="1815730"/>
            <a:ext cx="454541" cy="467742"/>
          </a:xfrm>
          <a:prstGeom prst="flowChartDecision">
            <a:avLst/>
          </a:prstGeom>
          <a:solidFill>
            <a:srgbClr val="7030A0"/>
          </a:solidFill>
          <a:ln w="19050">
            <a:solidFill>
              <a:srgbClr val="F8F8F8"/>
            </a:solidFill>
            <a:miter lim="800000"/>
            <a:headEnd/>
            <a:tailEnd/>
          </a:ln>
          <a:effectLst>
            <a:outerShdw sy="50000" rotWithShape="0">
              <a:srgbClr val="000000">
                <a:alpha val="50000"/>
              </a:srgbClr>
            </a:outerShdw>
          </a:effectLst>
        </p:spPr>
        <p:txBody>
          <a:bodyPr wrap="none" anchor="ctr"/>
          <a:lstStyle/>
          <a:p>
            <a:endParaRPr lang="zh-CN" altLang="en-US"/>
          </a:p>
        </p:txBody>
      </p:sp>
      <p:sp>
        <p:nvSpPr>
          <p:cNvPr id="42" name="Oval 11"/>
          <p:cNvSpPr>
            <a:spLocks noChangeArrowheads="1"/>
          </p:cNvSpPr>
          <p:nvPr/>
        </p:nvSpPr>
        <p:spPr bwMode="auto">
          <a:xfrm rot="5400000">
            <a:off x="1389707" y="2463802"/>
            <a:ext cx="454541" cy="467742"/>
          </a:xfrm>
          <a:prstGeom prst="flowChartDecision">
            <a:avLst/>
          </a:prstGeom>
          <a:solidFill>
            <a:srgbClr val="7030A0"/>
          </a:solidFill>
          <a:ln w="19050">
            <a:solidFill>
              <a:srgbClr val="F8F8F8"/>
            </a:solidFill>
            <a:miter lim="800000"/>
            <a:headEnd/>
            <a:tailEnd/>
          </a:ln>
          <a:effectLst>
            <a:outerShdw sy="50000" rotWithShape="0">
              <a:srgbClr val="000000">
                <a:alpha val="50000"/>
              </a:srgbClr>
            </a:outerShdw>
          </a:effectLst>
        </p:spPr>
        <p:txBody>
          <a:bodyPr wrap="none" anchor="ctr"/>
          <a:lstStyle/>
          <a:p>
            <a:endParaRPr lang="zh-CN" altLang="en-US"/>
          </a:p>
        </p:txBody>
      </p:sp>
      <p:sp>
        <p:nvSpPr>
          <p:cNvPr id="44" name="Oval 11"/>
          <p:cNvSpPr>
            <a:spLocks noChangeArrowheads="1"/>
          </p:cNvSpPr>
          <p:nvPr/>
        </p:nvSpPr>
        <p:spPr bwMode="auto">
          <a:xfrm rot="5400000">
            <a:off x="1389709" y="3111874"/>
            <a:ext cx="454541" cy="467742"/>
          </a:xfrm>
          <a:prstGeom prst="flowChartDecision">
            <a:avLst/>
          </a:prstGeom>
          <a:solidFill>
            <a:srgbClr val="7030A0"/>
          </a:solidFill>
          <a:ln w="19050">
            <a:solidFill>
              <a:srgbClr val="F8F8F8"/>
            </a:solidFill>
            <a:miter lim="800000"/>
            <a:headEnd/>
            <a:tailEnd/>
          </a:ln>
          <a:effectLst>
            <a:outerShdw sy="50000" rotWithShape="0">
              <a:srgbClr val="000000">
                <a:alpha val="50000"/>
              </a:srgbClr>
            </a:outerShdw>
          </a:effectLst>
        </p:spPr>
        <p:txBody>
          <a:bodyPr wrap="none" anchor="ctr"/>
          <a:lstStyle/>
          <a:p>
            <a:endParaRPr lang="zh-CN" altLang="en-US"/>
          </a:p>
        </p:txBody>
      </p:sp>
      <p:sp>
        <p:nvSpPr>
          <p:cNvPr id="45" name="Oval 11"/>
          <p:cNvSpPr>
            <a:spLocks noChangeArrowheads="1"/>
          </p:cNvSpPr>
          <p:nvPr/>
        </p:nvSpPr>
        <p:spPr bwMode="auto">
          <a:xfrm rot="5400000">
            <a:off x="1389707" y="3759946"/>
            <a:ext cx="454541" cy="467742"/>
          </a:xfrm>
          <a:prstGeom prst="flowChartDecision">
            <a:avLst/>
          </a:prstGeom>
          <a:solidFill>
            <a:srgbClr val="7030A0"/>
          </a:solidFill>
          <a:ln w="19050">
            <a:solidFill>
              <a:srgbClr val="F8F8F8"/>
            </a:solidFill>
            <a:miter lim="800000"/>
            <a:headEnd/>
            <a:tailEnd/>
          </a:ln>
          <a:effectLst>
            <a:outerShdw sy="50000" rotWithShape="0">
              <a:srgbClr val="000000">
                <a:alpha val="50000"/>
              </a:srgbClr>
            </a:outerShdw>
          </a:effectLst>
        </p:spPr>
        <p:txBody>
          <a:bodyPr wrap="none" anchor="ctr"/>
          <a:lstStyle/>
          <a:p>
            <a:endParaRPr lang="zh-CN" altLang="en-US"/>
          </a:p>
        </p:txBody>
      </p:sp>
      <p:sp>
        <p:nvSpPr>
          <p:cNvPr id="46" name="Oval 11"/>
          <p:cNvSpPr>
            <a:spLocks noChangeArrowheads="1"/>
          </p:cNvSpPr>
          <p:nvPr/>
        </p:nvSpPr>
        <p:spPr bwMode="auto">
          <a:xfrm rot="5400000">
            <a:off x="1374553" y="4408018"/>
            <a:ext cx="454541" cy="467742"/>
          </a:xfrm>
          <a:prstGeom prst="flowChartDecision">
            <a:avLst/>
          </a:prstGeom>
          <a:solidFill>
            <a:srgbClr val="7030A0"/>
          </a:solidFill>
          <a:ln w="19050">
            <a:solidFill>
              <a:srgbClr val="F8F8F8"/>
            </a:solidFill>
            <a:miter lim="800000"/>
            <a:headEnd/>
            <a:tailEnd/>
          </a:ln>
          <a:effectLst>
            <a:outerShdw sy="50000" rotWithShape="0">
              <a:srgbClr val="000000">
                <a:alpha val="50000"/>
              </a:srgbClr>
            </a:outerShdw>
          </a:effectLst>
        </p:spPr>
        <p:txBody>
          <a:bodyPr wrap="none" anchor="ctr"/>
          <a:lstStyle/>
          <a:p>
            <a:endParaRPr lang="zh-CN" altLang="en-US"/>
          </a:p>
        </p:txBody>
      </p:sp>
      <p:sp>
        <p:nvSpPr>
          <p:cNvPr id="47" name="Oval 11"/>
          <p:cNvSpPr>
            <a:spLocks noChangeArrowheads="1"/>
          </p:cNvSpPr>
          <p:nvPr/>
        </p:nvSpPr>
        <p:spPr bwMode="auto">
          <a:xfrm rot="5400000">
            <a:off x="1374554" y="5056090"/>
            <a:ext cx="454541" cy="467742"/>
          </a:xfrm>
          <a:prstGeom prst="flowChartDecision">
            <a:avLst/>
          </a:prstGeom>
          <a:solidFill>
            <a:srgbClr val="7030A0"/>
          </a:solidFill>
          <a:ln w="19050">
            <a:solidFill>
              <a:srgbClr val="F8F8F8"/>
            </a:solidFill>
            <a:miter lim="800000"/>
            <a:headEnd/>
            <a:tailEnd/>
          </a:ln>
          <a:effectLst>
            <a:outerShdw sy="50000" rotWithShape="0">
              <a:srgbClr val="000000">
                <a:alpha val="50000"/>
              </a:srgbClr>
            </a:outerShdw>
          </a:effectLst>
        </p:spPr>
        <p:txBody>
          <a:bodyPr wrap="none" anchor="ctr"/>
          <a:lstStyle/>
          <a:p>
            <a:endParaRPr lang="zh-CN" altLang="en-US"/>
          </a:p>
        </p:txBody>
      </p:sp>
      <p:sp>
        <p:nvSpPr>
          <p:cNvPr id="10" name="矩形 9"/>
          <p:cNvSpPr/>
          <p:nvPr/>
        </p:nvSpPr>
        <p:spPr>
          <a:xfrm>
            <a:off x="2032650" y="4997573"/>
            <a:ext cx="1851789" cy="584775"/>
          </a:xfrm>
          <a:prstGeom prst="rect">
            <a:avLst/>
          </a:prstGeom>
        </p:spPr>
        <p:txBody>
          <a:bodyPr wrap="none">
            <a:spAutoFit/>
          </a:bodyPr>
          <a:lstStyle/>
          <a:p>
            <a:r>
              <a:rPr lang="zh-CN" altLang="en-US" sz="3200" b="1" spc="50" dirty="0">
                <a:ln w="15875">
                  <a:solidFill>
                    <a:schemeClr val="bg1"/>
                  </a:solidFill>
                </a:ln>
                <a:solidFill>
                  <a:schemeClr val="accent4"/>
                </a:solidFill>
                <a:effectLst>
                  <a:outerShdw blurRad="76200" dist="50800" dir="5400000" algn="tl" rotWithShape="0">
                    <a:srgbClr val="000000">
                      <a:alpha val="65000"/>
                    </a:srgbClr>
                  </a:outerShdw>
                </a:effectLst>
                <a:latin typeface="微软雅黑" pitchFamily="34" charset="-122"/>
                <a:ea typeface="微软雅黑" pitchFamily="34" charset="-122"/>
              </a:rPr>
              <a:t>成果规格</a:t>
            </a:r>
          </a:p>
        </p:txBody>
      </p:sp>
      <p:sp>
        <p:nvSpPr>
          <p:cNvPr id="5" name="页脚占位符 4"/>
          <p:cNvSpPr>
            <a:spLocks noGrp="1"/>
          </p:cNvSpPr>
          <p:nvPr>
            <p:ph type="ftr" sz="quarter" idx="10"/>
          </p:nvPr>
        </p:nvSpPr>
        <p:spPr/>
        <p:txBody>
          <a:bodyPr/>
          <a:lstStyle/>
          <a:p>
            <a:fld id="{DE664E6E-55AC-4E01-A1AA-5F9BB4DA47AF}" type="slidenum">
              <a:rPr lang="zh-CN" altLang="en-US" smtClean="0"/>
              <a:pPr/>
              <a:t>7</a:t>
            </a:fld>
            <a:endParaRPr lang="zh-CN" altLang="en-US" dirty="0"/>
          </a:p>
        </p:txBody>
      </p:sp>
    </p:spTree>
    <p:extLst>
      <p:ext uri="{BB962C8B-B14F-4D97-AF65-F5344CB8AC3E}">
        <p14:creationId xmlns:p14="http://schemas.microsoft.com/office/powerpoint/2010/main" xmlns="" val="1989487676"/>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descr="地理单元2.PNG"/>
          <p:cNvPicPr>
            <a:picLocks noChangeAspect="1"/>
          </p:cNvPicPr>
          <p:nvPr/>
        </p:nvPicPr>
        <p:blipFill>
          <a:blip r:embed="rId2"/>
          <a:stretch>
            <a:fillRect/>
          </a:stretch>
        </p:blipFill>
        <p:spPr>
          <a:xfrm>
            <a:off x="372368" y="1643050"/>
            <a:ext cx="8628788" cy="5143512"/>
          </a:xfrm>
          <a:prstGeom prst="rect">
            <a:avLst/>
          </a:prstGeom>
        </p:spPr>
      </p:pic>
      <p:grpSp>
        <p:nvGrpSpPr>
          <p:cNvPr id="9" name="组合 13"/>
          <p:cNvGrpSpPr/>
          <p:nvPr/>
        </p:nvGrpSpPr>
        <p:grpSpPr>
          <a:xfrm>
            <a:off x="899592" y="922034"/>
            <a:ext cx="5400676" cy="543585"/>
            <a:chOff x="2171720" y="5500702"/>
            <a:chExt cx="5400676" cy="543585"/>
          </a:xfrm>
        </p:grpSpPr>
        <p:sp>
          <p:nvSpPr>
            <p:cNvPr id="10" name="Line 31"/>
            <p:cNvSpPr>
              <a:spLocks noChangeShapeType="1"/>
            </p:cNvSpPr>
            <p:nvPr/>
          </p:nvSpPr>
          <p:spPr bwMode="auto">
            <a:xfrm>
              <a:off x="2171720" y="6044287"/>
              <a:ext cx="5400676" cy="0"/>
            </a:xfrm>
            <a:prstGeom prst="line">
              <a:avLst/>
            </a:prstGeom>
            <a:noFill/>
            <a:ln w="9525">
              <a:solidFill>
                <a:schemeClr val="accent3">
                  <a:lumMod val="75000"/>
                </a:schemeClr>
              </a:solidFill>
              <a:prstDash val="dash"/>
              <a:round/>
              <a:headEnd/>
              <a:tailEnd/>
            </a:ln>
            <a:effectLst/>
          </p:spPr>
          <p:txBody>
            <a:bodyPr/>
            <a:lstStyle/>
            <a:p>
              <a:endParaRPr lang="zh-CN" altLang="en-US" sz="2800">
                <a:solidFill>
                  <a:prstClr val="black"/>
                </a:solidFill>
              </a:endParaRPr>
            </a:p>
          </p:txBody>
        </p:sp>
        <p:sp>
          <p:nvSpPr>
            <p:cNvPr id="11" name="Text Box 36"/>
            <p:cNvSpPr txBox="1">
              <a:spLocks noChangeArrowheads="1"/>
            </p:cNvSpPr>
            <p:nvPr/>
          </p:nvSpPr>
          <p:spPr bwMode="auto">
            <a:xfrm>
              <a:off x="2302453" y="5500702"/>
              <a:ext cx="4701928" cy="523220"/>
            </a:xfrm>
            <a:prstGeom prst="rect">
              <a:avLst/>
            </a:prstGeom>
            <a:noFill/>
            <a:ln w="9525">
              <a:noFill/>
              <a:miter lim="800000"/>
              <a:headEnd/>
              <a:tailEnd/>
            </a:ln>
            <a:effectLst/>
          </p:spPr>
          <p:txBody>
            <a:bodyPr wrap="none">
              <a:spAutoFit/>
            </a:bodyPr>
            <a:lstStyle/>
            <a:p>
              <a:pPr marL="514350" indent="-514350">
                <a:buFont typeface="+mj-lt"/>
                <a:buAutoNum type="arabicPeriod" startAt="7"/>
              </a:pPr>
              <a:r>
                <a:rPr lang="zh-CN" altLang="en-US" sz="2800" dirty="0" smtClean="0">
                  <a:ln>
                    <a:solidFill>
                      <a:prstClr val="white">
                        <a:lumMod val="50000"/>
                      </a:prstClr>
                    </a:solidFill>
                  </a:ln>
                  <a:solidFill>
                    <a:prstClr val="black"/>
                  </a:solidFill>
                  <a:ea typeface="微软雅黑" pitchFamily="34" charset="-122"/>
                </a:rPr>
                <a:t>人文地理要素</a:t>
              </a:r>
              <a:r>
                <a:rPr lang="en-US" altLang="zh-CN" sz="2800" dirty="0" smtClean="0">
                  <a:ln>
                    <a:solidFill>
                      <a:prstClr val="white">
                        <a:lumMod val="50000"/>
                      </a:prstClr>
                    </a:solidFill>
                  </a:ln>
                  <a:solidFill>
                    <a:prstClr val="black"/>
                  </a:solidFill>
                  <a:ea typeface="微软雅黑" pitchFamily="34" charset="-122"/>
                </a:rPr>
                <a:t>— </a:t>
              </a:r>
              <a:r>
                <a:rPr lang="zh-CN" altLang="en-US" sz="2800" dirty="0" smtClean="0">
                  <a:solidFill>
                    <a:srgbClr val="00B050"/>
                  </a:solidFill>
                  <a:ea typeface="微软雅黑" pitchFamily="34" charset="-122"/>
                </a:rPr>
                <a:t>地理单元</a:t>
              </a:r>
            </a:p>
          </p:txBody>
        </p:sp>
      </p:grpSp>
      <p:sp>
        <p:nvSpPr>
          <p:cNvPr id="2" name="页脚占位符 1"/>
          <p:cNvSpPr>
            <a:spLocks noGrp="1"/>
          </p:cNvSpPr>
          <p:nvPr>
            <p:ph type="ftr" sz="quarter" idx="10"/>
          </p:nvPr>
        </p:nvSpPr>
        <p:spPr/>
        <p:txBody>
          <a:bodyPr/>
          <a:lstStyle/>
          <a:p>
            <a:fld id="{51FBB35F-075D-4AE0-9C34-BC69C11D0D70}" type="slidenum">
              <a:rPr lang="zh-CN" altLang="en-US" smtClean="0"/>
              <a:pPr/>
              <a:t>70</a:t>
            </a:fld>
            <a:endParaRPr lang="zh-CN" altLang="en-US" dirty="0"/>
          </a:p>
        </p:txBody>
      </p:sp>
    </p:spTree>
    <p:extLst>
      <p:ext uri="{BB962C8B-B14F-4D97-AF65-F5344CB8AC3E}">
        <p14:creationId xmlns:p14="http://schemas.microsoft.com/office/powerpoint/2010/main" xmlns="" val="3139076369"/>
      </p:ext>
    </p:extLst>
  </p:cSld>
  <p:clrMapOvr>
    <a:masterClrMapping/>
  </p:clrMapOvr>
  <p:transition>
    <p:fade/>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descr="地理单元3.PNG"/>
          <p:cNvPicPr>
            <a:picLocks noChangeAspect="1"/>
          </p:cNvPicPr>
          <p:nvPr/>
        </p:nvPicPr>
        <p:blipFill>
          <a:blip r:embed="rId2"/>
          <a:stretch>
            <a:fillRect/>
          </a:stretch>
        </p:blipFill>
        <p:spPr>
          <a:xfrm>
            <a:off x="142844" y="1571612"/>
            <a:ext cx="8978630" cy="5286388"/>
          </a:xfrm>
          <a:prstGeom prst="rect">
            <a:avLst/>
          </a:prstGeom>
        </p:spPr>
      </p:pic>
      <p:grpSp>
        <p:nvGrpSpPr>
          <p:cNvPr id="11" name="组合 13"/>
          <p:cNvGrpSpPr/>
          <p:nvPr/>
        </p:nvGrpSpPr>
        <p:grpSpPr>
          <a:xfrm>
            <a:off x="899592" y="913862"/>
            <a:ext cx="5400676" cy="543585"/>
            <a:chOff x="2171720" y="5500702"/>
            <a:chExt cx="5400676" cy="543585"/>
          </a:xfrm>
        </p:grpSpPr>
        <p:sp>
          <p:nvSpPr>
            <p:cNvPr id="12" name="Line 31"/>
            <p:cNvSpPr>
              <a:spLocks noChangeShapeType="1"/>
            </p:cNvSpPr>
            <p:nvPr/>
          </p:nvSpPr>
          <p:spPr bwMode="auto">
            <a:xfrm>
              <a:off x="2171720" y="6044287"/>
              <a:ext cx="5400676" cy="0"/>
            </a:xfrm>
            <a:prstGeom prst="line">
              <a:avLst/>
            </a:prstGeom>
            <a:noFill/>
            <a:ln w="9525">
              <a:solidFill>
                <a:schemeClr val="accent3">
                  <a:lumMod val="75000"/>
                </a:schemeClr>
              </a:solidFill>
              <a:prstDash val="dash"/>
              <a:round/>
              <a:headEnd/>
              <a:tailEnd/>
            </a:ln>
            <a:effectLst/>
          </p:spPr>
          <p:txBody>
            <a:bodyPr/>
            <a:lstStyle/>
            <a:p>
              <a:endParaRPr lang="zh-CN" altLang="en-US" sz="2800">
                <a:solidFill>
                  <a:prstClr val="black"/>
                </a:solidFill>
              </a:endParaRPr>
            </a:p>
          </p:txBody>
        </p:sp>
        <p:sp>
          <p:nvSpPr>
            <p:cNvPr id="13" name="Text Box 36"/>
            <p:cNvSpPr txBox="1">
              <a:spLocks noChangeArrowheads="1"/>
            </p:cNvSpPr>
            <p:nvPr/>
          </p:nvSpPr>
          <p:spPr bwMode="auto">
            <a:xfrm>
              <a:off x="2302453" y="5500702"/>
              <a:ext cx="4701928" cy="523220"/>
            </a:xfrm>
            <a:prstGeom prst="rect">
              <a:avLst/>
            </a:prstGeom>
            <a:noFill/>
            <a:ln w="9525">
              <a:noFill/>
              <a:miter lim="800000"/>
              <a:headEnd/>
              <a:tailEnd/>
            </a:ln>
            <a:effectLst/>
          </p:spPr>
          <p:txBody>
            <a:bodyPr wrap="none">
              <a:spAutoFit/>
            </a:bodyPr>
            <a:lstStyle/>
            <a:p>
              <a:pPr marL="514350" indent="-514350">
                <a:buFont typeface="+mj-lt"/>
                <a:buAutoNum type="arabicPeriod" startAt="7"/>
              </a:pPr>
              <a:r>
                <a:rPr lang="zh-CN" altLang="en-US" sz="2800" dirty="0" smtClean="0">
                  <a:ln>
                    <a:solidFill>
                      <a:prstClr val="white">
                        <a:lumMod val="50000"/>
                      </a:prstClr>
                    </a:solidFill>
                  </a:ln>
                  <a:solidFill>
                    <a:prstClr val="black"/>
                  </a:solidFill>
                  <a:ea typeface="微软雅黑" pitchFamily="34" charset="-122"/>
                </a:rPr>
                <a:t>人文地理要素</a:t>
              </a:r>
              <a:r>
                <a:rPr lang="en-US" altLang="zh-CN" sz="2800" dirty="0" smtClean="0">
                  <a:ln>
                    <a:solidFill>
                      <a:prstClr val="white">
                        <a:lumMod val="50000"/>
                      </a:prstClr>
                    </a:solidFill>
                  </a:ln>
                  <a:solidFill>
                    <a:prstClr val="black"/>
                  </a:solidFill>
                  <a:ea typeface="微软雅黑" pitchFamily="34" charset="-122"/>
                </a:rPr>
                <a:t>— </a:t>
              </a:r>
              <a:r>
                <a:rPr lang="zh-CN" altLang="en-US" sz="2800" dirty="0" smtClean="0">
                  <a:solidFill>
                    <a:srgbClr val="00B050"/>
                  </a:solidFill>
                  <a:ea typeface="微软雅黑" pitchFamily="34" charset="-122"/>
                </a:rPr>
                <a:t>地理单元</a:t>
              </a:r>
            </a:p>
          </p:txBody>
        </p:sp>
      </p:grpSp>
      <p:sp>
        <p:nvSpPr>
          <p:cNvPr id="2" name="页脚占位符 1"/>
          <p:cNvSpPr>
            <a:spLocks noGrp="1"/>
          </p:cNvSpPr>
          <p:nvPr>
            <p:ph type="ftr" sz="quarter" idx="10"/>
          </p:nvPr>
        </p:nvSpPr>
        <p:spPr/>
        <p:txBody>
          <a:bodyPr/>
          <a:lstStyle/>
          <a:p>
            <a:fld id="{FFE09002-9943-4FF3-84E4-641940DD5C66}" type="slidenum">
              <a:rPr lang="zh-CN" altLang="en-US" smtClean="0"/>
              <a:pPr/>
              <a:t>71</a:t>
            </a:fld>
            <a:endParaRPr lang="zh-CN" altLang="en-US" dirty="0"/>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AutoShape 4"/>
          <p:cNvSpPr>
            <a:spLocks noChangeArrowheads="1"/>
          </p:cNvSpPr>
          <p:nvPr>
            <p:custDataLst>
              <p:tags r:id="rId1"/>
            </p:custDataLst>
          </p:nvPr>
        </p:nvSpPr>
        <p:spPr bwMode="white">
          <a:xfrm>
            <a:off x="285720" y="3786190"/>
            <a:ext cx="4500594" cy="2928958"/>
          </a:xfrm>
          <a:prstGeom prst="roundRect">
            <a:avLst>
              <a:gd name="adj" fmla="val 1513"/>
            </a:avLst>
          </a:prstGeom>
          <a:solidFill>
            <a:schemeClr val="bg1">
              <a:alpha val="60000"/>
            </a:schemeClr>
          </a:solidFill>
          <a:ln w="38100">
            <a:gradFill>
              <a:gsLst>
                <a:gs pos="50000">
                  <a:srgbClr val="00B0F0"/>
                </a:gs>
                <a:gs pos="100000">
                  <a:srgbClr val="00B050"/>
                </a:gs>
              </a:gsLst>
              <a:lin ang="5400000" scaled="0"/>
            </a:gradFill>
          </a:ln>
          <a:effectLst>
            <a:outerShdw blurRad="225425" dist="38100" dir="5220000" algn="ctr">
              <a:srgbClr val="000000">
                <a:alpha val="33000"/>
              </a:srgbClr>
            </a:outerShdw>
          </a:effectLst>
          <a:scene3d>
            <a:camera prst="orthographicFront"/>
            <a:lightRig rig="flat" dir="t"/>
          </a:scene3d>
          <a:sp3d contourW="19050">
            <a:bevelT w="101600" prst="divot"/>
            <a:bevelB w="0" h="0"/>
            <a:contourClr>
              <a:schemeClr val="bg1"/>
            </a:contourClr>
          </a:sp3d>
        </p:spPr>
        <p:style>
          <a:lnRef idx="1">
            <a:schemeClr val="accent2"/>
          </a:lnRef>
          <a:fillRef idx="3">
            <a:schemeClr val="accent2"/>
          </a:fillRef>
          <a:effectRef idx="2">
            <a:schemeClr val="accent2"/>
          </a:effectRef>
          <a:fontRef idx="minor">
            <a:schemeClr val="lt1"/>
          </a:fontRef>
        </p:style>
        <p:txBody>
          <a:bodyPr anchor="ctr">
            <a:sp3d/>
          </a:bodyPr>
          <a:lstStyle/>
          <a:p>
            <a:pPr indent="457200">
              <a:lnSpc>
                <a:spcPts val="2800"/>
              </a:lnSpc>
            </a:pPr>
            <a:r>
              <a:rPr lang="zh-CN" altLang="en-US" sz="2000" b="1" dirty="0">
                <a:solidFill>
                  <a:srgbClr val="1F497D">
                    <a:lumMod val="75000"/>
                  </a:srgbClr>
                </a:solidFill>
                <a:latin typeface="微软雅黑" pitchFamily="34" charset="-122"/>
                <a:ea typeface="微软雅黑" pitchFamily="34" charset="-122"/>
              </a:rPr>
              <a:t>湟源县四至点即最东、最西、最南、最北四点，分别位于东峡乡、寺寨乡、日月藏族乡和巴燕乡。</a:t>
            </a:r>
          </a:p>
          <a:p>
            <a:pPr indent="457200">
              <a:lnSpc>
                <a:spcPts val="2800"/>
              </a:lnSpc>
            </a:pPr>
            <a:r>
              <a:rPr lang="zh-CN" altLang="en-US" sz="2000" b="1" dirty="0">
                <a:solidFill>
                  <a:srgbClr val="1F497D">
                    <a:lumMod val="75000"/>
                  </a:srgbClr>
                </a:solidFill>
                <a:latin typeface="微软雅黑" pitchFamily="34" charset="-122"/>
                <a:ea typeface="微软雅黑" pitchFamily="34" charset="-122"/>
              </a:rPr>
              <a:t>湟源县</a:t>
            </a:r>
            <a:r>
              <a:rPr lang="zh-CN" altLang="en-US" sz="2000" b="1" dirty="0">
                <a:solidFill>
                  <a:srgbClr val="C00000"/>
                </a:solidFill>
                <a:latin typeface="微软雅黑" pitchFamily="34" charset="-122"/>
                <a:ea typeface="微软雅黑" pitchFamily="34" charset="-122"/>
              </a:rPr>
              <a:t>东西方向长度为</a:t>
            </a:r>
            <a:r>
              <a:rPr lang="en-US" altLang="zh-CN" sz="2000" b="1" dirty="0">
                <a:solidFill>
                  <a:srgbClr val="C00000"/>
                </a:solidFill>
                <a:latin typeface="微软雅黑" pitchFamily="34" charset="-122"/>
                <a:ea typeface="微软雅黑" pitchFamily="34" charset="-122"/>
              </a:rPr>
              <a:t>44.26</a:t>
            </a:r>
            <a:r>
              <a:rPr lang="zh-CN" altLang="en-US" sz="2000" b="1" dirty="0">
                <a:solidFill>
                  <a:srgbClr val="C00000"/>
                </a:solidFill>
                <a:latin typeface="微软雅黑" pitchFamily="34" charset="-122"/>
                <a:ea typeface="微软雅黑" pitchFamily="34" charset="-122"/>
              </a:rPr>
              <a:t>千米</a:t>
            </a:r>
            <a:r>
              <a:rPr lang="zh-CN" altLang="en-US" sz="2000" b="1" dirty="0">
                <a:solidFill>
                  <a:srgbClr val="1F497D">
                    <a:lumMod val="75000"/>
                  </a:srgbClr>
                </a:solidFill>
                <a:latin typeface="微软雅黑" pitchFamily="34" charset="-122"/>
                <a:ea typeface="微软雅黑" pitchFamily="34" charset="-122"/>
              </a:rPr>
              <a:t>，</a:t>
            </a:r>
            <a:r>
              <a:rPr lang="zh-CN" altLang="en-US" sz="2000" b="1" dirty="0">
                <a:solidFill>
                  <a:srgbClr val="C00000"/>
                </a:solidFill>
                <a:latin typeface="微软雅黑" pitchFamily="34" charset="-122"/>
                <a:ea typeface="微软雅黑" pitchFamily="34" charset="-122"/>
              </a:rPr>
              <a:t>南北方向长度为</a:t>
            </a:r>
            <a:r>
              <a:rPr lang="en-US" altLang="zh-CN" sz="2000" b="1" dirty="0">
                <a:solidFill>
                  <a:srgbClr val="C00000"/>
                </a:solidFill>
                <a:latin typeface="微软雅黑" pitchFamily="34" charset="-122"/>
                <a:ea typeface="微软雅黑" pitchFamily="34" charset="-122"/>
              </a:rPr>
              <a:t>60.39</a:t>
            </a:r>
            <a:r>
              <a:rPr lang="zh-CN" altLang="en-US" sz="2000" b="1" dirty="0">
                <a:solidFill>
                  <a:srgbClr val="C00000"/>
                </a:solidFill>
                <a:latin typeface="微软雅黑" pitchFamily="34" charset="-122"/>
                <a:ea typeface="微软雅黑" pitchFamily="34" charset="-122"/>
              </a:rPr>
              <a:t>千米</a:t>
            </a:r>
            <a:r>
              <a:rPr lang="zh-CN" altLang="en-US" sz="2000" b="1" dirty="0">
                <a:solidFill>
                  <a:srgbClr val="1F497D">
                    <a:lumMod val="75000"/>
                  </a:srgbClr>
                </a:solidFill>
                <a:latin typeface="微软雅黑" pitchFamily="34" charset="-122"/>
                <a:ea typeface="微软雅黑" pitchFamily="34" charset="-122"/>
              </a:rPr>
              <a:t>。在乡、镇级区划中，日月藏族乡的东西和南北长度最大，分别为</a:t>
            </a:r>
            <a:r>
              <a:rPr lang="en-US" altLang="zh-CN" sz="2000" b="1" dirty="0">
                <a:solidFill>
                  <a:srgbClr val="1F497D">
                    <a:lumMod val="75000"/>
                  </a:srgbClr>
                </a:solidFill>
                <a:latin typeface="微软雅黑" pitchFamily="34" charset="-122"/>
                <a:ea typeface="微软雅黑" pitchFamily="34" charset="-122"/>
              </a:rPr>
              <a:t>28.38</a:t>
            </a:r>
            <a:r>
              <a:rPr lang="zh-CN" altLang="en-US" sz="2000" b="1" dirty="0">
                <a:solidFill>
                  <a:srgbClr val="1F497D">
                    <a:lumMod val="75000"/>
                  </a:srgbClr>
                </a:solidFill>
                <a:latin typeface="微软雅黑" pitchFamily="34" charset="-122"/>
                <a:ea typeface="微软雅黑" pitchFamily="34" charset="-122"/>
              </a:rPr>
              <a:t>千米、</a:t>
            </a:r>
            <a:r>
              <a:rPr lang="en-US" altLang="zh-CN" sz="2000" b="1" dirty="0">
                <a:solidFill>
                  <a:srgbClr val="1F497D">
                    <a:lumMod val="75000"/>
                  </a:srgbClr>
                </a:solidFill>
                <a:latin typeface="微软雅黑" pitchFamily="34" charset="-122"/>
                <a:ea typeface="微软雅黑" pitchFamily="34" charset="-122"/>
              </a:rPr>
              <a:t>33.53</a:t>
            </a:r>
            <a:r>
              <a:rPr lang="zh-CN" altLang="en-US" sz="2000" b="1" dirty="0" smtClean="0">
                <a:solidFill>
                  <a:srgbClr val="1F497D">
                    <a:lumMod val="75000"/>
                  </a:srgbClr>
                </a:solidFill>
                <a:latin typeface="微软雅黑" pitchFamily="34" charset="-122"/>
                <a:ea typeface="微软雅黑" pitchFamily="34" charset="-122"/>
              </a:rPr>
              <a:t>千米。</a:t>
            </a:r>
            <a:endParaRPr lang="zh-CN" altLang="en-US" sz="2000" b="1" dirty="0">
              <a:solidFill>
                <a:srgbClr val="1F497D">
                  <a:lumMod val="75000"/>
                </a:srgbClr>
              </a:solidFill>
              <a:latin typeface="微软雅黑" pitchFamily="34" charset="-122"/>
              <a:ea typeface="微软雅黑" pitchFamily="34" charset="-122"/>
            </a:endParaRPr>
          </a:p>
        </p:txBody>
      </p:sp>
      <p:sp>
        <p:nvSpPr>
          <p:cNvPr id="22" name="AutoShape 3"/>
          <p:cNvSpPr>
            <a:spLocks noChangeArrowheads="1"/>
          </p:cNvSpPr>
          <p:nvPr/>
        </p:nvSpPr>
        <p:spPr bwMode="auto">
          <a:xfrm>
            <a:off x="1357290" y="188640"/>
            <a:ext cx="7786742" cy="519104"/>
          </a:xfrm>
          <a:prstGeom prst="roundRect">
            <a:avLst/>
          </a:prstGeom>
          <a:gradFill flip="none" rotWithShape="1">
            <a:gsLst>
              <a:gs pos="0">
                <a:srgbClr val="00DFF6"/>
              </a:gs>
              <a:gs pos="90000">
                <a:srgbClr val="0B27B5"/>
              </a:gs>
            </a:gsLst>
            <a:lin ang="2700000" scaled="1"/>
            <a:tileRect/>
          </a:gradFill>
          <a:ln w="25400">
            <a:noFill/>
          </a:ln>
          <a:effectLst>
            <a:outerShdw blurRad="225425" dist="38100" dir="5220000" algn="ctr">
              <a:srgbClr val="000000">
                <a:alpha val="33000"/>
              </a:srgbClr>
            </a:outerShdw>
          </a:effectLst>
          <a:scene3d>
            <a:camera prst="orthographicFront"/>
            <a:lightRig rig="flat" dir="t"/>
          </a:scene3d>
          <a:sp3d contourW="19050">
            <a:bevelT prst="convex"/>
            <a:bevelB w="0" h="0"/>
            <a:contourClr>
              <a:srgbClr val="AFEAFF"/>
            </a:contourClr>
          </a:sp3d>
        </p:spPr>
        <p:style>
          <a:lnRef idx="1">
            <a:schemeClr val="accent2"/>
          </a:lnRef>
          <a:fillRef idx="3">
            <a:schemeClr val="accent2"/>
          </a:fillRef>
          <a:effectRef idx="2">
            <a:schemeClr val="accent2"/>
          </a:effectRef>
          <a:fontRef idx="minor">
            <a:schemeClr val="lt1"/>
          </a:fontRef>
        </p:style>
        <p:txBody>
          <a:bodyPr lIns="91399" tIns="45699" rIns="91399" bIns="45699" anchor="ctr">
            <a:sp3d/>
          </a:bodyPr>
          <a:lstStyle/>
          <a:p>
            <a:pPr algn="ctr" defTabSz="530341" latinLnBrk="1">
              <a:defRPr/>
            </a:pPr>
            <a:r>
              <a:rPr lang="zh-CN" altLang="en-US" sz="2400" b="1" dirty="0" smtClean="0">
                <a:latin typeface="微软雅黑" pitchFamily="34" charset="-122"/>
                <a:ea typeface="微软雅黑" pitchFamily="34" charset="-122"/>
              </a:rPr>
              <a:t>青海省西宁市湟</a:t>
            </a:r>
            <a:r>
              <a:rPr lang="zh-CN" altLang="en-US" sz="2400" b="1" dirty="0">
                <a:latin typeface="微软雅黑" pitchFamily="34" charset="-122"/>
                <a:ea typeface="微软雅黑" pitchFamily="34" charset="-122"/>
              </a:rPr>
              <a:t>源县四至点及东西南北长度统计</a:t>
            </a:r>
            <a:endParaRPr kumimoji="1" lang="zh-CN" altLang="en-US" sz="2400" b="1" dirty="0">
              <a:solidFill>
                <a:prstClr val="white"/>
              </a:solidFill>
              <a:latin typeface="微软雅黑" pitchFamily="34" charset="-122"/>
              <a:ea typeface="微软雅黑" pitchFamily="34" charset="-122"/>
            </a:endParaRPr>
          </a:p>
        </p:txBody>
      </p:sp>
      <p:grpSp>
        <p:nvGrpSpPr>
          <p:cNvPr id="2" name="组合 6"/>
          <p:cNvGrpSpPr>
            <a:grpSpLocks/>
          </p:cNvGrpSpPr>
          <p:nvPr/>
        </p:nvGrpSpPr>
        <p:grpSpPr bwMode="auto">
          <a:xfrm>
            <a:off x="0" y="0"/>
            <a:ext cx="1512887" cy="788987"/>
            <a:chOff x="179512" y="89801"/>
            <a:chExt cx="1152128" cy="648072"/>
          </a:xfrm>
        </p:grpSpPr>
        <p:sp>
          <p:nvSpPr>
            <p:cNvPr id="29" name="云形 28"/>
            <p:cNvSpPr/>
            <p:nvPr/>
          </p:nvSpPr>
          <p:spPr>
            <a:xfrm>
              <a:off x="179512" y="89801"/>
              <a:ext cx="1152128" cy="648072"/>
            </a:xfrm>
            <a:prstGeom prst="cloud">
              <a:avLst/>
            </a:prstGeom>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endParaRPr lang="zh-CN" altLang="en-US">
                <a:solidFill>
                  <a:prstClr val="white"/>
                </a:solidFill>
                <a:latin typeface="微软雅黑" pitchFamily="34" charset="-122"/>
                <a:ea typeface="微软雅黑" pitchFamily="34" charset="-122"/>
              </a:endParaRPr>
            </a:p>
          </p:txBody>
        </p:sp>
        <p:sp>
          <p:nvSpPr>
            <p:cNvPr id="34" name="矩形 5"/>
            <p:cNvSpPr>
              <a:spLocks noChangeArrowheads="1"/>
            </p:cNvSpPr>
            <p:nvPr/>
          </p:nvSpPr>
          <p:spPr bwMode="auto">
            <a:xfrm>
              <a:off x="440560" y="207159"/>
              <a:ext cx="609401" cy="379211"/>
            </a:xfrm>
            <a:prstGeom prst="rect">
              <a:avLst/>
            </a:prstGeom>
            <a:noFill/>
            <a:ln w="9525">
              <a:noFill/>
              <a:miter lim="800000"/>
              <a:headEnd/>
              <a:tailEnd/>
            </a:ln>
          </p:spPr>
          <p:txBody>
            <a:bodyPr wrap="none">
              <a:spAutoFit/>
            </a:bodyPr>
            <a:lstStyle/>
            <a:p>
              <a:r>
                <a:rPr lang="zh-CN" altLang="en-US" sz="2400" b="1" dirty="0">
                  <a:solidFill>
                    <a:srgbClr val="FFFF00"/>
                  </a:solidFill>
                  <a:latin typeface="微软雅黑" pitchFamily="34" charset="-122"/>
                  <a:ea typeface="微软雅黑" pitchFamily="34" charset="-122"/>
                </a:rPr>
                <a:t>举例</a:t>
              </a:r>
              <a:endParaRPr lang="zh-CN" altLang="en-US" sz="2400" dirty="0">
                <a:solidFill>
                  <a:srgbClr val="FFFF00"/>
                </a:solidFill>
                <a:latin typeface="微软雅黑" pitchFamily="34" charset="-122"/>
                <a:ea typeface="微软雅黑" pitchFamily="34" charset="-122"/>
              </a:endParaRPr>
            </a:p>
          </p:txBody>
        </p:sp>
      </p:grpSp>
      <p:pic>
        <p:nvPicPr>
          <p:cNvPr id="16" name="Picture 1" descr="四至配图"/>
          <p:cNvPicPr>
            <a:picLocks noChangeAspect="1" noChangeArrowheads="1"/>
          </p:cNvPicPr>
          <p:nvPr/>
        </p:nvPicPr>
        <p:blipFill>
          <a:blip r:embed="rId4" cstate="print"/>
          <a:srcRect/>
          <a:stretch>
            <a:fillRect/>
          </a:stretch>
        </p:blipFill>
        <p:spPr bwMode="auto">
          <a:xfrm>
            <a:off x="4857752" y="1030289"/>
            <a:ext cx="4183651" cy="5771317"/>
          </a:xfrm>
          <a:prstGeom prst="rect">
            <a:avLst/>
          </a:prstGeom>
          <a:noFill/>
        </p:spPr>
      </p:pic>
      <p:graphicFrame>
        <p:nvGraphicFramePr>
          <p:cNvPr id="17" name="表格 16"/>
          <p:cNvGraphicFramePr>
            <a:graphicFrameLocks noGrp="1"/>
          </p:cNvGraphicFramePr>
          <p:nvPr>
            <p:extLst>
              <p:ext uri="{D42A27DB-BD31-4B8C-83A1-F6EECF244321}">
                <p14:modId xmlns:p14="http://schemas.microsoft.com/office/powerpoint/2010/main" xmlns="" val="3304922129"/>
              </p:ext>
            </p:extLst>
          </p:nvPr>
        </p:nvGraphicFramePr>
        <p:xfrm>
          <a:off x="285720" y="1285860"/>
          <a:ext cx="4464496" cy="2270760"/>
        </p:xfrm>
        <a:graphic>
          <a:graphicData uri="http://schemas.openxmlformats.org/drawingml/2006/table">
            <a:tbl>
              <a:tblPr/>
              <a:tblGrid>
                <a:gridCol w="934085"/>
                <a:gridCol w="1082139"/>
                <a:gridCol w="1208306"/>
                <a:gridCol w="1239966"/>
              </a:tblGrid>
              <a:tr h="378460">
                <a:tc gridSpan="4">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zh-CN" altLang="en-US" sz="1600" kern="100" dirty="0" smtClean="0">
                          <a:latin typeface="黑体" pitchFamily="49" charset="-122"/>
                          <a:ea typeface="黑体" pitchFamily="49" charset="-122"/>
                          <a:cs typeface="黑体"/>
                        </a:rPr>
                        <a:t>青海省西宁市</a:t>
                      </a:r>
                      <a:r>
                        <a:rPr lang="zh-CN" sz="1600" kern="100" dirty="0" smtClean="0">
                          <a:latin typeface="黑体" pitchFamily="49" charset="-122"/>
                          <a:ea typeface="黑体" pitchFamily="49" charset="-122"/>
                          <a:cs typeface="黑体"/>
                        </a:rPr>
                        <a:t>湟源县</a:t>
                      </a:r>
                      <a:r>
                        <a:rPr lang="zh-CN" sz="1600" kern="100" dirty="0">
                          <a:latin typeface="黑体" pitchFamily="49" charset="-122"/>
                          <a:ea typeface="黑体" pitchFamily="49" charset="-122"/>
                          <a:cs typeface="黑体"/>
                        </a:rPr>
                        <a:t>四至点位置</a:t>
                      </a:r>
                      <a:endParaRPr lang="zh-CN" sz="1600" kern="100" dirty="0">
                        <a:latin typeface="黑体" pitchFamily="49" charset="-122"/>
                        <a:ea typeface="黑体" pitchFamily="49" charset="-122"/>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r>
              <a:tr h="378460">
                <a:tc>
                  <a:txBody>
                    <a:bodyPr/>
                    <a:lstStyle/>
                    <a:p>
                      <a:pPr algn="ctr">
                        <a:spcAft>
                          <a:spcPts val="0"/>
                        </a:spcAft>
                      </a:pPr>
                      <a:r>
                        <a:rPr lang="zh-CN" sz="1400" kern="100" dirty="0">
                          <a:solidFill>
                            <a:schemeClr val="bg1"/>
                          </a:solidFill>
                          <a:latin typeface="Times New Roman"/>
                          <a:ea typeface="黑体"/>
                          <a:cs typeface="Times New Roman"/>
                        </a:rPr>
                        <a:t>四至点</a:t>
                      </a:r>
                      <a:endParaRPr lang="zh-CN" sz="1400" kern="100" dirty="0">
                        <a:solidFill>
                          <a:schemeClr val="bg1"/>
                        </a:solidFill>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cell3D prstMaterial="dkEdge">
                      <a:bevel prst="coolSlant"/>
                      <a:lightRig rig="flood" dir="t"/>
                    </a:cell3D>
                    <a:solidFill>
                      <a:srgbClr val="00B050"/>
                    </a:solidFill>
                  </a:tcPr>
                </a:tc>
                <a:tc>
                  <a:txBody>
                    <a:bodyPr/>
                    <a:lstStyle/>
                    <a:p>
                      <a:pPr algn="ctr">
                        <a:spcAft>
                          <a:spcPts val="0"/>
                        </a:spcAft>
                      </a:pPr>
                      <a:r>
                        <a:rPr lang="zh-CN" sz="1400" kern="100" dirty="0">
                          <a:solidFill>
                            <a:schemeClr val="bg1"/>
                          </a:solidFill>
                          <a:latin typeface="Times New Roman"/>
                          <a:ea typeface="黑体"/>
                          <a:cs typeface="Times New Roman"/>
                        </a:rPr>
                        <a:t>位置</a:t>
                      </a:r>
                      <a:endParaRPr lang="zh-CN" sz="1400" kern="100" dirty="0">
                        <a:solidFill>
                          <a:schemeClr val="bg1"/>
                        </a:solidFill>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cell3D prstMaterial="dkEdge">
                      <a:bevel prst="coolSlant"/>
                      <a:lightRig rig="flood" dir="t"/>
                    </a:cell3D>
                    <a:solidFill>
                      <a:srgbClr val="00B050"/>
                    </a:solidFill>
                  </a:tcPr>
                </a:tc>
                <a:tc>
                  <a:txBody>
                    <a:bodyPr/>
                    <a:lstStyle/>
                    <a:p>
                      <a:pPr algn="ctr">
                        <a:spcAft>
                          <a:spcPts val="0"/>
                        </a:spcAft>
                      </a:pPr>
                      <a:r>
                        <a:rPr lang="zh-CN" sz="1400" kern="100" dirty="0">
                          <a:solidFill>
                            <a:schemeClr val="bg1"/>
                          </a:solidFill>
                          <a:latin typeface="Times New Roman"/>
                          <a:ea typeface="黑体"/>
                          <a:cs typeface="Times New Roman"/>
                        </a:rPr>
                        <a:t>经度</a:t>
                      </a:r>
                      <a:endParaRPr lang="zh-CN" sz="1400" kern="100" dirty="0">
                        <a:solidFill>
                          <a:schemeClr val="bg1"/>
                        </a:solidFill>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cell3D prstMaterial="dkEdge">
                      <a:bevel prst="coolSlant"/>
                      <a:lightRig rig="flood" dir="t"/>
                    </a:cell3D>
                    <a:solidFill>
                      <a:srgbClr val="00B050"/>
                    </a:solidFill>
                  </a:tcPr>
                </a:tc>
                <a:tc>
                  <a:txBody>
                    <a:bodyPr/>
                    <a:lstStyle/>
                    <a:p>
                      <a:pPr algn="ctr">
                        <a:spcAft>
                          <a:spcPts val="0"/>
                        </a:spcAft>
                      </a:pPr>
                      <a:r>
                        <a:rPr lang="zh-CN" sz="1400" kern="100" dirty="0">
                          <a:solidFill>
                            <a:schemeClr val="bg1"/>
                          </a:solidFill>
                          <a:latin typeface="Times New Roman"/>
                          <a:ea typeface="黑体"/>
                          <a:cs typeface="Times New Roman"/>
                        </a:rPr>
                        <a:t>纬度</a:t>
                      </a:r>
                      <a:endParaRPr lang="zh-CN" sz="1400" kern="100" dirty="0">
                        <a:solidFill>
                          <a:schemeClr val="bg1"/>
                        </a:solidFill>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cell3D prstMaterial="dkEdge">
                      <a:bevel prst="coolSlant"/>
                      <a:lightRig rig="flood" dir="t"/>
                    </a:cell3D>
                    <a:solidFill>
                      <a:srgbClr val="00B050"/>
                    </a:solidFill>
                  </a:tcPr>
                </a:tc>
              </a:tr>
              <a:tr h="378460">
                <a:tc>
                  <a:txBody>
                    <a:bodyPr/>
                    <a:lstStyle/>
                    <a:p>
                      <a:pPr algn="ctr">
                        <a:spcAft>
                          <a:spcPts val="0"/>
                        </a:spcAft>
                      </a:pPr>
                      <a:r>
                        <a:rPr lang="zh-CN" sz="1200" kern="100">
                          <a:latin typeface="Times New Roman"/>
                          <a:ea typeface="宋体"/>
                          <a:cs typeface="Times New Roman"/>
                        </a:rPr>
                        <a:t>最东点</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zh-CN" sz="1200" kern="100" dirty="0">
                          <a:latin typeface="Times New Roman"/>
                          <a:ea typeface="宋体"/>
                          <a:cs typeface="Times New Roman"/>
                        </a:rPr>
                        <a:t>东峡乡</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200" kern="0" dirty="0">
                          <a:latin typeface="宋体"/>
                          <a:ea typeface="宋体"/>
                          <a:cs typeface="Times New Roman"/>
                        </a:rPr>
                        <a:t>101</a:t>
                      </a:r>
                      <a:r>
                        <a:rPr lang="zh-CN" sz="1200" kern="0" dirty="0">
                          <a:latin typeface="Times New Roman"/>
                          <a:ea typeface="宋体"/>
                          <a:cs typeface="Times New Roman"/>
                        </a:rPr>
                        <a:t>°</a:t>
                      </a:r>
                      <a:r>
                        <a:rPr lang="en-US" sz="1200" kern="0" dirty="0">
                          <a:latin typeface="Times New Roman"/>
                          <a:ea typeface="宋体"/>
                          <a:cs typeface="Times New Roman"/>
                        </a:rPr>
                        <a:t>25</a:t>
                      </a:r>
                      <a:r>
                        <a:rPr lang="zh-CN" sz="1200" kern="0" dirty="0">
                          <a:latin typeface="Times New Roman"/>
                          <a:ea typeface="宋体"/>
                          <a:cs typeface="Times New Roman"/>
                        </a:rPr>
                        <a:t>′</a:t>
                      </a:r>
                      <a:r>
                        <a:rPr lang="en-US" sz="1200" kern="0" dirty="0">
                          <a:latin typeface="Times New Roman"/>
                          <a:ea typeface="宋体"/>
                          <a:cs typeface="Times New Roman"/>
                        </a:rPr>
                        <a:t>32</a:t>
                      </a:r>
                      <a:r>
                        <a:rPr lang="zh-CN" sz="1200" kern="0" dirty="0">
                          <a:latin typeface="Times New Roman"/>
                          <a:ea typeface="宋体"/>
                          <a:cs typeface="Times New Roman"/>
                        </a:rPr>
                        <a:t>″</a:t>
                      </a:r>
                      <a:endParaRPr lang="zh-CN" sz="1200" kern="100" dirty="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200" kern="0">
                          <a:latin typeface="宋体"/>
                          <a:ea typeface="宋体"/>
                          <a:cs typeface="Times New Roman"/>
                        </a:rPr>
                        <a:t>36</a:t>
                      </a:r>
                      <a:r>
                        <a:rPr lang="zh-CN" sz="1200" kern="0">
                          <a:latin typeface="Times New Roman"/>
                          <a:ea typeface="宋体"/>
                          <a:cs typeface="Times New Roman"/>
                        </a:rPr>
                        <a:t>°</a:t>
                      </a:r>
                      <a:r>
                        <a:rPr lang="en-US" sz="1200" kern="0">
                          <a:latin typeface="Times New Roman"/>
                          <a:ea typeface="宋体"/>
                          <a:cs typeface="Times New Roman"/>
                        </a:rPr>
                        <a:t>39</a:t>
                      </a:r>
                      <a:r>
                        <a:rPr lang="zh-CN" sz="1200" kern="0">
                          <a:latin typeface="Times New Roman"/>
                          <a:ea typeface="宋体"/>
                          <a:cs typeface="Times New Roman"/>
                        </a:rPr>
                        <a:t>′</a:t>
                      </a:r>
                      <a:r>
                        <a:rPr lang="en-US" sz="1200" kern="0">
                          <a:latin typeface="Times New Roman"/>
                          <a:ea typeface="宋体"/>
                          <a:cs typeface="Times New Roman"/>
                        </a:rPr>
                        <a:t>58</a:t>
                      </a:r>
                      <a:r>
                        <a:rPr lang="zh-CN" sz="1200" kern="0">
                          <a:latin typeface="Times New Roman"/>
                          <a:ea typeface="宋体"/>
                          <a:cs typeface="Times New Roman"/>
                        </a:rPr>
                        <a:t>″</a:t>
                      </a:r>
                      <a:endParaRPr lang="zh-CN" sz="1200"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78460">
                <a:tc>
                  <a:txBody>
                    <a:bodyPr/>
                    <a:lstStyle/>
                    <a:p>
                      <a:pPr algn="ctr">
                        <a:spcAft>
                          <a:spcPts val="0"/>
                        </a:spcAft>
                      </a:pPr>
                      <a:r>
                        <a:rPr lang="zh-CN" sz="1200" kern="100">
                          <a:latin typeface="Times New Roman"/>
                          <a:ea typeface="宋体"/>
                          <a:cs typeface="Times New Roman"/>
                        </a:rPr>
                        <a:t>最西点</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zh-CN" sz="1200" kern="100" dirty="0">
                          <a:latin typeface="Times New Roman"/>
                          <a:ea typeface="宋体"/>
                          <a:cs typeface="Times New Roman"/>
                        </a:rPr>
                        <a:t>寺寨乡</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200" kern="0" dirty="0">
                          <a:latin typeface="宋体"/>
                          <a:ea typeface="宋体"/>
                          <a:cs typeface="Times New Roman"/>
                        </a:rPr>
                        <a:t>100</a:t>
                      </a:r>
                      <a:r>
                        <a:rPr lang="zh-CN" sz="1200" kern="0" dirty="0">
                          <a:latin typeface="Times New Roman"/>
                          <a:ea typeface="宋体"/>
                          <a:cs typeface="Times New Roman"/>
                        </a:rPr>
                        <a:t>°</a:t>
                      </a:r>
                      <a:r>
                        <a:rPr lang="en-US" sz="1200" kern="0" dirty="0">
                          <a:latin typeface="Times New Roman"/>
                          <a:ea typeface="宋体"/>
                          <a:cs typeface="Times New Roman"/>
                        </a:rPr>
                        <a:t>54</a:t>
                      </a:r>
                      <a:r>
                        <a:rPr lang="zh-CN" sz="1200" kern="0" dirty="0">
                          <a:latin typeface="Times New Roman"/>
                          <a:ea typeface="宋体"/>
                          <a:cs typeface="Times New Roman"/>
                        </a:rPr>
                        <a:t>′</a:t>
                      </a:r>
                      <a:r>
                        <a:rPr lang="en-US" sz="1200" kern="0" dirty="0">
                          <a:latin typeface="Times New Roman"/>
                          <a:ea typeface="宋体"/>
                          <a:cs typeface="Times New Roman"/>
                        </a:rPr>
                        <a:t>06</a:t>
                      </a:r>
                      <a:r>
                        <a:rPr lang="zh-CN" sz="1200" kern="0" dirty="0">
                          <a:latin typeface="Times New Roman"/>
                          <a:ea typeface="宋体"/>
                          <a:cs typeface="Times New Roman"/>
                        </a:rPr>
                        <a:t>″</a:t>
                      </a:r>
                      <a:endParaRPr lang="zh-CN" sz="1200" kern="100" dirty="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200" kern="0">
                          <a:latin typeface="宋体"/>
                          <a:ea typeface="宋体"/>
                          <a:cs typeface="Times New Roman"/>
                        </a:rPr>
                        <a:t>36</a:t>
                      </a:r>
                      <a:r>
                        <a:rPr lang="zh-CN" sz="1200" kern="0">
                          <a:latin typeface="Times New Roman"/>
                          <a:ea typeface="宋体"/>
                          <a:cs typeface="Times New Roman"/>
                        </a:rPr>
                        <a:t>°</a:t>
                      </a:r>
                      <a:r>
                        <a:rPr lang="en-US" sz="1200" kern="0">
                          <a:latin typeface="Times New Roman"/>
                          <a:ea typeface="宋体"/>
                          <a:cs typeface="Times New Roman"/>
                        </a:rPr>
                        <a:t>47</a:t>
                      </a:r>
                      <a:r>
                        <a:rPr lang="zh-CN" sz="1200" kern="0">
                          <a:latin typeface="Times New Roman"/>
                          <a:ea typeface="宋体"/>
                          <a:cs typeface="Times New Roman"/>
                        </a:rPr>
                        <a:t>′</a:t>
                      </a:r>
                      <a:r>
                        <a:rPr lang="en-US" sz="1200" kern="0">
                          <a:latin typeface="Times New Roman"/>
                          <a:ea typeface="宋体"/>
                          <a:cs typeface="Times New Roman"/>
                        </a:rPr>
                        <a:t>37</a:t>
                      </a:r>
                      <a:r>
                        <a:rPr lang="zh-CN" sz="1200" kern="0">
                          <a:latin typeface="Times New Roman"/>
                          <a:ea typeface="宋体"/>
                          <a:cs typeface="Times New Roman"/>
                        </a:rPr>
                        <a:t>″</a:t>
                      </a:r>
                      <a:endParaRPr lang="zh-CN" sz="1200"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78460">
                <a:tc>
                  <a:txBody>
                    <a:bodyPr/>
                    <a:lstStyle/>
                    <a:p>
                      <a:pPr algn="ctr">
                        <a:spcAft>
                          <a:spcPts val="0"/>
                        </a:spcAft>
                      </a:pPr>
                      <a:r>
                        <a:rPr lang="zh-CN" sz="1200" kern="100">
                          <a:latin typeface="Times New Roman"/>
                          <a:ea typeface="宋体"/>
                          <a:cs typeface="Times New Roman"/>
                        </a:rPr>
                        <a:t>最南点</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zh-CN" sz="1200" kern="100" dirty="0">
                          <a:latin typeface="Times New Roman"/>
                          <a:ea typeface="宋体"/>
                          <a:cs typeface="Times New Roman"/>
                        </a:rPr>
                        <a:t>日月藏族乡</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200" kern="0" dirty="0">
                          <a:latin typeface="宋体"/>
                          <a:ea typeface="宋体"/>
                          <a:cs typeface="Times New Roman"/>
                        </a:rPr>
                        <a:t>101</a:t>
                      </a:r>
                      <a:r>
                        <a:rPr lang="zh-CN" sz="1200" kern="0" dirty="0">
                          <a:latin typeface="Times New Roman"/>
                          <a:ea typeface="宋体"/>
                          <a:cs typeface="Times New Roman"/>
                        </a:rPr>
                        <a:t>°</a:t>
                      </a:r>
                      <a:r>
                        <a:rPr lang="en-US" sz="1200" kern="0" dirty="0">
                          <a:latin typeface="Times New Roman"/>
                          <a:ea typeface="宋体"/>
                          <a:cs typeface="Times New Roman"/>
                        </a:rPr>
                        <a:t>14</a:t>
                      </a:r>
                      <a:r>
                        <a:rPr lang="zh-CN" sz="1200" kern="0" dirty="0">
                          <a:latin typeface="Times New Roman"/>
                          <a:ea typeface="宋体"/>
                          <a:cs typeface="Times New Roman"/>
                        </a:rPr>
                        <a:t>′</a:t>
                      </a:r>
                      <a:r>
                        <a:rPr lang="en-US" sz="1200" kern="0" dirty="0">
                          <a:latin typeface="Times New Roman"/>
                          <a:ea typeface="宋体"/>
                          <a:cs typeface="Times New Roman"/>
                        </a:rPr>
                        <a:t>12</a:t>
                      </a:r>
                      <a:r>
                        <a:rPr lang="zh-CN" sz="1200" kern="0" dirty="0">
                          <a:latin typeface="Times New Roman"/>
                          <a:ea typeface="宋体"/>
                          <a:cs typeface="Times New Roman"/>
                        </a:rPr>
                        <a:t>″</a:t>
                      </a:r>
                      <a:endParaRPr lang="zh-CN" sz="1200" kern="100" dirty="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200" kern="0" dirty="0">
                          <a:latin typeface="宋体"/>
                          <a:ea typeface="宋体"/>
                          <a:cs typeface="Times New Roman"/>
                        </a:rPr>
                        <a:t>36</a:t>
                      </a:r>
                      <a:r>
                        <a:rPr lang="zh-CN" sz="1200" kern="0" dirty="0">
                          <a:latin typeface="Times New Roman"/>
                          <a:ea typeface="宋体"/>
                          <a:cs typeface="Times New Roman"/>
                        </a:rPr>
                        <a:t>°</a:t>
                      </a:r>
                      <a:r>
                        <a:rPr lang="en-US" sz="1200" kern="0" dirty="0">
                          <a:latin typeface="Times New Roman"/>
                          <a:ea typeface="宋体"/>
                          <a:cs typeface="Times New Roman"/>
                        </a:rPr>
                        <a:t>19</a:t>
                      </a:r>
                      <a:r>
                        <a:rPr lang="zh-CN" sz="1200" kern="0" dirty="0">
                          <a:latin typeface="Times New Roman"/>
                          <a:ea typeface="宋体"/>
                          <a:cs typeface="Times New Roman"/>
                        </a:rPr>
                        <a:t>′</a:t>
                      </a:r>
                      <a:r>
                        <a:rPr lang="en-US" sz="1200" kern="0" dirty="0">
                          <a:latin typeface="Times New Roman"/>
                          <a:ea typeface="宋体"/>
                          <a:cs typeface="Times New Roman"/>
                        </a:rPr>
                        <a:t>18</a:t>
                      </a:r>
                      <a:r>
                        <a:rPr lang="zh-CN" sz="1200" kern="0" dirty="0">
                          <a:latin typeface="Times New Roman"/>
                          <a:ea typeface="宋体"/>
                          <a:cs typeface="Times New Roman"/>
                        </a:rPr>
                        <a:t>″</a:t>
                      </a:r>
                      <a:endParaRPr lang="zh-CN" sz="1200" kern="100" dirty="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78460">
                <a:tc>
                  <a:txBody>
                    <a:bodyPr/>
                    <a:lstStyle/>
                    <a:p>
                      <a:pPr algn="ctr">
                        <a:spcAft>
                          <a:spcPts val="0"/>
                        </a:spcAft>
                      </a:pPr>
                      <a:r>
                        <a:rPr lang="zh-CN" sz="1200" kern="100">
                          <a:latin typeface="Times New Roman"/>
                          <a:ea typeface="宋体"/>
                          <a:cs typeface="Times New Roman"/>
                        </a:rPr>
                        <a:t>最北点</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zh-CN" sz="1200" kern="100">
                          <a:latin typeface="Times New Roman"/>
                          <a:ea typeface="宋体"/>
                          <a:cs typeface="Times New Roman"/>
                        </a:rPr>
                        <a:t>巴燕乡</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200" kern="0">
                          <a:latin typeface="宋体"/>
                          <a:ea typeface="宋体"/>
                          <a:cs typeface="Times New Roman"/>
                        </a:rPr>
                        <a:t>101</a:t>
                      </a:r>
                      <a:r>
                        <a:rPr lang="zh-CN" sz="1200" kern="0">
                          <a:latin typeface="Times New Roman"/>
                          <a:ea typeface="宋体"/>
                          <a:cs typeface="Times New Roman"/>
                        </a:rPr>
                        <a:t>°</a:t>
                      </a:r>
                      <a:r>
                        <a:rPr lang="en-US" sz="1200" kern="0">
                          <a:latin typeface="Times New Roman"/>
                          <a:ea typeface="宋体"/>
                          <a:cs typeface="Times New Roman"/>
                        </a:rPr>
                        <a:t>10</a:t>
                      </a:r>
                      <a:r>
                        <a:rPr lang="zh-CN" sz="1200" kern="0">
                          <a:latin typeface="Times New Roman"/>
                          <a:ea typeface="宋体"/>
                          <a:cs typeface="Times New Roman"/>
                        </a:rPr>
                        <a:t>′</a:t>
                      </a:r>
                      <a:r>
                        <a:rPr lang="en-US" sz="1200" kern="0">
                          <a:latin typeface="Times New Roman"/>
                          <a:ea typeface="宋体"/>
                          <a:cs typeface="Times New Roman"/>
                        </a:rPr>
                        <a:t>38</a:t>
                      </a:r>
                      <a:r>
                        <a:rPr lang="zh-CN" sz="1200" kern="0">
                          <a:latin typeface="Times New Roman"/>
                          <a:ea typeface="宋体"/>
                          <a:cs typeface="Times New Roman"/>
                        </a:rPr>
                        <a:t>″</a:t>
                      </a:r>
                      <a:endParaRPr lang="zh-CN" sz="1200"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200" kern="0" dirty="0">
                          <a:latin typeface="宋体"/>
                          <a:ea typeface="宋体"/>
                          <a:cs typeface="Times New Roman"/>
                        </a:rPr>
                        <a:t>36</a:t>
                      </a:r>
                      <a:r>
                        <a:rPr lang="zh-CN" sz="1200" kern="0" dirty="0">
                          <a:latin typeface="Times New Roman"/>
                          <a:ea typeface="宋体"/>
                          <a:cs typeface="Times New Roman"/>
                        </a:rPr>
                        <a:t>°</a:t>
                      </a:r>
                      <a:r>
                        <a:rPr lang="en-US" sz="1200" kern="0" dirty="0">
                          <a:latin typeface="Times New Roman"/>
                          <a:ea typeface="宋体"/>
                          <a:cs typeface="Times New Roman"/>
                        </a:rPr>
                        <a:t>52</a:t>
                      </a:r>
                      <a:r>
                        <a:rPr lang="zh-CN" sz="1200" kern="0" dirty="0">
                          <a:latin typeface="Times New Roman"/>
                          <a:ea typeface="宋体"/>
                          <a:cs typeface="Times New Roman"/>
                        </a:rPr>
                        <a:t>′</a:t>
                      </a:r>
                      <a:r>
                        <a:rPr lang="en-US" sz="1200" kern="0" dirty="0">
                          <a:latin typeface="Times New Roman"/>
                          <a:ea typeface="宋体"/>
                          <a:cs typeface="Times New Roman"/>
                        </a:rPr>
                        <a:t>06</a:t>
                      </a:r>
                      <a:r>
                        <a:rPr lang="zh-CN" sz="1200" kern="0" dirty="0">
                          <a:latin typeface="Times New Roman"/>
                          <a:ea typeface="宋体"/>
                          <a:cs typeface="Times New Roman"/>
                        </a:rPr>
                        <a:t>″</a:t>
                      </a:r>
                      <a:endParaRPr lang="zh-CN" sz="1200" kern="100" dirty="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3" name="页脚占位符 2"/>
          <p:cNvSpPr>
            <a:spLocks noGrp="1"/>
          </p:cNvSpPr>
          <p:nvPr>
            <p:ph type="ftr" sz="quarter" idx="10"/>
          </p:nvPr>
        </p:nvSpPr>
        <p:spPr/>
        <p:txBody>
          <a:bodyPr/>
          <a:lstStyle/>
          <a:p>
            <a:fld id="{C64B6CEE-891E-4AFF-98AA-7A1D40F93A49}" type="slidenum">
              <a:rPr lang="zh-CN" altLang="en-US" smtClean="0"/>
              <a:pPr/>
              <a:t>72</a:t>
            </a:fld>
            <a:endParaRPr lang="zh-CN" altLang="en-US" dirty="0"/>
          </a:p>
        </p:txBody>
      </p:sp>
    </p:spTree>
    <p:extLst>
      <p:ext uri="{BB962C8B-B14F-4D97-AF65-F5344CB8AC3E}">
        <p14:creationId xmlns:p14="http://schemas.microsoft.com/office/powerpoint/2010/main" xmlns="" val="3272824934"/>
      </p:ext>
    </p:extLst>
  </p:cSld>
  <p:clrMapOvr>
    <a:masterClrMapping/>
  </p:clrMapOvr>
  <p:transition>
    <p:fade/>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3"/>
          <p:cNvGrpSpPr/>
          <p:nvPr/>
        </p:nvGrpSpPr>
        <p:grpSpPr>
          <a:xfrm>
            <a:off x="899592" y="922034"/>
            <a:ext cx="5400676" cy="543585"/>
            <a:chOff x="2171720" y="5500702"/>
            <a:chExt cx="5400676" cy="543585"/>
          </a:xfrm>
        </p:grpSpPr>
        <p:sp>
          <p:nvSpPr>
            <p:cNvPr id="61" name="Line 31"/>
            <p:cNvSpPr>
              <a:spLocks noChangeShapeType="1"/>
            </p:cNvSpPr>
            <p:nvPr/>
          </p:nvSpPr>
          <p:spPr bwMode="auto">
            <a:xfrm>
              <a:off x="2171720" y="6044287"/>
              <a:ext cx="5400676" cy="0"/>
            </a:xfrm>
            <a:prstGeom prst="line">
              <a:avLst/>
            </a:prstGeom>
            <a:noFill/>
            <a:ln w="9525">
              <a:solidFill>
                <a:schemeClr val="accent3">
                  <a:lumMod val="75000"/>
                </a:schemeClr>
              </a:solidFill>
              <a:prstDash val="dash"/>
              <a:round/>
              <a:headEnd/>
              <a:tailEnd/>
            </a:ln>
            <a:effectLst/>
          </p:spPr>
          <p:txBody>
            <a:bodyPr/>
            <a:lstStyle/>
            <a:p>
              <a:endParaRPr lang="zh-CN" altLang="en-US" sz="2800">
                <a:solidFill>
                  <a:prstClr val="black"/>
                </a:solidFill>
              </a:endParaRPr>
            </a:p>
          </p:txBody>
        </p:sp>
        <p:sp>
          <p:nvSpPr>
            <p:cNvPr id="62" name="Text Box 36"/>
            <p:cNvSpPr txBox="1">
              <a:spLocks noChangeArrowheads="1"/>
            </p:cNvSpPr>
            <p:nvPr/>
          </p:nvSpPr>
          <p:spPr bwMode="auto">
            <a:xfrm>
              <a:off x="2302453" y="5500702"/>
              <a:ext cx="1422184" cy="523220"/>
            </a:xfrm>
            <a:prstGeom prst="rect">
              <a:avLst/>
            </a:prstGeom>
            <a:noFill/>
            <a:ln w="9525">
              <a:noFill/>
              <a:miter lim="800000"/>
              <a:headEnd/>
              <a:tailEnd/>
            </a:ln>
            <a:effectLst/>
          </p:spPr>
          <p:txBody>
            <a:bodyPr wrap="none">
              <a:spAutoFit/>
            </a:bodyPr>
            <a:lstStyle/>
            <a:p>
              <a:pPr marL="514350" indent="-514350">
                <a:buFont typeface="+mj-lt"/>
                <a:buAutoNum type="arabicPeriod" startAt="8"/>
              </a:pPr>
              <a:r>
                <a:rPr lang="zh-CN" altLang="en-US" sz="2800" dirty="0" smtClean="0">
                  <a:ln>
                    <a:solidFill>
                      <a:prstClr val="white">
                        <a:lumMod val="50000"/>
                      </a:prstClr>
                    </a:solidFill>
                  </a:ln>
                  <a:solidFill>
                    <a:prstClr val="black"/>
                  </a:solidFill>
                  <a:ea typeface="微软雅黑" pitchFamily="34" charset="-122"/>
                </a:rPr>
                <a:t>汇总</a:t>
              </a:r>
              <a:endParaRPr lang="zh-CN" altLang="en-US" sz="2800" dirty="0" smtClean="0">
                <a:solidFill>
                  <a:srgbClr val="00B050"/>
                </a:solidFill>
                <a:ea typeface="微软雅黑" pitchFamily="34" charset="-122"/>
              </a:endParaRPr>
            </a:p>
          </p:txBody>
        </p:sp>
      </p:grpSp>
      <p:sp>
        <p:nvSpPr>
          <p:cNvPr id="11" name="剪去单角的矩形 10"/>
          <p:cNvSpPr/>
          <p:nvPr/>
        </p:nvSpPr>
        <p:spPr>
          <a:xfrm>
            <a:off x="357158" y="2216834"/>
            <a:ext cx="8429684" cy="3156382"/>
          </a:xfrm>
          <a:prstGeom prst="snip1Rect">
            <a:avLst>
              <a:gd name="adj" fmla="val 0"/>
            </a:avLst>
          </a:prstGeom>
          <a:gradFill>
            <a:gsLst>
              <a:gs pos="20000">
                <a:schemeClr val="bg1">
                  <a:lumMod val="95000"/>
                </a:schemeClr>
              </a:gs>
              <a:gs pos="100000">
                <a:schemeClr val="accent1">
                  <a:lumMod val="20000"/>
                  <a:lumOff val="80000"/>
                </a:schemeClr>
              </a:gs>
            </a:gsLst>
          </a:gradFill>
          <a:ln>
            <a:solidFill>
              <a:schemeClr val="accent5"/>
            </a:solidFill>
          </a:ln>
        </p:spPr>
        <p:style>
          <a:lnRef idx="1">
            <a:schemeClr val="accent1"/>
          </a:lnRef>
          <a:fillRef idx="2">
            <a:schemeClr val="accent1"/>
          </a:fillRef>
          <a:effectRef idx="1">
            <a:schemeClr val="accent1"/>
          </a:effectRef>
          <a:fontRef idx="minor">
            <a:schemeClr val="dk1"/>
          </a:fontRef>
        </p:style>
        <p:txBody>
          <a:bodyPr rtlCol="0" anchor="t" anchorCtr="0"/>
          <a:lstStyle/>
          <a:p>
            <a:pPr algn="just">
              <a:lnSpc>
                <a:spcPct val="150000"/>
              </a:lnSpc>
            </a:pPr>
            <a:r>
              <a:rPr lang="zh-CN" altLang="en-US" sz="2400" dirty="0" smtClean="0">
                <a:solidFill>
                  <a:schemeClr val="tx1"/>
                </a:solidFill>
                <a:latin typeface="微软雅黑" pitchFamily="34" charset="-122"/>
                <a:ea typeface="微软雅黑" pitchFamily="34" charset="-122"/>
              </a:rPr>
              <a:t>       基于</a:t>
            </a:r>
            <a:r>
              <a:rPr lang="zh-CN" altLang="en-US" sz="2400" dirty="0" smtClean="0">
                <a:solidFill>
                  <a:srgbClr val="FF0000"/>
                </a:solidFill>
                <a:latin typeface="微软雅黑" pitchFamily="34" charset="-122"/>
                <a:ea typeface="微软雅黑" pitchFamily="34" charset="-122"/>
              </a:rPr>
              <a:t>基本统计信息</a:t>
            </a:r>
            <a:r>
              <a:rPr lang="zh-CN" altLang="en-US" sz="2400" dirty="0" smtClean="0">
                <a:solidFill>
                  <a:schemeClr val="tx1"/>
                </a:solidFill>
                <a:latin typeface="微软雅黑" pitchFamily="34" charset="-122"/>
                <a:ea typeface="微软雅黑" pitchFamily="34" charset="-122"/>
              </a:rPr>
              <a:t>，针对</a:t>
            </a:r>
            <a:r>
              <a:rPr lang="zh-CN" altLang="en-US" sz="2400" dirty="0" smtClean="0">
                <a:solidFill>
                  <a:srgbClr val="FF0000"/>
                </a:solidFill>
                <a:latin typeface="微软雅黑" pitchFamily="34" charset="-122"/>
                <a:ea typeface="微软雅黑" pitchFamily="34" charset="-122"/>
              </a:rPr>
              <a:t>自然、人文两种统计对象</a:t>
            </a:r>
            <a:r>
              <a:rPr lang="zh-CN" altLang="en-US" sz="2400" dirty="0" smtClean="0">
                <a:solidFill>
                  <a:schemeClr val="tx1"/>
                </a:solidFill>
                <a:latin typeface="微软雅黑" pitchFamily="34" charset="-122"/>
                <a:ea typeface="微软雅黑" pitchFamily="34" charset="-122"/>
              </a:rPr>
              <a:t>，通过</a:t>
            </a:r>
            <a:r>
              <a:rPr lang="zh-CN" altLang="en-US" sz="2400" dirty="0">
                <a:solidFill>
                  <a:srgbClr val="C00000"/>
                </a:solidFill>
                <a:latin typeface="微软雅黑" pitchFamily="34" charset="-122"/>
                <a:ea typeface="微软雅黑" pitchFamily="34" charset="-122"/>
              </a:rPr>
              <a:t>行政区逐级汇总</a:t>
            </a:r>
            <a:r>
              <a:rPr lang="zh-CN" altLang="en-US" sz="2400" dirty="0" smtClean="0">
                <a:solidFill>
                  <a:schemeClr val="tx1"/>
                </a:solidFill>
                <a:latin typeface="微软雅黑" pitchFamily="34" charset="-122"/>
                <a:ea typeface="微软雅黑" pitchFamily="34" charset="-122"/>
              </a:rPr>
              <a:t>，形成包括地形地貌、植被覆盖、荒漠与裸露地表、水域、交通网络、居民地与设施、地理单元等</a:t>
            </a:r>
            <a:r>
              <a:rPr lang="zh-CN" altLang="en-US" sz="2400" dirty="0" smtClean="0">
                <a:solidFill>
                  <a:srgbClr val="FF0000"/>
                </a:solidFill>
                <a:latin typeface="微软雅黑" pitchFamily="34" charset="-122"/>
                <a:ea typeface="微软雅黑" pitchFamily="34" charset="-122"/>
              </a:rPr>
              <a:t>七大要素</a:t>
            </a:r>
            <a:r>
              <a:rPr lang="zh-CN" altLang="en-US" sz="2400" dirty="0" smtClean="0">
                <a:solidFill>
                  <a:schemeClr val="tx1"/>
                </a:solidFill>
                <a:latin typeface="微软雅黑" pitchFamily="34" charset="-122"/>
                <a:ea typeface="微软雅黑" pitchFamily="34" charset="-122"/>
              </a:rPr>
              <a:t>的</a:t>
            </a:r>
            <a:r>
              <a:rPr lang="zh-CN" altLang="en-US" sz="2400" dirty="0" smtClean="0">
                <a:solidFill>
                  <a:srgbClr val="FF0000"/>
                </a:solidFill>
                <a:latin typeface="微软雅黑" pitchFamily="34" charset="-122"/>
                <a:ea typeface="微软雅黑" pitchFamily="34" charset="-122"/>
              </a:rPr>
              <a:t>基本数量、位置、密度、形态等内容</a:t>
            </a:r>
            <a:r>
              <a:rPr lang="zh-CN" altLang="en-US" sz="2400" dirty="0" smtClean="0">
                <a:solidFill>
                  <a:schemeClr val="tx1"/>
                </a:solidFill>
                <a:latin typeface="微软雅黑" pitchFamily="34" charset="-122"/>
                <a:ea typeface="微软雅黑" pitchFamily="34" charset="-122"/>
              </a:rPr>
              <a:t>的</a:t>
            </a:r>
            <a:r>
              <a:rPr lang="zh-CN" altLang="en-US" sz="2400" dirty="0">
                <a:solidFill>
                  <a:schemeClr val="tx1"/>
                </a:solidFill>
                <a:latin typeface="微软雅黑" pitchFamily="34" charset="-122"/>
                <a:ea typeface="微软雅黑" pitchFamily="34" charset="-122"/>
              </a:rPr>
              <a:t>统计成果</a:t>
            </a:r>
            <a:r>
              <a:rPr lang="zh-CN" altLang="en-US" sz="2400" dirty="0" smtClean="0">
                <a:solidFill>
                  <a:schemeClr val="tx1"/>
                </a:solidFill>
                <a:latin typeface="微软雅黑" pitchFamily="34" charset="-122"/>
                <a:ea typeface="微软雅黑" pitchFamily="34" charset="-122"/>
              </a:rPr>
              <a:t>。</a:t>
            </a:r>
          </a:p>
        </p:txBody>
      </p:sp>
      <p:sp>
        <p:nvSpPr>
          <p:cNvPr id="3" name="页脚占位符 2"/>
          <p:cNvSpPr>
            <a:spLocks noGrp="1"/>
          </p:cNvSpPr>
          <p:nvPr>
            <p:ph type="ftr" sz="quarter" idx="10"/>
          </p:nvPr>
        </p:nvSpPr>
        <p:spPr/>
        <p:txBody>
          <a:bodyPr/>
          <a:lstStyle/>
          <a:p>
            <a:fld id="{082F7A94-ACD0-45A9-A3B0-168C8B601DFA}" type="slidenum">
              <a:rPr lang="zh-CN" altLang="en-US" smtClean="0"/>
              <a:pPr/>
              <a:t>73</a:t>
            </a:fld>
            <a:endParaRPr lang="zh-CN" altLang="en-US" dirty="0"/>
          </a:p>
        </p:txBody>
      </p:sp>
    </p:spTree>
  </p:cSld>
  <p:clrMapOvr>
    <a:masterClrMapping/>
  </p:clrMapOvr>
  <p:transition>
    <p:fade/>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3"/>
          <p:cNvGrpSpPr/>
          <p:nvPr/>
        </p:nvGrpSpPr>
        <p:grpSpPr>
          <a:xfrm>
            <a:off x="1028712" y="1214422"/>
            <a:ext cx="5400676" cy="543585"/>
            <a:chOff x="2171720" y="5500702"/>
            <a:chExt cx="5400676" cy="543585"/>
          </a:xfrm>
        </p:grpSpPr>
        <p:sp>
          <p:nvSpPr>
            <p:cNvPr id="61" name="Line 31"/>
            <p:cNvSpPr>
              <a:spLocks noChangeShapeType="1"/>
            </p:cNvSpPr>
            <p:nvPr/>
          </p:nvSpPr>
          <p:spPr bwMode="auto">
            <a:xfrm>
              <a:off x="2171720" y="6044287"/>
              <a:ext cx="5400676" cy="0"/>
            </a:xfrm>
            <a:prstGeom prst="line">
              <a:avLst/>
            </a:prstGeom>
            <a:noFill/>
            <a:ln w="9525">
              <a:solidFill>
                <a:schemeClr val="accent3">
                  <a:lumMod val="75000"/>
                </a:schemeClr>
              </a:solidFill>
              <a:prstDash val="dash"/>
              <a:round/>
              <a:headEnd/>
              <a:tailEnd/>
            </a:ln>
            <a:effectLst/>
          </p:spPr>
          <p:txBody>
            <a:bodyPr/>
            <a:lstStyle/>
            <a:p>
              <a:endParaRPr lang="zh-CN" altLang="en-US" sz="2800">
                <a:solidFill>
                  <a:prstClr val="black"/>
                </a:solidFill>
              </a:endParaRPr>
            </a:p>
          </p:txBody>
        </p:sp>
        <p:sp>
          <p:nvSpPr>
            <p:cNvPr id="62" name="Text Box 36"/>
            <p:cNvSpPr txBox="1">
              <a:spLocks noChangeArrowheads="1"/>
            </p:cNvSpPr>
            <p:nvPr/>
          </p:nvSpPr>
          <p:spPr bwMode="auto">
            <a:xfrm>
              <a:off x="2302453" y="5500702"/>
              <a:ext cx="3217547" cy="523220"/>
            </a:xfrm>
            <a:prstGeom prst="rect">
              <a:avLst/>
            </a:prstGeom>
            <a:noFill/>
            <a:ln w="9525">
              <a:noFill/>
              <a:miter lim="800000"/>
              <a:headEnd/>
              <a:tailEnd/>
            </a:ln>
            <a:effectLst/>
          </p:spPr>
          <p:txBody>
            <a:bodyPr wrap="none">
              <a:spAutoFit/>
            </a:bodyPr>
            <a:lstStyle/>
            <a:p>
              <a:pPr marL="514350" indent="-514350">
                <a:buFont typeface="+mj-lt"/>
                <a:buAutoNum type="arabicPeriod"/>
              </a:pPr>
              <a:r>
                <a:rPr lang="zh-CN" altLang="en-US" sz="2800" dirty="0" smtClean="0">
                  <a:ln>
                    <a:solidFill>
                      <a:prstClr val="white">
                        <a:lumMod val="50000"/>
                      </a:prstClr>
                    </a:solidFill>
                  </a:ln>
                  <a:solidFill>
                    <a:prstClr val="black"/>
                  </a:solidFill>
                  <a:ea typeface="微软雅黑" pitchFamily="34" charset="-122"/>
                </a:rPr>
                <a:t>数学基础与精度</a:t>
              </a:r>
              <a:endParaRPr lang="zh-CN" altLang="en-US" sz="2800" dirty="0" smtClean="0">
                <a:solidFill>
                  <a:srgbClr val="00B050"/>
                </a:solidFill>
                <a:ea typeface="微软雅黑" pitchFamily="34" charset="-122"/>
              </a:endParaRPr>
            </a:p>
          </p:txBody>
        </p:sp>
      </p:grpSp>
      <p:sp>
        <p:nvSpPr>
          <p:cNvPr id="9" name="AutoShape 7"/>
          <p:cNvSpPr>
            <a:spLocks noChangeArrowheads="1"/>
          </p:cNvSpPr>
          <p:nvPr/>
        </p:nvSpPr>
        <p:spPr bwMode="auto">
          <a:xfrm>
            <a:off x="1214414" y="2000217"/>
            <a:ext cx="7215238" cy="428628"/>
          </a:xfrm>
          <a:prstGeom prst="roundRect">
            <a:avLst>
              <a:gd name="adj" fmla="val 11417"/>
            </a:avLst>
          </a:prstGeom>
          <a:gradFill rotWithShape="1">
            <a:gsLst>
              <a:gs pos="0">
                <a:schemeClr val="bg1"/>
              </a:gs>
              <a:gs pos="100000">
                <a:srgbClr val="DDDDDD"/>
              </a:gs>
            </a:gsLst>
            <a:lin ang="5400000" scaled="1"/>
          </a:gradFill>
          <a:ln w="9525" cmpd="sng">
            <a:round/>
            <a:headEnd/>
            <a:tailEnd/>
          </a:ln>
          <a:scene3d>
            <a:camera prst="legacyObliqueBottom"/>
            <a:lightRig rig="legacyFlat3" dir="b"/>
          </a:scene3d>
          <a:sp3d extrusionH="201600" prstMaterial="legacyMatte">
            <a:bevelT w="13500" h="13500" prst="angle"/>
            <a:bevelB w="13500" h="13500" prst="angle"/>
            <a:extrusionClr>
              <a:srgbClr val="D8E7EC"/>
            </a:extrusionClr>
          </a:sp3d>
        </p:spPr>
        <p:txBody>
          <a:bodyPr anchor="ctr" anchorCtr="0">
            <a:flatTx/>
          </a:bodyPr>
          <a:lstStyle/>
          <a:p>
            <a:pPr>
              <a:buClr>
                <a:srgbClr val="FF0000"/>
              </a:buClr>
              <a:buFont typeface="Wingdings" pitchFamily="2" charset="2"/>
              <a:buChar char="u"/>
            </a:pPr>
            <a:r>
              <a:rPr lang="zh-CN" altLang="en-US" dirty="0" smtClean="0">
                <a:solidFill>
                  <a:srgbClr val="002060"/>
                </a:solidFill>
                <a:latin typeface="微软雅黑" pitchFamily="34" charset="-122"/>
                <a:ea typeface="微软雅黑" pitchFamily="34" charset="-122"/>
              </a:rPr>
              <a:t>大地基准采用</a:t>
            </a:r>
            <a:r>
              <a:rPr lang="en-US" altLang="zh-CN" dirty="0" smtClean="0">
                <a:solidFill>
                  <a:srgbClr val="002060"/>
                </a:solidFill>
                <a:latin typeface="微软雅黑" pitchFamily="34" charset="-122"/>
                <a:ea typeface="微软雅黑" pitchFamily="34" charset="-122"/>
              </a:rPr>
              <a:t>2000</a:t>
            </a:r>
            <a:r>
              <a:rPr lang="zh-CN" altLang="en-US" dirty="0" smtClean="0">
                <a:solidFill>
                  <a:srgbClr val="002060"/>
                </a:solidFill>
                <a:latin typeface="微软雅黑" pitchFamily="34" charset="-122"/>
                <a:ea typeface="微软雅黑" pitchFamily="34" charset="-122"/>
              </a:rPr>
              <a:t>国家大地坐标系（</a:t>
            </a:r>
            <a:r>
              <a:rPr lang="en-US" altLang="zh-CN" dirty="0" smtClean="0">
                <a:solidFill>
                  <a:srgbClr val="002060"/>
                </a:solidFill>
                <a:latin typeface="微软雅黑" pitchFamily="34" charset="-122"/>
                <a:ea typeface="微软雅黑" pitchFamily="34" charset="-122"/>
              </a:rPr>
              <a:t>CGCS2000</a:t>
            </a:r>
            <a:r>
              <a:rPr lang="zh-CN" altLang="en-US" dirty="0" smtClean="0">
                <a:solidFill>
                  <a:srgbClr val="002060"/>
                </a:solidFill>
                <a:latin typeface="微软雅黑" pitchFamily="34" charset="-122"/>
                <a:ea typeface="微软雅黑" pitchFamily="34" charset="-122"/>
              </a:rPr>
              <a:t>）。</a:t>
            </a:r>
            <a:endParaRPr lang="ko-KR" altLang="en-US" dirty="0">
              <a:solidFill>
                <a:srgbClr val="002060"/>
              </a:solidFill>
              <a:latin typeface="微软雅黑" pitchFamily="34" charset="-122"/>
            </a:endParaRPr>
          </a:p>
        </p:txBody>
      </p:sp>
      <p:sp>
        <p:nvSpPr>
          <p:cNvPr id="10" name="AutoShape 7"/>
          <p:cNvSpPr>
            <a:spLocks noChangeArrowheads="1"/>
          </p:cNvSpPr>
          <p:nvPr/>
        </p:nvSpPr>
        <p:spPr bwMode="auto">
          <a:xfrm>
            <a:off x="1214414" y="2643159"/>
            <a:ext cx="7215238" cy="428628"/>
          </a:xfrm>
          <a:prstGeom prst="roundRect">
            <a:avLst>
              <a:gd name="adj" fmla="val 11417"/>
            </a:avLst>
          </a:prstGeom>
          <a:gradFill rotWithShape="1">
            <a:gsLst>
              <a:gs pos="0">
                <a:schemeClr val="bg1"/>
              </a:gs>
              <a:gs pos="100000">
                <a:srgbClr val="DDDDDD"/>
              </a:gs>
            </a:gsLst>
            <a:lin ang="5400000" scaled="1"/>
          </a:gradFill>
          <a:ln w="9525" cmpd="sng">
            <a:round/>
            <a:headEnd/>
            <a:tailEnd/>
          </a:ln>
          <a:scene3d>
            <a:camera prst="legacyObliqueBottom"/>
            <a:lightRig rig="legacyFlat3" dir="b"/>
          </a:scene3d>
          <a:sp3d extrusionH="201600" prstMaterial="legacyMatte">
            <a:bevelT w="13500" h="13500" prst="angle"/>
            <a:bevelB w="13500" h="13500" prst="angle"/>
            <a:extrusionClr>
              <a:srgbClr val="D8E7EC"/>
            </a:extrusionClr>
          </a:sp3d>
        </p:spPr>
        <p:txBody>
          <a:bodyPr anchor="ctr" anchorCtr="0">
            <a:flatTx/>
          </a:bodyPr>
          <a:lstStyle/>
          <a:p>
            <a:pPr>
              <a:buClr>
                <a:srgbClr val="FF0000"/>
              </a:buClr>
              <a:buFont typeface="Wingdings" pitchFamily="2" charset="2"/>
              <a:buChar char="u"/>
            </a:pPr>
            <a:r>
              <a:rPr lang="zh-CN" altLang="en-US" dirty="0" smtClean="0">
                <a:solidFill>
                  <a:srgbClr val="002060"/>
                </a:solidFill>
                <a:latin typeface="微软雅黑" pitchFamily="34" charset="-122"/>
                <a:ea typeface="微软雅黑" pitchFamily="34" charset="-122"/>
              </a:rPr>
              <a:t>高程基准采用</a:t>
            </a:r>
            <a:r>
              <a:rPr lang="en-US" altLang="zh-CN" dirty="0" smtClean="0">
                <a:solidFill>
                  <a:srgbClr val="002060"/>
                </a:solidFill>
                <a:latin typeface="微软雅黑" pitchFamily="34" charset="-122"/>
                <a:ea typeface="微软雅黑" pitchFamily="34" charset="-122"/>
              </a:rPr>
              <a:t>1985</a:t>
            </a:r>
            <a:r>
              <a:rPr lang="zh-CN" altLang="en-US" dirty="0" smtClean="0">
                <a:solidFill>
                  <a:srgbClr val="002060"/>
                </a:solidFill>
                <a:latin typeface="微软雅黑" pitchFamily="34" charset="-122"/>
                <a:ea typeface="微软雅黑" pitchFamily="34" charset="-122"/>
              </a:rPr>
              <a:t>国家高程基准，高程系统为正常高。</a:t>
            </a:r>
            <a:endParaRPr lang="ko-KR" altLang="en-US" dirty="0">
              <a:solidFill>
                <a:srgbClr val="002060"/>
              </a:solidFill>
              <a:latin typeface="微软雅黑" pitchFamily="34" charset="-122"/>
            </a:endParaRPr>
          </a:p>
        </p:txBody>
      </p:sp>
      <p:sp>
        <p:nvSpPr>
          <p:cNvPr id="14" name="AutoShape 7"/>
          <p:cNvSpPr>
            <a:spLocks noChangeArrowheads="1"/>
          </p:cNvSpPr>
          <p:nvPr/>
        </p:nvSpPr>
        <p:spPr bwMode="auto">
          <a:xfrm>
            <a:off x="1214414" y="3286101"/>
            <a:ext cx="7215238" cy="1000132"/>
          </a:xfrm>
          <a:prstGeom prst="roundRect">
            <a:avLst>
              <a:gd name="adj" fmla="val 11417"/>
            </a:avLst>
          </a:prstGeom>
          <a:gradFill rotWithShape="1">
            <a:gsLst>
              <a:gs pos="0">
                <a:schemeClr val="bg1"/>
              </a:gs>
              <a:gs pos="100000">
                <a:srgbClr val="DDDDDD"/>
              </a:gs>
            </a:gsLst>
            <a:lin ang="5400000" scaled="1"/>
          </a:gradFill>
          <a:ln w="9525" cmpd="sng">
            <a:round/>
            <a:headEnd/>
            <a:tailEnd/>
          </a:ln>
          <a:scene3d>
            <a:camera prst="legacyObliqueBottom"/>
            <a:lightRig rig="legacyFlat3" dir="b"/>
          </a:scene3d>
          <a:sp3d extrusionH="201600" prstMaterial="legacyMatte">
            <a:bevelT w="13500" h="13500" prst="angle"/>
            <a:bevelB w="13500" h="13500" prst="angle"/>
            <a:extrusionClr>
              <a:srgbClr val="D8E7EC"/>
            </a:extrusionClr>
          </a:sp3d>
        </p:spPr>
        <p:txBody>
          <a:bodyPr anchor="ctr" anchorCtr="0">
            <a:flatTx/>
          </a:bodyPr>
          <a:lstStyle/>
          <a:p>
            <a:pPr>
              <a:buClr>
                <a:srgbClr val="FF0000"/>
              </a:buClr>
              <a:buFont typeface="Wingdings" pitchFamily="2" charset="2"/>
              <a:buChar char="u"/>
            </a:pPr>
            <a:r>
              <a:rPr lang="zh-CN" altLang="en-US" dirty="0" smtClean="0">
                <a:solidFill>
                  <a:srgbClr val="002060"/>
                </a:solidFill>
                <a:latin typeface="微软雅黑" pitchFamily="34" charset="-122"/>
                <a:ea typeface="微软雅黑" pitchFamily="34" charset="-122"/>
              </a:rPr>
              <a:t>数据采用地理坐标系存储。长度和面积基于</a:t>
            </a:r>
            <a:r>
              <a:rPr lang="en-US" altLang="zh-CN" dirty="0" smtClean="0">
                <a:solidFill>
                  <a:srgbClr val="002060"/>
                </a:solidFill>
                <a:latin typeface="微软雅黑" pitchFamily="34" charset="-122"/>
                <a:ea typeface="微软雅黑" pitchFamily="34" charset="-122"/>
              </a:rPr>
              <a:t>CGCS2000</a:t>
            </a:r>
            <a:r>
              <a:rPr lang="zh-CN" altLang="en-US" dirty="0" smtClean="0">
                <a:solidFill>
                  <a:srgbClr val="002060"/>
                </a:solidFill>
                <a:latin typeface="微软雅黑" pitchFamily="34" charset="-122"/>
                <a:ea typeface="微软雅黑" pitchFamily="34" charset="-122"/>
              </a:rPr>
              <a:t>参考椭球面统计，并结合</a:t>
            </a:r>
            <a:r>
              <a:rPr lang="en-US" altLang="zh-CN" dirty="0" smtClean="0">
                <a:solidFill>
                  <a:srgbClr val="002060"/>
                </a:solidFill>
                <a:latin typeface="微软雅黑" pitchFamily="34" charset="-122"/>
                <a:ea typeface="微软雅黑" pitchFamily="34" charset="-122"/>
              </a:rPr>
              <a:t>10</a:t>
            </a:r>
            <a:r>
              <a:rPr lang="zh-CN" altLang="en-US" dirty="0" smtClean="0">
                <a:solidFill>
                  <a:srgbClr val="002060"/>
                </a:solidFill>
                <a:latin typeface="微软雅黑" pitchFamily="34" charset="-122"/>
                <a:ea typeface="微软雅黑" pitchFamily="34" charset="-122"/>
              </a:rPr>
              <a:t>米</a:t>
            </a:r>
            <a:r>
              <a:rPr lang="en-US" altLang="zh-CN" dirty="0" smtClean="0">
                <a:solidFill>
                  <a:srgbClr val="002060"/>
                </a:solidFill>
                <a:latin typeface="微软雅黑" pitchFamily="34" charset="-122"/>
                <a:ea typeface="微软雅黑" pitchFamily="34" charset="-122"/>
              </a:rPr>
              <a:t>DEM</a:t>
            </a:r>
            <a:r>
              <a:rPr lang="zh-CN" altLang="en-US" dirty="0" smtClean="0">
                <a:solidFill>
                  <a:srgbClr val="002060"/>
                </a:solidFill>
                <a:latin typeface="微软雅黑" pitchFamily="34" charset="-122"/>
                <a:ea typeface="微软雅黑" pitchFamily="34" charset="-122"/>
              </a:rPr>
              <a:t>进行表面长度和表面面积统计。</a:t>
            </a:r>
            <a:endParaRPr lang="ko-KR" altLang="en-US" dirty="0">
              <a:solidFill>
                <a:srgbClr val="002060"/>
              </a:solidFill>
              <a:latin typeface="微软雅黑" pitchFamily="34" charset="-122"/>
            </a:endParaRPr>
          </a:p>
        </p:txBody>
      </p:sp>
      <p:sp>
        <p:nvSpPr>
          <p:cNvPr id="15" name="AutoShape 7"/>
          <p:cNvSpPr>
            <a:spLocks noChangeArrowheads="1"/>
          </p:cNvSpPr>
          <p:nvPr/>
        </p:nvSpPr>
        <p:spPr bwMode="auto">
          <a:xfrm>
            <a:off x="1214414" y="4500547"/>
            <a:ext cx="7215238" cy="428628"/>
          </a:xfrm>
          <a:prstGeom prst="roundRect">
            <a:avLst>
              <a:gd name="adj" fmla="val 11417"/>
            </a:avLst>
          </a:prstGeom>
          <a:gradFill rotWithShape="1">
            <a:gsLst>
              <a:gs pos="0">
                <a:schemeClr val="bg1"/>
              </a:gs>
              <a:gs pos="100000">
                <a:srgbClr val="DDDDDD"/>
              </a:gs>
            </a:gsLst>
            <a:lin ang="5400000" scaled="1"/>
          </a:gradFill>
          <a:ln w="9525" cmpd="sng">
            <a:round/>
            <a:headEnd/>
            <a:tailEnd/>
          </a:ln>
          <a:scene3d>
            <a:camera prst="legacyObliqueBottom"/>
            <a:lightRig rig="legacyFlat3" dir="b"/>
          </a:scene3d>
          <a:sp3d extrusionH="201600" prstMaterial="legacyMatte">
            <a:bevelT w="13500" h="13500" prst="angle"/>
            <a:bevelB w="13500" h="13500" prst="angle"/>
            <a:extrusionClr>
              <a:srgbClr val="D8E7EC"/>
            </a:extrusionClr>
          </a:sp3d>
        </p:spPr>
        <p:txBody>
          <a:bodyPr anchor="ctr" anchorCtr="0">
            <a:flatTx/>
          </a:bodyPr>
          <a:lstStyle/>
          <a:p>
            <a:pPr>
              <a:buClr>
                <a:srgbClr val="FF0000"/>
              </a:buClr>
              <a:buFont typeface="Wingdings" pitchFamily="2" charset="2"/>
              <a:buChar char="u"/>
            </a:pPr>
            <a:r>
              <a:rPr lang="zh-CN" altLang="en-US" dirty="0" smtClean="0">
                <a:solidFill>
                  <a:srgbClr val="002060"/>
                </a:solidFill>
                <a:latin typeface="微软雅黑" pitchFamily="34" charset="-122"/>
                <a:ea typeface="微软雅黑" pitchFamily="34" charset="-122"/>
              </a:rPr>
              <a:t>平面和高程坐标单位为米，保留到小数点后</a:t>
            </a:r>
            <a:r>
              <a:rPr lang="en-US" altLang="zh-CN" dirty="0" smtClean="0">
                <a:solidFill>
                  <a:srgbClr val="002060"/>
                </a:solidFill>
                <a:latin typeface="微软雅黑" pitchFamily="34" charset="-122"/>
                <a:ea typeface="微软雅黑" pitchFamily="34" charset="-122"/>
              </a:rPr>
              <a:t>2</a:t>
            </a:r>
            <a:r>
              <a:rPr lang="zh-CN" altLang="en-US" dirty="0" smtClean="0">
                <a:solidFill>
                  <a:srgbClr val="002060"/>
                </a:solidFill>
                <a:latin typeface="微软雅黑" pitchFamily="34" charset="-122"/>
                <a:ea typeface="微软雅黑" pitchFamily="34" charset="-122"/>
              </a:rPr>
              <a:t>位。</a:t>
            </a:r>
            <a:endParaRPr lang="ko-KR" altLang="en-US" dirty="0">
              <a:solidFill>
                <a:srgbClr val="002060"/>
              </a:solidFill>
              <a:latin typeface="微软雅黑" pitchFamily="34" charset="-122"/>
            </a:endParaRPr>
          </a:p>
        </p:txBody>
      </p:sp>
      <p:sp>
        <p:nvSpPr>
          <p:cNvPr id="16" name="AutoShape 7"/>
          <p:cNvSpPr>
            <a:spLocks noChangeArrowheads="1"/>
          </p:cNvSpPr>
          <p:nvPr/>
        </p:nvSpPr>
        <p:spPr bwMode="auto">
          <a:xfrm>
            <a:off x="1214414" y="5143489"/>
            <a:ext cx="7215238" cy="714380"/>
          </a:xfrm>
          <a:prstGeom prst="roundRect">
            <a:avLst>
              <a:gd name="adj" fmla="val 11417"/>
            </a:avLst>
          </a:prstGeom>
          <a:gradFill rotWithShape="1">
            <a:gsLst>
              <a:gs pos="0">
                <a:schemeClr val="bg1"/>
              </a:gs>
              <a:gs pos="100000">
                <a:srgbClr val="DDDDDD"/>
              </a:gs>
            </a:gsLst>
            <a:lin ang="5400000" scaled="1"/>
          </a:gradFill>
          <a:ln w="9525" cmpd="sng">
            <a:round/>
            <a:headEnd/>
            <a:tailEnd/>
          </a:ln>
          <a:scene3d>
            <a:camera prst="legacyObliqueBottom"/>
            <a:lightRig rig="legacyFlat3" dir="b"/>
          </a:scene3d>
          <a:sp3d extrusionH="201600" prstMaterial="legacyMatte">
            <a:bevelT w="13500" h="13500" prst="angle"/>
            <a:bevelB w="13500" h="13500" prst="angle"/>
            <a:extrusionClr>
              <a:srgbClr val="D8E7EC"/>
            </a:extrusionClr>
          </a:sp3d>
        </p:spPr>
        <p:txBody>
          <a:bodyPr anchor="ctr" anchorCtr="0">
            <a:flatTx/>
          </a:bodyPr>
          <a:lstStyle/>
          <a:p>
            <a:pPr>
              <a:buClr>
                <a:srgbClr val="FF0000"/>
              </a:buClr>
              <a:buFont typeface="Wingdings" pitchFamily="2" charset="2"/>
              <a:buChar char="u"/>
            </a:pPr>
            <a:r>
              <a:rPr lang="zh-CN" altLang="en-US" dirty="0" smtClean="0">
                <a:solidFill>
                  <a:srgbClr val="002060"/>
                </a:solidFill>
                <a:latin typeface="微软雅黑" pitchFamily="34" charset="-122"/>
                <a:ea typeface="微软雅黑" pitchFamily="34" charset="-122"/>
              </a:rPr>
              <a:t>长度单位采用米（</a:t>
            </a:r>
            <a:r>
              <a:rPr lang="en-US" altLang="zh-CN" dirty="0" smtClean="0">
                <a:solidFill>
                  <a:srgbClr val="002060"/>
                </a:solidFill>
                <a:latin typeface="微软雅黑" pitchFamily="34" charset="-122"/>
                <a:ea typeface="微软雅黑" pitchFamily="34" charset="-122"/>
              </a:rPr>
              <a:t>m</a:t>
            </a:r>
            <a:r>
              <a:rPr lang="zh-CN" altLang="en-US" dirty="0" smtClean="0">
                <a:solidFill>
                  <a:srgbClr val="002060"/>
                </a:solidFill>
                <a:latin typeface="微软雅黑" pitchFamily="34" charset="-122"/>
                <a:ea typeface="微软雅黑" pitchFamily="34" charset="-122"/>
              </a:rPr>
              <a:t>）、千米（</a:t>
            </a:r>
            <a:r>
              <a:rPr lang="en-US" altLang="zh-CN" dirty="0" smtClean="0">
                <a:solidFill>
                  <a:srgbClr val="002060"/>
                </a:solidFill>
                <a:latin typeface="微软雅黑" pitchFamily="34" charset="-122"/>
                <a:ea typeface="微软雅黑" pitchFamily="34" charset="-122"/>
              </a:rPr>
              <a:t>km</a:t>
            </a:r>
            <a:r>
              <a:rPr lang="zh-CN" altLang="en-US" dirty="0" smtClean="0">
                <a:solidFill>
                  <a:srgbClr val="002060"/>
                </a:solidFill>
                <a:latin typeface="微软雅黑" pitchFamily="34" charset="-122"/>
                <a:ea typeface="微软雅黑" pitchFamily="34" charset="-122"/>
              </a:rPr>
              <a:t>），面积单位可采用平方米（</a:t>
            </a:r>
            <a:r>
              <a:rPr lang="en-US" altLang="zh-CN" dirty="0" smtClean="0">
                <a:solidFill>
                  <a:srgbClr val="002060"/>
                </a:solidFill>
                <a:latin typeface="微软雅黑" pitchFamily="34" charset="-122"/>
                <a:ea typeface="微软雅黑" pitchFamily="34" charset="-122"/>
              </a:rPr>
              <a:t>m2</a:t>
            </a:r>
            <a:r>
              <a:rPr lang="zh-CN" altLang="en-US" dirty="0" smtClean="0">
                <a:solidFill>
                  <a:srgbClr val="002060"/>
                </a:solidFill>
                <a:latin typeface="微软雅黑" pitchFamily="34" charset="-122"/>
                <a:ea typeface="微软雅黑" pitchFamily="34" charset="-122"/>
              </a:rPr>
              <a:t>）、平方千米（</a:t>
            </a:r>
            <a:r>
              <a:rPr lang="en-US" altLang="zh-CN" dirty="0" smtClean="0">
                <a:solidFill>
                  <a:srgbClr val="002060"/>
                </a:solidFill>
                <a:latin typeface="微软雅黑" pitchFamily="34" charset="-122"/>
                <a:ea typeface="微软雅黑" pitchFamily="34" charset="-122"/>
              </a:rPr>
              <a:t>km2</a:t>
            </a:r>
            <a:r>
              <a:rPr lang="zh-CN" altLang="en-US" dirty="0" smtClean="0">
                <a:solidFill>
                  <a:srgbClr val="002060"/>
                </a:solidFill>
                <a:latin typeface="微软雅黑" pitchFamily="34" charset="-122"/>
                <a:ea typeface="微软雅黑" pitchFamily="34" charset="-122"/>
              </a:rPr>
              <a:t>）；保留到小数点后</a:t>
            </a:r>
            <a:r>
              <a:rPr lang="en-US" altLang="zh-CN" dirty="0" smtClean="0">
                <a:solidFill>
                  <a:srgbClr val="002060"/>
                </a:solidFill>
                <a:latin typeface="微软雅黑" pitchFamily="34" charset="-122"/>
                <a:ea typeface="微软雅黑" pitchFamily="34" charset="-122"/>
              </a:rPr>
              <a:t>2</a:t>
            </a:r>
            <a:r>
              <a:rPr lang="zh-CN" altLang="en-US" dirty="0" smtClean="0">
                <a:solidFill>
                  <a:srgbClr val="002060"/>
                </a:solidFill>
                <a:latin typeface="微软雅黑" pitchFamily="34" charset="-122"/>
                <a:ea typeface="微软雅黑" pitchFamily="34" charset="-122"/>
              </a:rPr>
              <a:t>位。</a:t>
            </a:r>
            <a:endParaRPr lang="ko-KR" altLang="en-US" dirty="0">
              <a:solidFill>
                <a:srgbClr val="002060"/>
              </a:solidFill>
              <a:latin typeface="微软雅黑" pitchFamily="34" charset="-122"/>
            </a:endParaRPr>
          </a:p>
        </p:txBody>
      </p:sp>
      <p:sp>
        <p:nvSpPr>
          <p:cNvPr id="17" name="AutoShape 7"/>
          <p:cNvSpPr>
            <a:spLocks noChangeArrowheads="1"/>
          </p:cNvSpPr>
          <p:nvPr/>
        </p:nvSpPr>
        <p:spPr bwMode="auto">
          <a:xfrm>
            <a:off x="1214414" y="6072182"/>
            <a:ext cx="7215238" cy="428652"/>
          </a:xfrm>
          <a:prstGeom prst="roundRect">
            <a:avLst>
              <a:gd name="adj" fmla="val 11417"/>
            </a:avLst>
          </a:prstGeom>
          <a:gradFill rotWithShape="1">
            <a:gsLst>
              <a:gs pos="0">
                <a:schemeClr val="bg1"/>
              </a:gs>
              <a:gs pos="100000">
                <a:srgbClr val="DDDDDD"/>
              </a:gs>
            </a:gsLst>
            <a:lin ang="5400000" scaled="1"/>
          </a:gradFill>
          <a:ln w="9525" cmpd="sng">
            <a:round/>
            <a:headEnd/>
            <a:tailEnd/>
          </a:ln>
          <a:scene3d>
            <a:camera prst="legacyObliqueBottom"/>
            <a:lightRig rig="legacyFlat3" dir="b"/>
          </a:scene3d>
          <a:sp3d extrusionH="201600" prstMaterial="legacyMatte">
            <a:bevelT w="13500" h="13500" prst="angle"/>
            <a:bevelB w="13500" h="13500" prst="angle"/>
            <a:extrusionClr>
              <a:srgbClr val="D8E7EC"/>
            </a:extrusionClr>
          </a:sp3d>
        </p:spPr>
        <p:txBody>
          <a:bodyPr anchor="ctr" anchorCtr="0">
            <a:flatTx/>
          </a:bodyPr>
          <a:lstStyle/>
          <a:p>
            <a:pPr>
              <a:buClr>
                <a:srgbClr val="FF0000"/>
              </a:buClr>
              <a:buFont typeface="Wingdings" pitchFamily="2" charset="2"/>
              <a:buChar char="u"/>
            </a:pPr>
            <a:r>
              <a:rPr lang="zh-CN" altLang="en-US" dirty="0" smtClean="0">
                <a:solidFill>
                  <a:srgbClr val="002060"/>
                </a:solidFill>
                <a:latin typeface="微软雅黑" pitchFamily="34" charset="-122"/>
                <a:ea typeface="微软雅黑" pitchFamily="34" charset="-122"/>
              </a:rPr>
              <a:t>占比、构成比保留到小数点后</a:t>
            </a:r>
            <a:r>
              <a:rPr lang="en-US" altLang="zh-CN" dirty="0" smtClean="0">
                <a:solidFill>
                  <a:srgbClr val="002060"/>
                </a:solidFill>
                <a:latin typeface="微软雅黑" pitchFamily="34" charset="-122"/>
                <a:ea typeface="微软雅黑" pitchFamily="34" charset="-122"/>
              </a:rPr>
              <a:t>2</a:t>
            </a:r>
            <a:r>
              <a:rPr lang="zh-CN" altLang="en-US" dirty="0" smtClean="0">
                <a:solidFill>
                  <a:srgbClr val="002060"/>
                </a:solidFill>
                <a:latin typeface="微软雅黑" pitchFamily="34" charset="-122"/>
                <a:ea typeface="微软雅黑" pitchFamily="34" charset="-122"/>
              </a:rPr>
              <a:t>位，经纬度保留到小数点后七位。</a:t>
            </a:r>
            <a:endParaRPr lang="ko-KR" altLang="en-US" dirty="0">
              <a:solidFill>
                <a:srgbClr val="002060"/>
              </a:solidFill>
              <a:latin typeface="微软雅黑" pitchFamily="34" charset="-122"/>
            </a:endParaRPr>
          </a:p>
        </p:txBody>
      </p:sp>
      <p:sp>
        <p:nvSpPr>
          <p:cNvPr id="3" name="页脚占位符 2"/>
          <p:cNvSpPr>
            <a:spLocks noGrp="1"/>
          </p:cNvSpPr>
          <p:nvPr>
            <p:ph type="ftr" sz="quarter" idx="10"/>
          </p:nvPr>
        </p:nvSpPr>
        <p:spPr/>
        <p:txBody>
          <a:bodyPr/>
          <a:lstStyle/>
          <a:p>
            <a:fld id="{403B0813-319F-4F92-8CAA-49184A61B5FA}" type="slidenum">
              <a:rPr lang="zh-CN" altLang="en-US" smtClean="0"/>
              <a:pPr/>
              <a:t>74</a:t>
            </a:fld>
            <a:endParaRPr lang="zh-CN" altLang="en-US" dirty="0"/>
          </a:p>
        </p:txBody>
      </p:sp>
    </p:spTree>
  </p:cSld>
  <p:clrMapOvr>
    <a:masterClrMapping/>
  </p:clrMapOvr>
  <p:transition>
    <p:fade/>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3"/>
          <p:cNvGrpSpPr/>
          <p:nvPr/>
        </p:nvGrpSpPr>
        <p:grpSpPr>
          <a:xfrm>
            <a:off x="1028712" y="1214422"/>
            <a:ext cx="5400676" cy="543585"/>
            <a:chOff x="2171720" y="5500702"/>
            <a:chExt cx="5400676" cy="543585"/>
          </a:xfrm>
        </p:grpSpPr>
        <p:sp>
          <p:nvSpPr>
            <p:cNvPr id="61" name="Line 31"/>
            <p:cNvSpPr>
              <a:spLocks noChangeShapeType="1"/>
            </p:cNvSpPr>
            <p:nvPr/>
          </p:nvSpPr>
          <p:spPr bwMode="auto">
            <a:xfrm>
              <a:off x="2171720" y="6044287"/>
              <a:ext cx="5400676" cy="0"/>
            </a:xfrm>
            <a:prstGeom prst="line">
              <a:avLst/>
            </a:prstGeom>
            <a:noFill/>
            <a:ln w="9525">
              <a:solidFill>
                <a:schemeClr val="accent3">
                  <a:lumMod val="75000"/>
                </a:schemeClr>
              </a:solidFill>
              <a:prstDash val="dash"/>
              <a:round/>
              <a:headEnd/>
              <a:tailEnd/>
            </a:ln>
            <a:effectLst/>
          </p:spPr>
          <p:txBody>
            <a:bodyPr/>
            <a:lstStyle/>
            <a:p>
              <a:endParaRPr lang="zh-CN" altLang="en-US" sz="2800">
                <a:solidFill>
                  <a:prstClr val="black"/>
                </a:solidFill>
              </a:endParaRPr>
            </a:p>
          </p:txBody>
        </p:sp>
        <p:sp>
          <p:nvSpPr>
            <p:cNvPr id="62" name="Text Box 36"/>
            <p:cNvSpPr txBox="1">
              <a:spLocks noChangeArrowheads="1"/>
            </p:cNvSpPr>
            <p:nvPr/>
          </p:nvSpPr>
          <p:spPr bwMode="auto">
            <a:xfrm>
              <a:off x="2302453" y="5500702"/>
              <a:ext cx="3807453" cy="523220"/>
            </a:xfrm>
            <a:prstGeom prst="rect">
              <a:avLst/>
            </a:prstGeom>
            <a:noFill/>
            <a:ln w="9525">
              <a:noFill/>
              <a:miter lim="800000"/>
              <a:headEnd/>
              <a:tailEnd/>
            </a:ln>
            <a:effectLst/>
          </p:spPr>
          <p:txBody>
            <a:bodyPr wrap="none">
              <a:spAutoFit/>
            </a:bodyPr>
            <a:lstStyle/>
            <a:p>
              <a:pPr marL="514350" indent="-514350">
                <a:buFont typeface="+mj-lt"/>
                <a:buAutoNum type="arabicPeriod" startAt="2"/>
              </a:pPr>
              <a:r>
                <a:rPr lang="zh-CN" altLang="en-US" sz="2800" dirty="0" smtClean="0">
                  <a:ln>
                    <a:solidFill>
                      <a:prstClr val="white">
                        <a:lumMod val="50000"/>
                      </a:prstClr>
                    </a:solidFill>
                  </a:ln>
                  <a:solidFill>
                    <a:prstClr val="black"/>
                  </a:solidFill>
                  <a:ea typeface="微软雅黑" pitchFamily="34" charset="-122"/>
                </a:rPr>
                <a:t>提交成果</a:t>
              </a:r>
              <a:r>
                <a:rPr lang="en-US" altLang="zh-CN" sz="2800" dirty="0" smtClean="0">
                  <a:ln>
                    <a:solidFill>
                      <a:prstClr val="white">
                        <a:lumMod val="50000"/>
                      </a:prstClr>
                    </a:solidFill>
                  </a:ln>
                  <a:solidFill>
                    <a:prstClr val="black"/>
                  </a:solidFill>
                  <a:ea typeface="微软雅黑" pitchFamily="34" charset="-122"/>
                </a:rPr>
                <a:t>1— </a:t>
              </a:r>
              <a:r>
                <a:rPr lang="zh-CN" altLang="en-US" sz="2800" dirty="0" smtClean="0">
                  <a:solidFill>
                    <a:srgbClr val="00B050"/>
                  </a:solidFill>
                  <a:ea typeface="微软雅黑" pitchFamily="34" charset="-122"/>
                </a:rPr>
                <a:t>数据集</a:t>
              </a:r>
            </a:p>
          </p:txBody>
        </p:sp>
      </p:grpSp>
      <p:sp>
        <p:nvSpPr>
          <p:cNvPr id="21" name="剪去单角的矩形 20"/>
          <p:cNvSpPr/>
          <p:nvPr/>
        </p:nvSpPr>
        <p:spPr>
          <a:xfrm>
            <a:off x="500034" y="1928802"/>
            <a:ext cx="8001056" cy="1248896"/>
          </a:xfrm>
          <a:prstGeom prst="snip1Rect">
            <a:avLst>
              <a:gd name="adj" fmla="val 0"/>
            </a:avLst>
          </a:prstGeom>
          <a:gradFill>
            <a:gsLst>
              <a:gs pos="20000">
                <a:schemeClr val="bg1">
                  <a:lumMod val="95000"/>
                </a:schemeClr>
              </a:gs>
              <a:gs pos="100000">
                <a:schemeClr val="accent1">
                  <a:lumMod val="20000"/>
                  <a:lumOff val="80000"/>
                </a:schemeClr>
              </a:gs>
            </a:gsLst>
          </a:gradFill>
          <a:ln>
            <a:solidFill>
              <a:schemeClr val="accent5"/>
            </a:solidFill>
          </a:ln>
        </p:spPr>
        <p:style>
          <a:lnRef idx="1">
            <a:schemeClr val="accent1"/>
          </a:lnRef>
          <a:fillRef idx="2">
            <a:schemeClr val="accent1"/>
          </a:fillRef>
          <a:effectRef idx="1">
            <a:schemeClr val="accent1"/>
          </a:effectRef>
          <a:fontRef idx="minor">
            <a:schemeClr val="dk1"/>
          </a:fontRef>
        </p:style>
        <p:txBody>
          <a:bodyPr rtlCol="0" anchor="t" anchorCtr="0"/>
          <a:lstStyle/>
          <a:p>
            <a:pPr>
              <a:lnSpc>
                <a:spcPts val="2800"/>
              </a:lnSpc>
            </a:pPr>
            <a:r>
              <a:rPr lang="zh-CN" altLang="en-US" dirty="0" smtClean="0">
                <a:solidFill>
                  <a:schemeClr val="tx1"/>
                </a:solidFill>
                <a:latin typeface="微软雅黑" pitchFamily="34" charset="-122"/>
                <a:ea typeface="微软雅黑" pitchFamily="34" charset="-122"/>
              </a:rPr>
              <a:t>       数据集是基本统计的主要成果之一，主要包括</a:t>
            </a:r>
            <a:r>
              <a:rPr lang="zh-CN" altLang="en-US" dirty="0" smtClean="0">
                <a:solidFill>
                  <a:srgbClr val="C00000"/>
                </a:solidFill>
                <a:latin typeface="微软雅黑" pitchFamily="34" charset="-122"/>
                <a:ea typeface="微软雅黑" pitchFamily="34" charset="-122"/>
              </a:rPr>
              <a:t>地形地貌、植被覆盖、水域、荒漠与裸露地表、交通网络、居民地与设施、地理单元</a:t>
            </a:r>
            <a:r>
              <a:rPr lang="zh-CN" altLang="en-US" dirty="0" smtClean="0">
                <a:solidFill>
                  <a:schemeClr val="tx1"/>
                </a:solidFill>
                <a:latin typeface="微软雅黑" pitchFamily="34" charset="-122"/>
                <a:ea typeface="微软雅黑" pitchFamily="34" charset="-122"/>
              </a:rPr>
              <a:t>等不同类别的统计数据。数据集的成果包括：</a:t>
            </a:r>
          </a:p>
        </p:txBody>
      </p:sp>
      <p:sp>
        <p:nvSpPr>
          <p:cNvPr id="55298" name="Rectangle 2"/>
          <p:cNvSpPr>
            <a:spLocks noChangeArrowheads="1"/>
          </p:cNvSpPr>
          <p:nvPr/>
        </p:nvSpPr>
        <p:spPr bwMode="auto">
          <a:xfrm>
            <a:off x="752446" y="3714752"/>
            <a:ext cx="2924363" cy="3000821"/>
          </a:xfrm>
          <a:prstGeom prst="rect">
            <a:avLst/>
          </a:prstGeom>
          <a:gradFill>
            <a:gsLst>
              <a:gs pos="22000">
                <a:schemeClr val="bg1"/>
              </a:gs>
              <a:gs pos="100000">
                <a:schemeClr val="accent4">
                  <a:tint val="15000"/>
                  <a:satMod val="350000"/>
                </a:schemeClr>
              </a:gs>
            </a:gsLst>
          </a:gradFill>
          <a:ln>
            <a:noFill/>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4"/>
          </a:lnRef>
          <a:fillRef idx="2">
            <a:schemeClr val="accent4"/>
          </a:fillRef>
          <a:effectRef idx="1">
            <a:schemeClr val="accent4"/>
          </a:effectRef>
          <a:fontRef idx="minor">
            <a:schemeClr val="dk1"/>
          </a:fontRef>
        </p:style>
        <p:txBody>
          <a:bodyPr vert="horz" wrap="square" lIns="91440" tIns="45720" rIns="91440" bIns="45720" numCol="1" anchor="ctr" anchorCtr="0" compatLnSpc="1">
            <a:prstTxWarp prst="textNoShape">
              <a:avLst/>
            </a:prstTxWarp>
            <a:spAutoFit/>
          </a:bodyPr>
          <a:lstStyle/>
          <a:p>
            <a:pPr marL="360000" marR="0" lvl="0" indent="0" algn="l" defTabSz="914400" rtl="0" eaLnBrk="1" fontAlgn="base" latinLnBrk="0" hangingPunct="1">
              <a:lnSpc>
                <a:spcPct val="150000"/>
              </a:lnSpc>
              <a:spcBef>
                <a:spcPct val="0"/>
              </a:spcBef>
              <a:spcAft>
                <a:spcPct val="0"/>
              </a:spcAft>
              <a:buClr>
                <a:srgbClr val="C00000"/>
              </a:buClr>
              <a:buSzTx/>
              <a:buFont typeface="Wingdings" pitchFamily="2" charset="2"/>
              <a:buChar char="p"/>
              <a:tabLst/>
            </a:pPr>
            <a:r>
              <a:rPr kumimoji="0" lang="en-US" altLang="zh-CN" b="1" i="0" u="none" strike="noStrike" cap="none" normalizeH="0" baseline="0" dirty="0" smtClean="0">
                <a:ln>
                  <a:noFill/>
                </a:ln>
                <a:solidFill>
                  <a:srgbClr val="0070C0"/>
                </a:solidFill>
                <a:effectLst/>
                <a:latin typeface="微软雅黑" pitchFamily="34" charset="-122"/>
                <a:ea typeface="微软雅黑" pitchFamily="34" charset="-122"/>
                <a:cs typeface="Times New Roman" pitchFamily="18" charset="0"/>
              </a:rPr>
              <a:t> </a:t>
            </a:r>
            <a:r>
              <a:rPr kumimoji="0" lang="zh-CN" b="1" i="0" u="none" strike="noStrike" cap="none" normalizeH="0" baseline="0" dirty="0" smtClean="0">
                <a:ln>
                  <a:noFill/>
                </a:ln>
                <a:solidFill>
                  <a:srgbClr val="0070C0"/>
                </a:solidFill>
                <a:effectLst/>
                <a:latin typeface="微软雅黑" pitchFamily="34" charset="-122"/>
                <a:ea typeface="微软雅黑" pitchFamily="34" charset="-122"/>
                <a:cs typeface="Times New Roman" pitchFamily="18" charset="0"/>
              </a:rPr>
              <a:t>地形地貌</a:t>
            </a:r>
            <a:endParaRPr kumimoji="0" lang="zh-CN" b="1" i="0" u="none" strike="noStrike" cap="none" normalizeH="0" baseline="0" dirty="0" smtClean="0">
              <a:ln>
                <a:noFill/>
              </a:ln>
              <a:solidFill>
                <a:srgbClr val="0070C0"/>
              </a:solidFill>
              <a:effectLst/>
              <a:latin typeface="微软雅黑" pitchFamily="34" charset="-122"/>
              <a:ea typeface="微软雅黑" pitchFamily="34" charset="-122"/>
            </a:endParaRPr>
          </a:p>
          <a:p>
            <a:pPr marL="360000" marR="0" lvl="0" indent="0" algn="l" defTabSz="914400" rtl="0" eaLnBrk="0" fontAlgn="base" latinLnBrk="0" hangingPunct="0">
              <a:lnSpc>
                <a:spcPct val="150000"/>
              </a:lnSpc>
              <a:spcBef>
                <a:spcPct val="0"/>
              </a:spcBef>
              <a:spcAft>
                <a:spcPct val="0"/>
              </a:spcAft>
              <a:buClr>
                <a:srgbClr val="C00000"/>
              </a:buClr>
              <a:buSzTx/>
              <a:buFont typeface="Wingdings" pitchFamily="2" charset="2"/>
              <a:buChar char="p"/>
              <a:tabLst/>
            </a:pPr>
            <a:r>
              <a:rPr kumimoji="0" lang="en-US" altLang="zh-CN" b="1" i="0" u="none" strike="noStrike" cap="none" normalizeH="0" baseline="0" dirty="0" smtClean="0">
                <a:ln>
                  <a:noFill/>
                </a:ln>
                <a:solidFill>
                  <a:srgbClr val="0070C0"/>
                </a:solidFill>
                <a:effectLst/>
                <a:latin typeface="微软雅黑" pitchFamily="34" charset="-122"/>
                <a:ea typeface="微软雅黑" pitchFamily="34" charset="-122"/>
                <a:cs typeface="Times New Roman" pitchFamily="18" charset="0"/>
              </a:rPr>
              <a:t> </a:t>
            </a:r>
            <a:r>
              <a:rPr kumimoji="0" lang="zh-CN" b="1" i="0" u="none" strike="noStrike" cap="none" normalizeH="0" baseline="0" dirty="0" smtClean="0">
                <a:ln>
                  <a:noFill/>
                </a:ln>
                <a:solidFill>
                  <a:srgbClr val="0070C0"/>
                </a:solidFill>
                <a:effectLst/>
                <a:latin typeface="微软雅黑" pitchFamily="34" charset="-122"/>
                <a:ea typeface="微软雅黑" pitchFamily="34" charset="-122"/>
                <a:cs typeface="Times New Roman" pitchFamily="18" charset="0"/>
              </a:rPr>
              <a:t>植被覆盖</a:t>
            </a:r>
            <a:endParaRPr kumimoji="0" lang="zh-CN" b="1" i="0" u="none" strike="noStrike" cap="none" normalizeH="0" baseline="0" dirty="0" smtClean="0">
              <a:ln>
                <a:noFill/>
              </a:ln>
              <a:solidFill>
                <a:srgbClr val="0070C0"/>
              </a:solidFill>
              <a:effectLst/>
              <a:latin typeface="微软雅黑" pitchFamily="34" charset="-122"/>
              <a:ea typeface="微软雅黑" pitchFamily="34" charset="-122"/>
            </a:endParaRPr>
          </a:p>
          <a:p>
            <a:pPr marL="360000" marR="0" lvl="0" indent="0" algn="l" defTabSz="914400" rtl="0" eaLnBrk="0" fontAlgn="base" latinLnBrk="0" hangingPunct="0">
              <a:lnSpc>
                <a:spcPct val="150000"/>
              </a:lnSpc>
              <a:spcBef>
                <a:spcPct val="0"/>
              </a:spcBef>
              <a:spcAft>
                <a:spcPct val="0"/>
              </a:spcAft>
              <a:buClr>
                <a:srgbClr val="C00000"/>
              </a:buClr>
              <a:buSzTx/>
              <a:buFont typeface="Wingdings" pitchFamily="2" charset="2"/>
              <a:buChar char="p"/>
              <a:tabLst/>
            </a:pPr>
            <a:r>
              <a:rPr kumimoji="0" lang="zh-CN" altLang="en-US" b="1" i="0" u="none" strike="noStrike" cap="none" normalizeH="0" baseline="0" dirty="0" smtClean="0">
                <a:ln>
                  <a:noFill/>
                </a:ln>
                <a:solidFill>
                  <a:srgbClr val="0070C0"/>
                </a:solidFill>
                <a:effectLst/>
                <a:latin typeface="微软雅黑" pitchFamily="34" charset="-122"/>
                <a:ea typeface="微软雅黑" pitchFamily="34" charset="-122"/>
                <a:cs typeface="Times New Roman" pitchFamily="18" charset="0"/>
              </a:rPr>
              <a:t> 水域</a:t>
            </a:r>
            <a:endParaRPr kumimoji="0" lang="zh-CN" altLang="en-US" b="1" i="0" u="none" strike="noStrike" cap="none" normalizeH="0" baseline="0" dirty="0" smtClean="0">
              <a:ln>
                <a:noFill/>
              </a:ln>
              <a:solidFill>
                <a:srgbClr val="0070C0"/>
              </a:solidFill>
              <a:effectLst/>
              <a:latin typeface="微软雅黑" pitchFamily="34" charset="-122"/>
              <a:ea typeface="微软雅黑" pitchFamily="34" charset="-122"/>
            </a:endParaRPr>
          </a:p>
          <a:p>
            <a:pPr marL="360000" marR="0" lvl="0" indent="0" algn="l" defTabSz="914400" rtl="0" eaLnBrk="0" fontAlgn="base" latinLnBrk="0" hangingPunct="0">
              <a:lnSpc>
                <a:spcPct val="150000"/>
              </a:lnSpc>
              <a:spcBef>
                <a:spcPct val="0"/>
              </a:spcBef>
              <a:spcAft>
                <a:spcPct val="0"/>
              </a:spcAft>
              <a:buClr>
                <a:srgbClr val="C00000"/>
              </a:buClr>
              <a:buSzTx/>
              <a:buFont typeface="Wingdings" pitchFamily="2" charset="2"/>
              <a:buChar char="p"/>
              <a:tabLst/>
            </a:pPr>
            <a:r>
              <a:rPr kumimoji="0" lang="zh-CN" altLang="en-US" b="1" i="0" u="none" strike="noStrike" cap="none" normalizeH="0" baseline="0" dirty="0" smtClean="0">
                <a:ln>
                  <a:noFill/>
                </a:ln>
                <a:solidFill>
                  <a:srgbClr val="0070C0"/>
                </a:solidFill>
                <a:effectLst/>
                <a:latin typeface="微软雅黑" pitchFamily="34" charset="-122"/>
                <a:ea typeface="微软雅黑" pitchFamily="34" charset="-122"/>
                <a:cs typeface="Times New Roman" pitchFamily="18" charset="0"/>
              </a:rPr>
              <a:t> 荒漠与裸露地表</a:t>
            </a:r>
            <a:endParaRPr kumimoji="0" lang="zh-CN" altLang="en-US" b="1" i="0" u="none" strike="noStrike" cap="none" normalizeH="0" baseline="0" dirty="0" smtClean="0">
              <a:ln>
                <a:noFill/>
              </a:ln>
              <a:solidFill>
                <a:srgbClr val="0070C0"/>
              </a:solidFill>
              <a:effectLst/>
              <a:latin typeface="微软雅黑" pitchFamily="34" charset="-122"/>
              <a:ea typeface="微软雅黑" pitchFamily="34" charset="-122"/>
            </a:endParaRPr>
          </a:p>
          <a:p>
            <a:pPr marL="360000" marR="0" lvl="0" indent="0" algn="l" defTabSz="914400" rtl="0" eaLnBrk="0" fontAlgn="base" latinLnBrk="0" hangingPunct="0">
              <a:lnSpc>
                <a:spcPct val="150000"/>
              </a:lnSpc>
              <a:spcBef>
                <a:spcPct val="0"/>
              </a:spcBef>
              <a:spcAft>
                <a:spcPct val="0"/>
              </a:spcAft>
              <a:buClr>
                <a:srgbClr val="C00000"/>
              </a:buClr>
              <a:buSzTx/>
              <a:buFont typeface="Wingdings" pitchFamily="2" charset="2"/>
              <a:buChar char="p"/>
              <a:tabLst/>
            </a:pPr>
            <a:r>
              <a:rPr kumimoji="0" lang="zh-CN" altLang="en-US" b="1" i="0" u="none" strike="noStrike" cap="none" normalizeH="0" baseline="0" dirty="0" smtClean="0">
                <a:ln>
                  <a:noFill/>
                </a:ln>
                <a:solidFill>
                  <a:srgbClr val="0070C0"/>
                </a:solidFill>
                <a:effectLst/>
                <a:latin typeface="微软雅黑" pitchFamily="34" charset="-122"/>
                <a:ea typeface="微软雅黑" pitchFamily="34" charset="-122"/>
                <a:cs typeface="Times New Roman" pitchFamily="18" charset="0"/>
              </a:rPr>
              <a:t> 交通网络</a:t>
            </a:r>
            <a:endParaRPr kumimoji="0" lang="zh-CN" altLang="en-US" b="1" i="0" u="none" strike="noStrike" cap="none" normalizeH="0" baseline="0" dirty="0" smtClean="0">
              <a:ln>
                <a:noFill/>
              </a:ln>
              <a:solidFill>
                <a:srgbClr val="0070C0"/>
              </a:solidFill>
              <a:effectLst/>
              <a:latin typeface="微软雅黑" pitchFamily="34" charset="-122"/>
              <a:ea typeface="微软雅黑" pitchFamily="34" charset="-122"/>
            </a:endParaRPr>
          </a:p>
          <a:p>
            <a:pPr marL="360000" marR="0" lvl="0" indent="0" algn="l" defTabSz="914400" rtl="0" eaLnBrk="0" fontAlgn="base" latinLnBrk="0" hangingPunct="0">
              <a:lnSpc>
                <a:spcPct val="150000"/>
              </a:lnSpc>
              <a:spcBef>
                <a:spcPct val="0"/>
              </a:spcBef>
              <a:spcAft>
                <a:spcPct val="0"/>
              </a:spcAft>
              <a:buClr>
                <a:srgbClr val="C00000"/>
              </a:buClr>
              <a:buSzTx/>
              <a:buFont typeface="Wingdings" pitchFamily="2" charset="2"/>
              <a:buChar char="p"/>
              <a:tabLst/>
            </a:pPr>
            <a:r>
              <a:rPr kumimoji="0" lang="zh-CN" altLang="en-US" b="1" i="0" u="none" strike="noStrike" cap="none" normalizeH="0" baseline="0" dirty="0" smtClean="0">
                <a:ln>
                  <a:noFill/>
                </a:ln>
                <a:solidFill>
                  <a:srgbClr val="0070C0"/>
                </a:solidFill>
                <a:effectLst/>
                <a:latin typeface="微软雅黑" pitchFamily="34" charset="-122"/>
                <a:ea typeface="微软雅黑" pitchFamily="34" charset="-122"/>
                <a:cs typeface="Times New Roman" pitchFamily="18" charset="0"/>
              </a:rPr>
              <a:t> 居民地与设施</a:t>
            </a:r>
            <a:endParaRPr kumimoji="0" lang="zh-CN" altLang="en-US" b="1" i="0" u="none" strike="noStrike" cap="none" normalizeH="0" baseline="0" dirty="0" smtClean="0">
              <a:ln>
                <a:noFill/>
              </a:ln>
              <a:solidFill>
                <a:srgbClr val="0070C0"/>
              </a:solidFill>
              <a:effectLst/>
              <a:latin typeface="微软雅黑" pitchFamily="34" charset="-122"/>
              <a:ea typeface="微软雅黑" pitchFamily="34" charset="-122"/>
            </a:endParaRPr>
          </a:p>
          <a:p>
            <a:pPr marL="360000" marR="0" lvl="0" indent="0" algn="l" defTabSz="914400" rtl="0" eaLnBrk="0" fontAlgn="base" latinLnBrk="0" hangingPunct="0">
              <a:lnSpc>
                <a:spcPct val="150000"/>
              </a:lnSpc>
              <a:spcBef>
                <a:spcPct val="0"/>
              </a:spcBef>
              <a:spcAft>
                <a:spcPct val="0"/>
              </a:spcAft>
              <a:buClr>
                <a:srgbClr val="C00000"/>
              </a:buClr>
              <a:buSzTx/>
              <a:buFont typeface="Wingdings" pitchFamily="2" charset="2"/>
              <a:buChar char="p"/>
              <a:tabLst/>
            </a:pPr>
            <a:r>
              <a:rPr kumimoji="0" lang="zh-CN" altLang="en-US" b="1" i="0" u="none" strike="noStrike" cap="none" normalizeH="0" baseline="0" dirty="0" smtClean="0">
                <a:ln>
                  <a:noFill/>
                </a:ln>
                <a:solidFill>
                  <a:srgbClr val="0070C0"/>
                </a:solidFill>
                <a:effectLst/>
                <a:latin typeface="微软雅黑" pitchFamily="34" charset="-122"/>
                <a:ea typeface="微软雅黑" pitchFamily="34" charset="-122"/>
                <a:cs typeface="Times New Roman" pitchFamily="18" charset="0"/>
              </a:rPr>
              <a:t> 地理单元</a:t>
            </a:r>
            <a:endParaRPr kumimoji="0" lang="zh-CN" altLang="en-US" b="1" i="0" u="none" strike="noStrike" cap="none" normalizeH="0" baseline="0" dirty="0" smtClean="0">
              <a:ln>
                <a:noFill/>
              </a:ln>
              <a:solidFill>
                <a:srgbClr val="0070C0"/>
              </a:solidFill>
              <a:effectLst/>
              <a:latin typeface="微软雅黑" pitchFamily="34" charset="-122"/>
              <a:ea typeface="微软雅黑" pitchFamily="34" charset="-122"/>
            </a:endParaRPr>
          </a:p>
        </p:txBody>
      </p:sp>
      <p:sp>
        <p:nvSpPr>
          <p:cNvPr id="3" name="矩形 2"/>
          <p:cNvSpPr/>
          <p:nvPr/>
        </p:nvSpPr>
        <p:spPr>
          <a:xfrm>
            <a:off x="5143504" y="3786190"/>
            <a:ext cx="2857488" cy="1338828"/>
          </a:xfrm>
          <a:prstGeom prst="rect">
            <a:avLst/>
          </a:prstGeom>
          <a:gradFill>
            <a:gsLst>
              <a:gs pos="22000">
                <a:schemeClr val="bg1"/>
              </a:gs>
              <a:gs pos="100000">
                <a:schemeClr val="accent4">
                  <a:tint val="15000"/>
                  <a:satMod val="350000"/>
                </a:schemeClr>
              </a:gs>
            </a:gsLst>
          </a:gradFill>
          <a:ln>
            <a:noFill/>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4"/>
          </a:lnRef>
          <a:fillRef idx="2">
            <a:schemeClr val="accent4"/>
          </a:fillRef>
          <a:effectRef idx="1">
            <a:schemeClr val="accent4"/>
          </a:effectRef>
          <a:fontRef idx="minor">
            <a:schemeClr val="dk1"/>
          </a:fontRef>
        </p:style>
        <p:txBody>
          <a:bodyPr vert="horz" wrap="square" lIns="91440" tIns="45720" rIns="91440" bIns="45720" numCol="1" anchor="ctr" anchorCtr="0" compatLnSpc="1">
            <a:prstTxWarp prst="textNoShape">
              <a:avLst/>
            </a:prstTxWarp>
            <a:spAutoFit/>
          </a:bodyPr>
          <a:lstStyle/>
          <a:p>
            <a:pPr marL="360000" fontAlgn="base">
              <a:lnSpc>
                <a:spcPct val="150000"/>
              </a:lnSpc>
              <a:spcBef>
                <a:spcPct val="0"/>
              </a:spcBef>
              <a:spcAft>
                <a:spcPct val="0"/>
              </a:spcAft>
              <a:buClr>
                <a:srgbClr val="C00000"/>
              </a:buClr>
              <a:buFont typeface="Wingdings" pitchFamily="2" charset="2"/>
              <a:buChar char="p"/>
            </a:pPr>
            <a:r>
              <a:rPr lang="zh-CN" altLang="en-US" b="1" dirty="0" smtClean="0">
                <a:solidFill>
                  <a:srgbClr val="0070C0"/>
                </a:solidFill>
                <a:latin typeface="微软雅黑" pitchFamily="34" charset="-122"/>
                <a:ea typeface="微软雅黑" pitchFamily="34" charset="-122"/>
                <a:cs typeface="Times New Roman" pitchFamily="18" charset="0"/>
              </a:rPr>
              <a:t>地表覆盖</a:t>
            </a:r>
            <a:endParaRPr lang="zh-CN" altLang="en-US" b="1" dirty="0">
              <a:solidFill>
                <a:srgbClr val="0070C0"/>
              </a:solidFill>
              <a:latin typeface="微软雅黑" pitchFamily="34" charset="-122"/>
              <a:ea typeface="微软雅黑" pitchFamily="34" charset="-122"/>
              <a:cs typeface="Times New Roman" pitchFamily="18" charset="0"/>
            </a:endParaRPr>
          </a:p>
          <a:p>
            <a:pPr marL="360000" fontAlgn="base">
              <a:lnSpc>
                <a:spcPct val="150000"/>
              </a:lnSpc>
              <a:spcBef>
                <a:spcPct val="0"/>
              </a:spcBef>
              <a:spcAft>
                <a:spcPct val="0"/>
              </a:spcAft>
              <a:buClr>
                <a:srgbClr val="C00000"/>
              </a:buClr>
              <a:buFont typeface="Wingdings" pitchFamily="2" charset="2"/>
              <a:buChar char="p"/>
            </a:pPr>
            <a:r>
              <a:rPr lang="zh-CN" altLang="en-US" b="1" dirty="0" smtClean="0">
                <a:solidFill>
                  <a:srgbClr val="0070C0"/>
                </a:solidFill>
                <a:latin typeface="微软雅黑" pitchFamily="34" charset="-122"/>
                <a:ea typeface="微软雅黑" pitchFamily="34" charset="-122"/>
                <a:cs typeface="Times New Roman" pitchFamily="18" charset="0"/>
              </a:rPr>
              <a:t>地理要素</a:t>
            </a:r>
            <a:endParaRPr lang="en-US" altLang="zh-CN" b="1" dirty="0" smtClean="0">
              <a:solidFill>
                <a:srgbClr val="0070C0"/>
              </a:solidFill>
              <a:latin typeface="微软雅黑" pitchFamily="34" charset="-122"/>
              <a:ea typeface="微软雅黑" pitchFamily="34" charset="-122"/>
              <a:cs typeface="Times New Roman" pitchFamily="18" charset="0"/>
            </a:endParaRPr>
          </a:p>
          <a:p>
            <a:pPr marL="360000" fontAlgn="base">
              <a:lnSpc>
                <a:spcPct val="150000"/>
              </a:lnSpc>
              <a:spcBef>
                <a:spcPct val="0"/>
              </a:spcBef>
              <a:spcAft>
                <a:spcPct val="0"/>
              </a:spcAft>
              <a:buClr>
                <a:srgbClr val="C00000"/>
              </a:buClr>
              <a:buFont typeface="Wingdings" pitchFamily="2" charset="2"/>
              <a:buChar char="p"/>
            </a:pPr>
            <a:r>
              <a:rPr lang="zh-CN" altLang="en-US" b="1" dirty="0" smtClean="0">
                <a:solidFill>
                  <a:srgbClr val="0070C0"/>
                </a:solidFill>
                <a:latin typeface="微软雅黑" pitchFamily="34" charset="-122"/>
                <a:ea typeface="微软雅黑" pitchFamily="34" charset="-122"/>
                <a:cs typeface="Times New Roman" pitchFamily="18" charset="0"/>
              </a:rPr>
              <a:t>地理单元</a:t>
            </a:r>
            <a:endParaRPr lang="zh-CN" altLang="en-US" b="1" dirty="0">
              <a:solidFill>
                <a:srgbClr val="0070C0"/>
              </a:solidFill>
              <a:latin typeface="微软雅黑" pitchFamily="34" charset="-122"/>
              <a:ea typeface="微软雅黑" pitchFamily="34" charset="-122"/>
              <a:cs typeface="Times New Roman" pitchFamily="18" charset="0"/>
            </a:endParaRPr>
          </a:p>
        </p:txBody>
      </p:sp>
      <p:grpSp>
        <p:nvGrpSpPr>
          <p:cNvPr id="10" name="组合 13"/>
          <p:cNvGrpSpPr/>
          <p:nvPr/>
        </p:nvGrpSpPr>
        <p:grpSpPr>
          <a:xfrm>
            <a:off x="71406" y="3242605"/>
            <a:ext cx="3135795" cy="543585"/>
            <a:chOff x="-1257234" y="5500702"/>
            <a:chExt cx="9689482" cy="543585"/>
          </a:xfrm>
        </p:grpSpPr>
        <p:sp>
          <p:nvSpPr>
            <p:cNvPr id="11" name="Line 31"/>
            <p:cNvSpPr>
              <a:spLocks noChangeShapeType="1"/>
            </p:cNvSpPr>
            <p:nvPr/>
          </p:nvSpPr>
          <p:spPr bwMode="auto">
            <a:xfrm>
              <a:off x="2171720" y="6044287"/>
              <a:ext cx="5400676" cy="0"/>
            </a:xfrm>
            <a:prstGeom prst="line">
              <a:avLst/>
            </a:prstGeom>
            <a:noFill/>
            <a:ln w="9525">
              <a:solidFill>
                <a:schemeClr val="accent3">
                  <a:lumMod val="75000"/>
                </a:schemeClr>
              </a:solidFill>
              <a:prstDash val="dash"/>
              <a:round/>
              <a:headEnd/>
              <a:tailEnd/>
            </a:ln>
            <a:effectLst/>
          </p:spPr>
          <p:txBody>
            <a:bodyPr/>
            <a:lstStyle/>
            <a:p>
              <a:endParaRPr lang="zh-CN" altLang="en-US" sz="2800">
                <a:solidFill>
                  <a:prstClr val="black"/>
                </a:solidFill>
              </a:endParaRPr>
            </a:p>
          </p:txBody>
        </p:sp>
        <p:sp>
          <p:nvSpPr>
            <p:cNvPr id="12" name="Text Box 36"/>
            <p:cNvSpPr txBox="1">
              <a:spLocks noChangeArrowheads="1"/>
            </p:cNvSpPr>
            <p:nvPr/>
          </p:nvSpPr>
          <p:spPr bwMode="auto">
            <a:xfrm>
              <a:off x="-1257234" y="5500702"/>
              <a:ext cx="9689482" cy="400110"/>
            </a:xfrm>
            <a:prstGeom prst="rect">
              <a:avLst/>
            </a:prstGeom>
            <a:noFill/>
            <a:ln w="9525">
              <a:noFill/>
              <a:miter lim="800000"/>
              <a:headEnd/>
              <a:tailEnd/>
            </a:ln>
            <a:effectLst/>
          </p:spPr>
          <p:txBody>
            <a:bodyPr wrap="none">
              <a:spAutoFit/>
            </a:bodyPr>
            <a:lstStyle/>
            <a:p>
              <a:r>
                <a:rPr lang="zh-CN" altLang="en-US" sz="2000" b="1" dirty="0" smtClean="0">
                  <a:ln>
                    <a:solidFill>
                      <a:prstClr val="white">
                        <a:lumMod val="50000"/>
                      </a:prstClr>
                    </a:solidFill>
                  </a:ln>
                  <a:solidFill>
                    <a:prstClr val="black"/>
                  </a:solidFill>
                  <a:ea typeface="微软雅黑" pitchFamily="34" charset="-122"/>
                </a:rPr>
                <a:t>（</a:t>
              </a:r>
              <a:r>
                <a:rPr lang="en-US" altLang="zh-CN" sz="2000" b="1" dirty="0" smtClean="0">
                  <a:ln>
                    <a:solidFill>
                      <a:prstClr val="white">
                        <a:lumMod val="50000"/>
                      </a:prstClr>
                    </a:solidFill>
                  </a:ln>
                  <a:solidFill>
                    <a:prstClr val="black"/>
                  </a:solidFill>
                  <a:ea typeface="微软雅黑" pitchFamily="34" charset="-122"/>
                </a:rPr>
                <a:t>1</a:t>
              </a:r>
              <a:r>
                <a:rPr lang="zh-CN" altLang="en-US" sz="2000" b="1" dirty="0" smtClean="0">
                  <a:ln>
                    <a:solidFill>
                      <a:prstClr val="white">
                        <a:lumMod val="50000"/>
                      </a:prstClr>
                    </a:solidFill>
                  </a:ln>
                  <a:solidFill>
                    <a:prstClr val="black"/>
                  </a:solidFill>
                  <a:ea typeface="微软雅黑" pitchFamily="34" charset="-122"/>
                </a:rPr>
                <a:t>）基本统计数据集成果</a:t>
              </a:r>
              <a:endParaRPr lang="zh-CN" altLang="en-US" sz="2000" b="1" dirty="0" smtClean="0">
                <a:solidFill>
                  <a:srgbClr val="00B050"/>
                </a:solidFill>
                <a:ea typeface="微软雅黑" pitchFamily="34" charset="-122"/>
              </a:endParaRPr>
            </a:p>
          </p:txBody>
        </p:sp>
      </p:grpSp>
      <p:sp>
        <p:nvSpPr>
          <p:cNvPr id="14" name="Text Box 36"/>
          <p:cNvSpPr txBox="1">
            <a:spLocks noChangeArrowheads="1"/>
          </p:cNvSpPr>
          <p:nvPr/>
        </p:nvSpPr>
        <p:spPr bwMode="auto">
          <a:xfrm>
            <a:off x="4214810" y="3286124"/>
            <a:ext cx="3648756" cy="400110"/>
          </a:xfrm>
          <a:prstGeom prst="rect">
            <a:avLst/>
          </a:prstGeom>
          <a:noFill/>
          <a:ln w="9525">
            <a:noFill/>
            <a:miter lim="800000"/>
            <a:headEnd/>
            <a:tailEnd/>
          </a:ln>
          <a:effectLst/>
        </p:spPr>
        <p:txBody>
          <a:bodyPr wrap="none">
            <a:spAutoFit/>
          </a:bodyPr>
          <a:lstStyle/>
          <a:p>
            <a:r>
              <a:rPr lang="zh-CN" altLang="en-US" sz="2000" b="1" dirty="0" smtClean="0">
                <a:ln>
                  <a:solidFill>
                    <a:prstClr val="white">
                      <a:lumMod val="50000"/>
                    </a:prstClr>
                  </a:solidFill>
                </a:ln>
                <a:solidFill>
                  <a:prstClr val="black"/>
                </a:solidFill>
                <a:ea typeface="微软雅黑" pitchFamily="34" charset="-122"/>
              </a:rPr>
              <a:t>（</a:t>
            </a:r>
            <a:r>
              <a:rPr lang="en-US" altLang="zh-CN" sz="2000" b="1" dirty="0" smtClean="0">
                <a:ln>
                  <a:solidFill>
                    <a:prstClr val="white">
                      <a:lumMod val="50000"/>
                    </a:prstClr>
                  </a:solidFill>
                </a:ln>
                <a:solidFill>
                  <a:prstClr val="black"/>
                </a:solidFill>
                <a:ea typeface="微软雅黑" pitchFamily="34" charset="-122"/>
              </a:rPr>
              <a:t>2</a:t>
            </a:r>
            <a:r>
              <a:rPr lang="zh-CN" altLang="en-US" sz="2000" b="1" dirty="0" smtClean="0">
                <a:ln>
                  <a:solidFill>
                    <a:prstClr val="white">
                      <a:lumMod val="50000"/>
                    </a:prstClr>
                  </a:solidFill>
                </a:ln>
                <a:solidFill>
                  <a:prstClr val="black"/>
                </a:solidFill>
                <a:ea typeface="微软雅黑" pitchFamily="34" charset="-122"/>
              </a:rPr>
              <a:t>）基本统计格网数据集成果</a:t>
            </a:r>
            <a:endParaRPr lang="zh-CN" altLang="en-US" sz="2000" b="1" dirty="0" smtClean="0">
              <a:solidFill>
                <a:srgbClr val="00B050"/>
              </a:solidFill>
              <a:ea typeface="微软雅黑" pitchFamily="34" charset="-122"/>
            </a:endParaRPr>
          </a:p>
        </p:txBody>
      </p:sp>
      <p:sp>
        <p:nvSpPr>
          <p:cNvPr id="4" name="页脚占位符 3"/>
          <p:cNvSpPr>
            <a:spLocks noGrp="1"/>
          </p:cNvSpPr>
          <p:nvPr>
            <p:ph type="ftr" sz="quarter" idx="10"/>
          </p:nvPr>
        </p:nvSpPr>
        <p:spPr/>
        <p:txBody>
          <a:bodyPr/>
          <a:lstStyle/>
          <a:p>
            <a:fld id="{065E5025-6701-43F9-9AFE-1D682DC91E91}" type="slidenum">
              <a:rPr lang="zh-CN" altLang="en-US" smtClean="0"/>
              <a:pPr/>
              <a:t>75</a:t>
            </a:fld>
            <a:endParaRPr lang="zh-CN" altLang="en-US" dirty="0"/>
          </a:p>
        </p:txBody>
      </p:sp>
      <p:sp>
        <p:nvSpPr>
          <p:cNvPr id="16" name="Text Box 36"/>
          <p:cNvSpPr txBox="1">
            <a:spLocks noChangeArrowheads="1"/>
          </p:cNvSpPr>
          <p:nvPr/>
        </p:nvSpPr>
        <p:spPr bwMode="auto">
          <a:xfrm>
            <a:off x="4067945" y="5517232"/>
            <a:ext cx="4608511" cy="892552"/>
          </a:xfrm>
          <a:prstGeom prst="rect">
            <a:avLst/>
          </a:prstGeom>
          <a:noFill/>
          <a:ln w="9525">
            <a:noFill/>
            <a:miter lim="800000"/>
            <a:headEnd/>
            <a:tailEnd/>
          </a:ln>
          <a:effectLst/>
        </p:spPr>
        <p:txBody>
          <a:bodyPr wrap="square">
            <a:spAutoFit/>
          </a:bodyPr>
          <a:lstStyle/>
          <a:p>
            <a:r>
              <a:rPr lang="zh-CN" altLang="en-US" sz="2000" dirty="0" smtClean="0">
                <a:solidFill>
                  <a:srgbClr val="FF0000"/>
                </a:solidFill>
                <a:ea typeface="微软雅黑" pitchFamily="34" charset="-122"/>
              </a:rPr>
              <a:t>注意：</a:t>
            </a:r>
            <a:r>
              <a:rPr lang="zh-CN" altLang="en-US" sz="1600" dirty="0">
                <a:latin typeface="微软雅黑" pitchFamily="34" charset="-122"/>
                <a:ea typeface="微软雅黑" pitchFamily="34" charset="-122"/>
              </a:rPr>
              <a:t>协作单位由于没有</a:t>
            </a:r>
            <a:r>
              <a:rPr lang="en-US" altLang="zh-CN" sz="1600" dirty="0">
                <a:latin typeface="微软雅黑" pitchFamily="34" charset="-122"/>
                <a:ea typeface="微软雅黑" pitchFamily="34" charset="-122"/>
              </a:rPr>
              <a:t>DEM</a:t>
            </a:r>
            <a:r>
              <a:rPr lang="zh-CN" altLang="en-US" sz="1600" dirty="0">
                <a:latin typeface="微软雅黑" pitchFamily="34" charset="-122"/>
                <a:ea typeface="微软雅黑" pitchFamily="34" charset="-122"/>
              </a:rPr>
              <a:t>数据</a:t>
            </a:r>
            <a:r>
              <a:rPr lang="zh-CN" altLang="en-US" sz="1600" dirty="0" smtClean="0">
                <a:latin typeface="微软雅黑" pitchFamily="34" charset="-122"/>
                <a:ea typeface="微软雅黑" pitchFamily="34" charset="-122"/>
              </a:rPr>
              <a:t>，表面</a:t>
            </a:r>
            <a:r>
              <a:rPr lang="zh-CN" altLang="en-US" sz="1600" dirty="0">
                <a:latin typeface="微软雅黑" pitchFamily="34" charset="-122"/>
                <a:ea typeface="微软雅黑" pitchFamily="34" charset="-122"/>
              </a:rPr>
              <a:t>长度和</a:t>
            </a:r>
            <a:r>
              <a:rPr lang="zh-CN" altLang="en-US" sz="1600" dirty="0" smtClean="0">
                <a:latin typeface="微软雅黑" pitchFamily="34" charset="-122"/>
                <a:ea typeface="微软雅黑" pitchFamily="34" charset="-122"/>
              </a:rPr>
              <a:t>表面面积</a:t>
            </a:r>
            <a:r>
              <a:rPr lang="zh-CN" altLang="en-US" sz="1600" dirty="0">
                <a:latin typeface="微软雅黑" pitchFamily="34" charset="-122"/>
                <a:ea typeface="微软雅黑" pitchFamily="34" charset="-122"/>
              </a:rPr>
              <a:t>等没有计算成果</a:t>
            </a:r>
            <a:r>
              <a:rPr lang="zh-CN" altLang="en-US" sz="1600" dirty="0" smtClean="0">
                <a:latin typeface="微软雅黑" pitchFamily="34" charset="-122"/>
                <a:ea typeface="微软雅黑" pitchFamily="34" charset="-122"/>
              </a:rPr>
              <a:t>，提交</a:t>
            </a:r>
            <a:r>
              <a:rPr lang="zh-CN" altLang="en-US" sz="1600" dirty="0">
                <a:latin typeface="微软雅黑" pitchFamily="34" charset="-122"/>
                <a:ea typeface="微软雅黑" pitchFamily="34" charset="-122"/>
              </a:rPr>
              <a:t>成果时要同时提交基本统计源数据库。</a:t>
            </a:r>
          </a:p>
        </p:txBody>
      </p:sp>
    </p:spTree>
  </p:cSld>
  <p:clrMapOvr>
    <a:masterClrMapping/>
  </p:clrMapOvr>
  <p:transition>
    <p:fade/>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剪去单角的矩形 8"/>
          <p:cNvSpPr/>
          <p:nvPr/>
        </p:nvSpPr>
        <p:spPr>
          <a:xfrm>
            <a:off x="465264" y="2071678"/>
            <a:ext cx="8178702" cy="3013506"/>
          </a:xfrm>
          <a:prstGeom prst="snip1Rect">
            <a:avLst>
              <a:gd name="adj" fmla="val 0"/>
            </a:avLst>
          </a:prstGeom>
          <a:gradFill>
            <a:gsLst>
              <a:gs pos="20000">
                <a:schemeClr val="bg1">
                  <a:lumMod val="95000"/>
                </a:schemeClr>
              </a:gs>
              <a:gs pos="100000">
                <a:schemeClr val="accent1">
                  <a:lumMod val="20000"/>
                  <a:lumOff val="80000"/>
                </a:schemeClr>
              </a:gs>
            </a:gsLs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2">
            <a:schemeClr val="accent1"/>
          </a:fillRef>
          <a:effectRef idx="1">
            <a:schemeClr val="accent1"/>
          </a:effectRef>
          <a:fontRef idx="minor">
            <a:schemeClr val="dk1"/>
          </a:fontRef>
        </p:style>
        <p:txBody>
          <a:bodyPr rtlCol="0" anchor="t" anchorCtr="0"/>
          <a:lstStyle/>
          <a:p>
            <a:pPr>
              <a:lnSpc>
                <a:spcPts val="2800"/>
              </a:lnSpc>
            </a:pPr>
            <a:r>
              <a:rPr lang="zh-CN" altLang="en-US" sz="2000" dirty="0" smtClean="0">
                <a:solidFill>
                  <a:schemeClr val="tx1"/>
                </a:solidFill>
                <a:latin typeface="微软雅黑" pitchFamily="34" charset="-122"/>
                <a:ea typeface="微软雅黑" pitchFamily="34" charset="-122"/>
              </a:rPr>
              <a:t>      </a:t>
            </a:r>
            <a:endParaRPr lang="en-US" altLang="zh-CN" sz="2000" dirty="0" smtClean="0">
              <a:solidFill>
                <a:schemeClr val="tx1"/>
              </a:solidFill>
              <a:latin typeface="微软雅黑" pitchFamily="34" charset="-122"/>
              <a:ea typeface="微软雅黑" pitchFamily="34" charset="-122"/>
            </a:endParaRPr>
          </a:p>
          <a:p>
            <a:pPr>
              <a:lnSpc>
                <a:spcPts val="2800"/>
              </a:lnSpc>
            </a:pPr>
            <a:r>
              <a:rPr lang="en-US" altLang="zh-CN" sz="2000" dirty="0" smtClean="0">
                <a:solidFill>
                  <a:schemeClr val="tx1"/>
                </a:solidFill>
                <a:latin typeface="微软雅黑" pitchFamily="34" charset="-122"/>
                <a:ea typeface="微软雅黑" pitchFamily="34" charset="-122"/>
              </a:rPr>
              <a:t>      </a:t>
            </a:r>
            <a:r>
              <a:rPr lang="zh-CN" altLang="en-US" sz="2000" dirty="0" smtClean="0">
                <a:solidFill>
                  <a:schemeClr val="tx1"/>
                </a:solidFill>
                <a:latin typeface="微软雅黑" pitchFamily="34" charset="-122"/>
                <a:ea typeface="微软雅黑" pitchFamily="34" charset="-122"/>
              </a:rPr>
              <a:t> </a:t>
            </a:r>
            <a:r>
              <a:rPr lang="en-US" altLang="zh-CN" sz="2000" dirty="0" smtClean="0">
                <a:solidFill>
                  <a:schemeClr val="tx1"/>
                </a:solidFill>
                <a:latin typeface="微软雅黑" pitchFamily="34" charset="-122"/>
                <a:ea typeface="微软雅黑" pitchFamily="34" charset="-122"/>
              </a:rPr>
              <a:t>1</a:t>
            </a:r>
            <a:r>
              <a:rPr lang="zh-CN" altLang="en-US" sz="2000" dirty="0" smtClean="0">
                <a:solidFill>
                  <a:schemeClr val="tx1"/>
                </a:solidFill>
                <a:latin typeface="微软雅黑" pitchFamily="34" charset="-122"/>
                <a:ea typeface="微软雅黑" pitchFamily="34" charset="-122"/>
              </a:rPr>
              <a:t>）基本统计数据集采用</a:t>
            </a:r>
            <a:r>
              <a:rPr lang="en-US" altLang="zh-CN" sz="2000" dirty="0" err="1" smtClean="0">
                <a:solidFill>
                  <a:schemeClr val="tx1"/>
                </a:solidFill>
                <a:latin typeface="微软雅黑" pitchFamily="34" charset="-122"/>
                <a:ea typeface="微软雅黑" pitchFamily="34" charset="-122"/>
              </a:rPr>
              <a:t>mdb</a:t>
            </a:r>
            <a:r>
              <a:rPr lang="zh-CN" altLang="en-US" sz="2000" dirty="0" smtClean="0">
                <a:solidFill>
                  <a:schemeClr val="tx1"/>
                </a:solidFill>
                <a:latin typeface="微软雅黑" pitchFamily="34" charset="-122"/>
                <a:ea typeface="微软雅黑" pitchFamily="34" charset="-122"/>
              </a:rPr>
              <a:t>文件格式（</a:t>
            </a:r>
            <a:r>
              <a:rPr lang="en-US" altLang="zh-CN" sz="2000" dirty="0" smtClean="0">
                <a:solidFill>
                  <a:schemeClr val="tx1"/>
                </a:solidFill>
                <a:latin typeface="微软雅黑" pitchFamily="34" charset="-122"/>
                <a:ea typeface="微软雅黑" pitchFamily="34" charset="-122"/>
              </a:rPr>
              <a:t>2003</a:t>
            </a:r>
            <a:r>
              <a:rPr lang="zh-CN" altLang="en-US" sz="2000" dirty="0" smtClean="0">
                <a:solidFill>
                  <a:schemeClr val="tx1"/>
                </a:solidFill>
                <a:latin typeface="微软雅黑" pitchFamily="34" charset="-122"/>
                <a:ea typeface="微软雅黑" pitchFamily="34" charset="-122"/>
              </a:rPr>
              <a:t>及以上版本），文件命名为**县（区、市、旗）第一次全国地理国情普查基本统计数据集，应提供电子版本。</a:t>
            </a:r>
            <a:endParaRPr lang="en-US" altLang="zh-CN" sz="2000" dirty="0" smtClean="0">
              <a:solidFill>
                <a:schemeClr val="tx1"/>
              </a:solidFill>
              <a:latin typeface="微软雅黑" pitchFamily="34" charset="-122"/>
              <a:ea typeface="微软雅黑" pitchFamily="34" charset="-122"/>
            </a:endParaRPr>
          </a:p>
          <a:p>
            <a:pPr>
              <a:lnSpc>
                <a:spcPts val="2800"/>
              </a:lnSpc>
            </a:pPr>
            <a:endParaRPr lang="zh-CN" altLang="en-US" sz="2000" dirty="0" smtClean="0">
              <a:solidFill>
                <a:schemeClr val="tx1"/>
              </a:solidFill>
              <a:latin typeface="微软雅黑" pitchFamily="34" charset="-122"/>
              <a:ea typeface="微软雅黑" pitchFamily="34" charset="-122"/>
            </a:endParaRPr>
          </a:p>
          <a:p>
            <a:pPr>
              <a:lnSpc>
                <a:spcPts val="2800"/>
              </a:lnSpc>
            </a:pPr>
            <a:r>
              <a:rPr lang="en-US" altLang="zh-CN" sz="2000" dirty="0" smtClean="0">
                <a:solidFill>
                  <a:schemeClr val="tx1"/>
                </a:solidFill>
                <a:latin typeface="微软雅黑" pitchFamily="34" charset="-122"/>
                <a:ea typeface="微软雅黑" pitchFamily="34" charset="-122"/>
              </a:rPr>
              <a:t>       2</a:t>
            </a:r>
            <a:r>
              <a:rPr lang="zh-CN" altLang="en-US" sz="2000" dirty="0" smtClean="0">
                <a:solidFill>
                  <a:schemeClr val="tx1"/>
                </a:solidFill>
                <a:latin typeface="微软雅黑" pitchFamily="34" charset="-122"/>
                <a:ea typeface="微软雅黑" pitchFamily="34" charset="-122"/>
              </a:rPr>
              <a:t>）基本统计格网数据集采用</a:t>
            </a:r>
            <a:r>
              <a:rPr lang="en-US" altLang="zh-CN" sz="2000" dirty="0" err="1" smtClean="0">
                <a:solidFill>
                  <a:schemeClr val="tx1"/>
                </a:solidFill>
                <a:latin typeface="微软雅黑" pitchFamily="34" charset="-122"/>
                <a:ea typeface="微软雅黑" pitchFamily="34" charset="-122"/>
              </a:rPr>
              <a:t>gdb</a:t>
            </a:r>
            <a:r>
              <a:rPr lang="zh-CN" altLang="en-US" sz="2000" dirty="0" smtClean="0">
                <a:solidFill>
                  <a:schemeClr val="tx1"/>
                </a:solidFill>
                <a:latin typeface="微软雅黑" pitchFamily="34" charset="-122"/>
                <a:ea typeface="微软雅黑" pitchFamily="34" charset="-122"/>
              </a:rPr>
              <a:t>格式，文件命名为**县（区、市、旗）第一次全国地理国情普查格网数据集，应提供电子版本。</a:t>
            </a:r>
            <a:endParaRPr lang="en-US" altLang="zh-CN" sz="2000" dirty="0" smtClean="0">
              <a:solidFill>
                <a:schemeClr val="tx1"/>
              </a:solidFill>
              <a:latin typeface="微软雅黑" pitchFamily="34" charset="-122"/>
              <a:ea typeface="微软雅黑" pitchFamily="34" charset="-122"/>
            </a:endParaRPr>
          </a:p>
          <a:p>
            <a:pPr>
              <a:lnSpc>
                <a:spcPts val="2800"/>
              </a:lnSpc>
            </a:pPr>
            <a:endParaRPr lang="zh-CN" altLang="en-US" sz="2000" dirty="0" smtClean="0">
              <a:solidFill>
                <a:schemeClr val="tx1"/>
              </a:solidFill>
              <a:latin typeface="微软雅黑" pitchFamily="34" charset="-122"/>
              <a:ea typeface="微软雅黑" pitchFamily="34" charset="-122"/>
            </a:endParaRPr>
          </a:p>
          <a:p>
            <a:pPr>
              <a:lnSpc>
                <a:spcPts val="2800"/>
              </a:lnSpc>
            </a:pPr>
            <a:r>
              <a:rPr lang="en-US" altLang="zh-CN" sz="2000" dirty="0" smtClean="0">
                <a:solidFill>
                  <a:schemeClr val="tx1"/>
                </a:solidFill>
                <a:latin typeface="微软雅黑" pitchFamily="34" charset="-122"/>
                <a:ea typeface="微软雅黑" pitchFamily="34" charset="-122"/>
              </a:rPr>
              <a:t>       </a:t>
            </a:r>
            <a:endParaRPr lang="zh-CN" altLang="en-US" sz="2000" dirty="0" smtClean="0">
              <a:solidFill>
                <a:schemeClr val="tx1"/>
              </a:solidFill>
              <a:latin typeface="微软雅黑" pitchFamily="34" charset="-122"/>
              <a:ea typeface="微软雅黑" pitchFamily="34" charset="-122"/>
            </a:endParaRPr>
          </a:p>
        </p:txBody>
      </p:sp>
      <p:grpSp>
        <p:nvGrpSpPr>
          <p:cNvPr id="10" name="组合 13"/>
          <p:cNvGrpSpPr/>
          <p:nvPr/>
        </p:nvGrpSpPr>
        <p:grpSpPr>
          <a:xfrm>
            <a:off x="1028712" y="1214422"/>
            <a:ext cx="5400676" cy="543585"/>
            <a:chOff x="2171720" y="5500702"/>
            <a:chExt cx="5400676" cy="543585"/>
          </a:xfrm>
        </p:grpSpPr>
        <p:sp>
          <p:nvSpPr>
            <p:cNvPr id="11" name="Line 31"/>
            <p:cNvSpPr>
              <a:spLocks noChangeShapeType="1"/>
            </p:cNvSpPr>
            <p:nvPr/>
          </p:nvSpPr>
          <p:spPr bwMode="auto">
            <a:xfrm>
              <a:off x="2171720" y="6044287"/>
              <a:ext cx="5400676" cy="0"/>
            </a:xfrm>
            <a:prstGeom prst="line">
              <a:avLst/>
            </a:prstGeom>
            <a:noFill/>
            <a:ln w="9525">
              <a:solidFill>
                <a:schemeClr val="accent3">
                  <a:lumMod val="75000"/>
                </a:schemeClr>
              </a:solidFill>
              <a:prstDash val="dash"/>
              <a:round/>
              <a:headEnd/>
              <a:tailEnd/>
            </a:ln>
            <a:effectLst/>
          </p:spPr>
          <p:txBody>
            <a:bodyPr/>
            <a:lstStyle/>
            <a:p>
              <a:endParaRPr lang="zh-CN" altLang="en-US" sz="2800">
                <a:solidFill>
                  <a:prstClr val="black"/>
                </a:solidFill>
              </a:endParaRPr>
            </a:p>
          </p:txBody>
        </p:sp>
        <p:sp>
          <p:nvSpPr>
            <p:cNvPr id="12" name="Text Box 36"/>
            <p:cNvSpPr txBox="1">
              <a:spLocks noChangeArrowheads="1"/>
            </p:cNvSpPr>
            <p:nvPr/>
          </p:nvSpPr>
          <p:spPr bwMode="auto">
            <a:xfrm>
              <a:off x="2302453" y="5500702"/>
              <a:ext cx="3807453" cy="523220"/>
            </a:xfrm>
            <a:prstGeom prst="rect">
              <a:avLst/>
            </a:prstGeom>
            <a:noFill/>
            <a:ln w="9525">
              <a:noFill/>
              <a:miter lim="800000"/>
              <a:headEnd/>
              <a:tailEnd/>
            </a:ln>
            <a:effectLst/>
          </p:spPr>
          <p:txBody>
            <a:bodyPr wrap="none">
              <a:spAutoFit/>
            </a:bodyPr>
            <a:lstStyle/>
            <a:p>
              <a:pPr marL="514350" indent="-514350">
                <a:buFont typeface="+mj-lt"/>
                <a:buAutoNum type="arabicPeriod" startAt="2"/>
              </a:pPr>
              <a:r>
                <a:rPr lang="zh-CN" altLang="en-US" sz="2800" dirty="0" smtClean="0">
                  <a:ln>
                    <a:solidFill>
                      <a:prstClr val="white">
                        <a:lumMod val="50000"/>
                      </a:prstClr>
                    </a:solidFill>
                  </a:ln>
                  <a:solidFill>
                    <a:prstClr val="black"/>
                  </a:solidFill>
                  <a:ea typeface="微软雅黑" pitchFamily="34" charset="-122"/>
                </a:rPr>
                <a:t>提交成果</a:t>
              </a:r>
              <a:r>
                <a:rPr lang="en-US" altLang="zh-CN" sz="2800" dirty="0" smtClean="0">
                  <a:ln>
                    <a:solidFill>
                      <a:prstClr val="white">
                        <a:lumMod val="50000"/>
                      </a:prstClr>
                    </a:solidFill>
                  </a:ln>
                  <a:solidFill>
                    <a:prstClr val="black"/>
                  </a:solidFill>
                  <a:ea typeface="微软雅黑" pitchFamily="34" charset="-122"/>
                </a:rPr>
                <a:t>1— </a:t>
              </a:r>
              <a:r>
                <a:rPr lang="zh-CN" altLang="en-US" sz="2800" dirty="0" smtClean="0">
                  <a:solidFill>
                    <a:srgbClr val="00B050"/>
                  </a:solidFill>
                  <a:ea typeface="微软雅黑" pitchFamily="34" charset="-122"/>
                </a:rPr>
                <a:t>数据集</a:t>
              </a:r>
            </a:p>
          </p:txBody>
        </p:sp>
      </p:grpSp>
      <p:sp>
        <p:nvSpPr>
          <p:cNvPr id="2" name="页脚占位符 1"/>
          <p:cNvSpPr>
            <a:spLocks noGrp="1"/>
          </p:cNvSpPr>
          <p:nvPr>
            <p:ph type="ftr" sz="quarter" idx="10"/>
          </p:nvPr>
        </p:nvSpPr>
        <p:spPr/>
        <p:txBody>
          <a:bodyPr/>
          <a:lstStyle/>
          <a:p>
            <a:fld id="{0D0EDDE2-39AC-405F-B101-D88367B94C1D}" type="slidenum">
              <a:rPr lang="zh-CN" altLang="en-US" smtClean="0"/>
              <a:pPr/>
              <a:t>76</a:t>
            </a:fld>
            <a:endParaRPr lang="zh-CN" altLang="en-US" dirty="0"/>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剪去单角的矩形 20"/>
          <p:cNvSpPr/>
          <p:nvPr/>
        </p:nvSpPr>
        <p:spPr>
          <a:xfrm>
            <a:off x="337777" y="1700808"/>
            <a:ext cx="3021865" cy="4896544"/>
          </a:xfrm>
          <a:prstGeom prst="snip1Rect">
            <a:avLst>
              <a:gd name="adj" fmla="val 0"/>
            </a:avLst>
          </a:prstGeom>
          <a:gradFill>
            <a:gsLst>
              <a:gs pos="20000">
                <a:schemeClr val="bg1">
                  <a:lumMod val="95000"/>
                </a:schemeClr>
              </a:gs>
              <a:gs pos="100000">
                <a:schemeClr val="accent1">
                  <a:lumMod val="20000"/>
                  <a:lumOff val="80000"/>
                </a:schemeClr>
              </a:gs>
            </a:gsLst>
          </a:gradFill>
          <a:ln>
            <a:noFill/>
          </a:ln>
        </p:spPr>
        <p:style>
          <a:lnRef idx="1">
            <a:schemeClr val="accent1"/>
          </a:lnRef>
          <a:fillRef idx="2">
            <a:schemeClr val="accent1"/>
          </a:fillRef>
          <a:effectRef idx="1">
            <a:schemeClr val="accent1"/>
          </a:effectRef>
          <a:fontRef idx="minor">
            <a:schemeClr val="dk1"/>
          </a:fontRef>
        </p:style>
        <p:txBody>
          <a:bodyPr rtlCol="0" anchor="t" anchorCtr="0"/>
          <a:lstStyle/>
          <a:p>
            <a:pPr>
              <a:lnSpc>
                <a:spcPts val="2800"/>
              </a:lnSpc>
            </a:pPr>
            <a:r>
              <a:rPr lang="zh-CN" altLang="en-US" dirty="0" smtClean="0">
                <a:solidFill>
                  <a:schemeClr val="tx1"/>
                </a:solidFill>
                <a:latin typeface="微软雅黑" pitchFamily="34" charset="-122"/>
                <a:ea typeface="微软雅黑" pitchFamily="34" charset="-122"/>
              </a:rPr>
              <a:t>       数据</a:t>
            </a:r>
            <a:r>
              <a:rPr lang="zh-CN" altLang="en-US" dirty="0">
                <a:solidFill>
                  <a:schemeClr val="tx1"/>
                </a:solidFill>
                <a:latin typeface="微软雅黑" pitchFamily="34" charset="-122"/>
                <a:ea typeface="微软雅黑" pitchFamily="34" charset="-122"/>
              </a:rPr>
              <a:t>报表包括基础表（</a:t>
            </a:r>
            <a:r>
              <a:rPr lang="en-US" altLang="zh-CN" dirty="0">
                <a:solidFill>
                  <a:schemeClr val="tx1"/>
                </a:solidFill>
                <a:latin typeface="微软雅黑" pitchFamily="34" charset="-122"/>
                <a:ea typeface="微软雅黑" pitchFamily="34" charset="-122"/>
              </a:rPr>
              <a:t>36</a:t>
            </a:r>
            <a:r>
              <a:rPr lang="zh-CN" altLang="en-US" dirty="0">
                <a:solidFill>
                  <a:schemeClr val="tx1"/>
                </a:solidFill>
                <a:latin typeface="微软雅黑" pitchFamily="34" charset="-122"/>
                <a:ea typeface="微软雅黑" pitchFamily="34" charset="-122"/>
              </a:rPr>
              <a:t>）和汇总表（</a:t>
            </a:r>
            <a:r>
              <a:rPr lang="en-US" altLang="zh-CN" dirty="0">
                <a:solidFill>
                  <a:schemeClr val="tx1"/>
                </a:solidFill>
                <a:latin typeface="微软雅黑" pitchFamily="34" charset="-122"/>
                <a:ea typeface="微软雅黑" pitchFamily="34" charset="-122"/>
              </a:rPr>
              <a:t>12</a:t>
            </a:r>
            <a:r>
              <a:rPr lang="zh-CN" altLang="en-US" dirty="0">
                <a:solidFill>
                  <a:schemeClr val="tx1"/>
                </a:solidFill>
                <a:latin typeface="微软雅黑" pitchFamily="34" charset="-122"/>
                <a:ea typeface="微软雅黑" pitchFamily="34" charset="-122"/>
              </a:rPr>
              <a:t>）两个类型共</a:t>
            </a:r>
            <a:r>
              <a:rPr lang="en-US" altLang="zh-CN" dirty="0">
                <a:solidFill>
                  <a:schemeClr val="tx1"/>
                </a:solidFill>
                <a:latin typeface="微软雅黑" pitchFamily="34" charset="-122"/>
                <a:ea typeface="微软雅黑" pitchFamily="34" charset="-122"/>
              </a:rPr>
              <a:t>48</a:t>
            </a:r>
            <a:r>
              <a:rPr lang="zh-CN" altLang="en-US" dirty="0">
                <a:solidFill>
                  <a:schemeClr val="tx1"/>
                </a:solidFill>
                <a:latin typeface="微软雅黑" pitchFamily="34" charset="-122"/>
                <a:ea typeface="微软雅黑" pitchFamily="34" charset="-122"/>
              </a:rPr>
              <a:t>个表。</a:t>
            </a:r>
          </a:p>
          <a:p>
            <a:pPr>
              <a:lnSpc>
                <a:spcPts val="2800"/>
              </a:lnSpc>
            </a:pPr>
            <a:r>
              <a:rPr lang="zh-CN" altLang="en-US" dirty="0">
                <a:solidFill>
                  <a:schemeClr val="tx1"/>
                </a:solidFill>
                <a:latin typeface="微软雅黑" pitchFamily="34" charset="-122"/>
                <a:ea typeface="微软雅黑" pitchFamily="34" charset="-122"/>
              </a:rPr>
              <a:t>       数据报表以</a:t>
            </a:r>
            <a:r>
              <a:rPr lang="en-US" altLang="zh-CN" dirty="0">
                <a:solidFill>
                  <a:schemeClr val="tx1"/>
                </a:solidFill>
                <a:latin typeface="微软雅黑" pitchFamily="34" charset="-122"/>
                <a:ea typeface="微软雅黑" pitchFamily="34" charset="-122"/>
              </a:rPr>
              <a:t>Excel</a:t>
            </a:r>
            <a:r>
              <a:rPr lang="zh-CN" altLang="en-US" dirty="0">
                <a:solidFill>
                  <a:schemeClr val="tx1"/>
                </a:solidFill>
                <a:latin typeface="微软雅黑" pitchFamily="34" charset="-122"/>
                <a:ea typeface="微软雅黑" pitchFamily="34" charset="-122"/>
              </a:rPr>
              <a:t>格式提交，报表命名见右侧表格，提交的报表文件命名规则为“**县基本统计报表</a:t>
            </a:r>
            <a:r>
              <a:rPr lang="en-US" altLang="zh-CN" dirty="0">
                <a:solidFill>
                  <a:schemeClr val="tx1"/>
                </a:solidFill>
                <a:latin typeface="微软雅黑" pitchFamily="34" charset="-122"/>
                <a:ea typeface="微软雅黑" pitchFamily="34" charset="-122"/>
              </a:rPr>
              <a:t>.</a:t>
            </a:r>
            <a:r>
              <a:rPr lang="en-US" altLang="zh-CN" dirty="0" err="1">
                <a:solidFill>
                  <a:schemeClr val="tx1"/>
                </a:solidFill>
                <a:latin typeface="微软雅黑" pitchFamily="34" charset="-122"/>
                <a:ea typeface="微软雅黑" pitchFamily="34" charset="-122"/>
              </a:rPr>
              <a:t>xls</a:t>
            </a:r>
            <a:r>
              <a:rPr lang="en-US" altLang="zh-CN" dirty="0">
                <a:solidFill>
                  <a:schemeClr val="tx1"/>
                </a:solidFill>
                <a:latin typeface="微软雅黑" pitchFamily="34" charset="-122"/>
                <a:ea typeface="微软雅黑" pitchFamily="34" charset="-122"/>
              </a:rPr>
              <a:t>”</a:t>
            </a:r>
            <a:r>
              <a:rPr lang="zh-CN" altLang="en-US" dirty="0">
                <a:solidFill>
                  <a:schemeClr val="tx1"/>
                </a:solidFill>
                <a:latin typeface="微软雅黑" pitchFamily="34" charset="-122"/>
                <a:ea typeface="微软雅黑" pitchFamily="34" charset="-122"/>
              </a:rPr>
              <a:t>。</a:t>
            </a:r>
          </a:p>
          <a:p>
            <a:pPr>
              <a:lnSpc>
                <a:spcPts val="2800"/>
              </a:lnSpc>
            </a:pPr>
            <a:r>
              <a:rPr lang="zh-CN" altLang="en-US" dirty="0" smtClean="0">
                <a:solidFill>
                  <a:schemeClr val="tx1"/>
                </a:solidFill>
                <a:latin typeface="微软雅黑" pitchFamily="34" charset="-122"/>
                <a:ea typeface="微软雅黑" pitchFamily="34" charset="-122"/>
              </a:rPr>
              <a:t>      采用</a:t>
            </a:r>
            <a:r>
              <a:rPr lang="en-US" altLang="zh-CN" dirty="0" err="1" smtClean="0">
                <a:solidFill>
                  <a:schemeClr val="tx1"/>
                </a:solidFill>
                <a:latin typeface="微软雅黑" pitchFamily="34" charset="-122"/>
                <a:ea typeface="微软雅黑" pitchFamily="34" charset="-122"/>
              </a:rPr>
              <a:t>xls</a:t>
            </a:r>
            <a:r>
              <a:rPr lang="zh-CN" altLang="en-US" dirty="0" smtClean="0">
                <a:solidFill>
                  <a:schemeClr val="tx1"/>
                </a:solidFill>
                <a:latin typeface="微软雅黑" pitchFamily="34" charset="-122"/>
                <a:ea typeface="微软雅黑" pitchFamily="34" charset="-122"/>
              </a:rPr>
              <a:t>文件格式，文件命名为**县（区、市、旗）第一次全国地理国情普查基本统计汇总报表，应提供电子版本，同时提交打印</a:t>
            </a:r>
            <a:r>
              <a:rPr lang="en-US" altLang="zh-CN" dirty="0" smtClean="0">
                <a:solidFill>
                  <a:schemeClr val="tx1"/>
                </a:solidFill>
                <a:latin typeface="微软雅黑" pitchFamily="34" charset="-122"/>
                <a:ea typeface="微软雅黑" pitchFamily="34" charset="-122"/>
              </a:rPr>
              <a:t>A3</a:t>
            </a:r>
            <a:r>
              <a:rPr lang="zh-CN" altLang="en-US" dirty="0" smtClean="0">
                <a:solidFill>
                  <a:schemeClr val="tx1"/>
                </a:solidFill>
                <a:latin typeface="微软雅黑" pitchFamily="34" charset="-122"/>
                <a:ea typeface="微软雅黑" pitchFamily="34" charset="-122"/>
              </a:rPr>
              <a:t>版面文本一份。</a:t>
            </a:r>
            <a:endParaRPr lang="en-US" altLang="zh-CN" dirty="0" smtClean="0">
              <a:solidFill>
                <a:schemeClr val="tx1"/>
              </a:solidFill>
              <a:latin typeface="微软雅黑" pitchFamily="34" charset="-122"/>
              <a:ea typeface="微软雅黑" pitchFamily="34" charset="-122"/>
            </a:endParaRPr>
          </a:p>
          <a:p>
            <a:pPr>
              <a:lnSpc>
                <a:spcPts val="2800"/>
              </a:lnSpc>
            </a:pPr>
            <a:endParaRPr lang="zh-CN" altLang="en-US" dirty="0" smtClean="0">
              <a:solidFill>
                <a:schemeClr val="tx1"/>
              </a:solidFill>
              <a:latin typeface="微软雅黑" pitchFamily="34" charset="-122"/>
              <a:ea typeface="微软雅黑" pitchFamily="34" charset="-122"/>
            </a:endParaRPr>
          </a:p>
        </p:txBody>
      </p:sp>
      <p:graphicFrame>
        <p:nvGraphicFramePr>
          <p:cNvPr id="11" name="表格 10"/>
          <p:cNvGraphicFramePr>
            <a:graphicFrameLocks noGrp="1"/>
          </p:cNvGraphicFramePr>
          <p:nvPr>
            <p:extLst>
              <p:ext uri="{D42A27DB-BD31-4B8C-83A1-F6EECF244321}">
                <p14:modId xmlns:p14="http://schemas.microsoft.com/office/powerpoint/2010/main" xmlns="" val="2183124617"/>
              </p:ext>
            </p:extLst>
          </p:nvPr>
        </p:nvGraphicFramePr>
        <p:xfrm>
          <a:off x="3491880" y="2060848"/>
          <a:ext cx="5429288" cy="4216525"/>
        </p:xfrm>
        <a:graphic>
          <a:graphicData uri="http://schemas.openxmlformats.org/drawingml/2006/table">
            <a:tbl>
              <a:tblPr/>
              <a:tblGrid>
                <a:gridCol w="567239"/>
                <a:gridCol w="1539649"/>
                <a:gridCol w="3322400"/>
              </a:tblGrid>
              <a:tr h="371725">
                <a:tc>
                  <a:txBody>
                    <a:bodyPr/>
                    <a:lstStyle/>
                    <a:p>
                      <a:pPr algn="ctr">
                        <a:spcAft>
                          <a:spcPts val="0"/>
                        </a:spcAft>
                      </a:pPr>
                      <a:r>
                        <a:rPr lang="zh-CN" sz="1400" b="1" kern="0" dirty="0">
                          <a:solidFill>
                            <a:schemeClr val="bg1"/>
                          </a:solidFill>
                          <a:latin typeface="微软雅黑" pitchFamily="34" charset="-122"/>
                          <a:ea typeface="微软雅黑" pitchFamily="34" charset="-122"/>
                          <a:cs typeface="宋体"/>
                        </a:rPr>
                        <a:t>序号</a:t>
                      </a:r>
                      <a:endParaRPr lang="zh-CN" sz="1400" kern="100" dirty="0">
                        <a:solidFill>
                          <a:schemeClr val="bg1"/>
                        </a:solidFill>
                        <a:latin typeface="微软雅黑" pitchFamily="34" charset="-122"/>
                        <a:ea typeface="微软雅黑" pitchFamily="34" charset="-122"/>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algn="ctr">
                        <a:spcAft>
                          <a:spcPts val="0"/>
                        </a:spcAft>
                      </a:pPr>
                      <a:r>
                        <a:rPr lang="zh-CN" sz="1400" b="1" kern="0" dirty="0">
                          <a:solidFill>
                            <a:schemeClr val="bg1"/>
                          </a:solidFill>
                          <a:latin typeface="微软雅黑" pitchFamily="34" charset="-122"/>
                          <a:ea typeface="微软雅黑" pitchFamily="34" charset="-122"/>
                          <a:cs typeface="宋体"/>
                        </a:rPr>
                        <a:t>表号</a:t>
                      </a:r>
                      <a:endParaRPr lang="zh-CN" sz="1400" kern="100" dirty="0">
                        <a:solidFill>
                          <a:schemeClr val="bg1"/>
                        </a:solidFill>
                        <a:latin typeface="微软雅黑" pitchFamily="34" charset="-122"/>
                        <a:ea typeface="微软雅黑" pitchFamily="34"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algn="ctr">
                        <a:spcAft>
                          <a:spcPts val="0"/>
                        </a:spcAft>
                      </a:pPr>
                      <a:r>
                        <a:rPr lang="zh-CN" sz="1400" b="1" kern="0" dirty="0">
                          <a:solidFill>
                            <a:schemeClr val="bg1"/>
                          </a:solidFill>
                          <a:latin typeface="微软雅黑" pitchFamily="34" charset="-122"/>
                          <a:ea typeface="微软雅黑" pitchFamily="34" charset="-122"/>
                          <a:cs typeface="宋体"/>
                        </a:rPr>
                        <a:t>名称</a:t>
                      </a:r>
                      <a:endParaRPr lang="zh-CN" sz="1400" kern="100" dirty="0">
                        <a:solidFill>
                          <a:schemeClr val="bg1"/>
                        </a:solidFill>
                        <a:latin typeface="微软雅黑" pitchFamily="34" charset="-122"/>
                        <a:ea typeface="微软雅黑" pitchFamily="34"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r>
              <a:tr h="317697">
                <a:tc>
                  <a:txBody>
                    <a:bodyPr/>
                    <a:lstStyle/>
                    <a:p>
                      <a:pPr algn="ctr">
                        <a:spcAft>
                          <a:spcPts val="0"/>
                        </a:spcAft>
                      </a:pPr>
                      <a:r>
                        <a:rPr lang="en-US" sz="1400" kern="0" dirty="0" smtClean="0">
                          <a:solidFill>
                            <a:srgbClr val="000000"/>
                          </a:solidFill>
                          <a:effectLst/>
                          <a:latin typeface="微软雅黑" pitchFamily="34" charset="-122"/>
                          <a:ea typeface="微软雅黑" pitchFamily="34" charset="-122"/>
                        </a:rPr>
                        <a:t>1</a:t>
                      </a:r>
                      <a:endParaRPr lang="zh-CN" sz="1400" kern="100" dirty="0">
                        <a:effectLst/>
                        <a:latin typeface="微软雅黑" pitchFamily="34" charset="-122"/>
                        <a:ea typeface="微软雅黑" pitchFamily="34" charset="-122"/>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r>
                        <a:rPr lang="zh-CN" sz="1400" kern="0" dirty="0" smtClean="0">
                          <a:solidFill>
                            <a:srgbClr val="000000"/>
                          </a:solidFill>
                          <a:effectLst/>
                          <a:latin typeface="微软雅黑" pitchFamily="34" charset="-122"/>
                          <a:ea typeface="微软雅黑" pitchFamily="34" charset="-122"/>
                          <a:cs typeface="宋体"/>
                        </a:rPr>
                        <a:t>地</a:t>
                      </a:r>
                      <a:r>
                        <a:rPr lang="zh-CN" altLang="en-US" sz="1400" kern="0" dirty="0" smtClean="0">
                          <a:solidFill>
                            <a:srgbClr val="000000"/>
                          </a:solidFill>
                          <a:effectLst/>
                          <a:latin typeface="微软雅黑" pitchFamily="34" charset="-122"/>
                          <a:ea typeface="微软雅黑" pitchFamily="34" charset="-122"/>
                          <a:cs typeface="宋体"/>
                        </a:rPr>
                        <a:t>汇</a:t>
                      </a:r>
                      <a:r>
                        <a:rPr lang="en-US" altLang="zh-CN" sz="1400" kern="0" dirty="0" smtClean="0">
                          <a:solidFill>
                            <a:srgbClr val="000000"/>
                          </a:solidFill>
                          <a:effectLst/>
                          <a:latin typeface="微软雅黑" pitchFamily="34" charset="-122"/>
                          <a:ea typeface="微软雅黑" pitchFamily="34" charset="-122"/>
                          <a:cs typeface="宋体"/>
                        </a:rPr>
                        <a:t>1</a:t>
                      </a:r>
                      <a:r>
                        <a:rPr lang="en-US" sz="1400" kern="0" dirty="0" smtClean="0">
                          <a:solidFill>
                            <a:srgbClr val="000000"/>
                          </a:solidFill>
                          <a:effectLst/>
                          <a:latin typeface="微软雅黑" pitchFamily="34" charset="-122"/>
                          <a:ea typeface="微软雅黑" pitchFamily="34" charset="-122"/>
                        </a:rPr>
                        <a:t>-1</a:t>
                      </a:r>
                      <a:r>
                        <a:rPr lang="zh-CN" sz="1400" kern="0" dirty="0">
                          <a:solidFill>
                            <a:srgbClr val="000000"/>
                          </a:solidFill>
                          <a:effectLst/>
                          <a:latin typeface="微软雅黑" pitchFamily="34" charset="-122"/>
                          <a:ea typeface="微软雅黑" pitchFamily="34" charset="-122"/>
                          <a:cs typeface="宋体"/>
                        </a:rPr>
                        <a:t>表</a:t>
                      </a:r>
                      <a:endParaRPr lang="zh-CN" sz="1400" kern="100" dirty="0">
                        <a:effectLst/>
                        <a:latin typeface="微软雅黑" pitchFamily="34" charset="-122"/>
                        <a:ea typeface="微软雅黑" pitchFamily="34"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l">
                        <a:spcAft>
                          <a:spcPts val="0"/>
                        </a:spcAft>
                      </a:pPr>
                      <a:r>
                        <a:rPr lang="zh-CN" sz="1400" kern="0">
                          <a:solidFill>
                            <a:srgbClr val="000000"/>
                          </a:solidFill>
                          <a:effectLst/>
                          <a:latin typeface="微软雅黑" pitchFamily="34" charset="-122"/>
                          <a:ea typeface="微软雅黑" pitchFamily="34" charset="-122"/>
                          <a:cs typeface="宋体"/>
                        </a:rPr>
                        <a:t>地形地貌汇总表</a:t>
                      </a:r>
                      <a:endParaRPr lang="zh-CN" sz="1400" kern="100">
                        <a:effectLst/>
                        <a:latin typeface="微软雅黑" pitchFamily="34" charset="-122"/>
                        <a:ea typeface="微软雅黑" pitchFamily="34"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317697">
                <a:tc>
                  <a:txBody>
                    <a:bodyPr/>
                    <a:lstStyle/>
                    <a:p>
                      <a:pPr algn="ctr">
                        <a:spcAft>
                          <a:spcPts val="0"/>
                        </a:spcAft>
                      </a:pPr>
                      <a:r>
                        <a:rPr lang="en-US" sz="1400" kern="0" dirty="0" smtClean="0">
                          <a:solidFill>
                            <a:srgbClr val="000000"/>
                          </a:solidFill>
                          <a:effectLst/>
                          <a:latin typeface="微软雅黑" pitchFamily="34" charset="-122"/>
                          <a:ea typeface="微软雅黑" pitchFamily="34" charset="-122"/>
                        </a:rPr>
                        <a:t>2</a:t>
                      </a:r>
                      <a:endParaRPr lang="zh-CN" sz="1400" kern="100" dirty="0">
                        <a:effectLst/>
                        <a:latin typeface="微软雅黑" pitchFamily="34" charset="-122"/>
                        <a:ea typeface="微软雅黑" pitchFamily="34" charset="-122"/>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r>
                        <a:rPr lang="zh-CN" altLang="en-US" sz="1400" kern="0" dirty="0" smtClean="0">
                          <a:solidFill>
                            <a:srgbClr val="000000"/>
                          </a:solidFill>
                          <a:effectLst/>
                          <a:latin typeface="微软雅黑" pitchFamily="34" charset="-122"/>
                          <a:ea typeface="微软雅黑" pitchFamily="34" charset="-122"/>
                          <a:cs typeface="宋体"/>
                        </a:rPr>
                        <a:t>地汇</a:t>
                      </a:r>
                      <a:r>
                        <a:rPr lang="en-US" altLang="zh-CN" sz="1400" kern="0" dirty="0" smtClean="0">
                          <a:solidFill>
                            <a:srgbClr val="000000"/>
                          </a:solidFill>
                          <a:effectLst/>
                          <a:latin typeface="微软雅黑" pitchFamily="34" charset="-122"/>
                          <a:ea typeface="微软雅黑" pitchFamily="34" charset="-122"/>
                          <a:cs typeface="宋体"/>
                        </a:rPr>
                        <a:t>1</a:t>
                      </a:r>
                      <a:r>
                        <a:rPr lang="en-US" sz="1400" kern="0" dirty="0" smtClean="0">
                          <a:solidFill>
                            <a:srgbClr val="000000"/>
                          </a:solidFill>
                          <a:effectLst/>
                          <a:latin typeface="微软雅黑" pitchFamily="34" charset="-122"/>
                          <a:ea typeface="微软雅黑" pitchFamily="34" charset="-122"/>
                        </a:rPr>
                        <a:t>-2</a:t>
                      </a:r>
                      <a:r>
                        <a:rPr lang="zh-CN" sz="1400" kern="0" dirty="0">
                          <a:solidFill>
                            <a:srgbClr val="000000"/>
                          </a:solidFill>
                          <a:effectLst/>
                          <a:latin typeface="微软雅黑" pitchFamily="34" charset="-122"/>
                          <a:ea typeface="微软雅黑" pitchFamily="34" charset="-122"/>
                          <a:cs typeface="宋体"/>
                        </a:rPr>
                        <a:t>表</a:t>
                      </a:r>
                      <a:endParaRPr lang="zh-CN" sz="1400" kern="100" dirty="0">
                        <a:effectLst/>
                        <a:latin typeface="微软雅黑" pitchFamily="34" charset="-122"/>
                        <a:ea typeface="微软雅黑" pitchFamily="34"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l">
                        <a:spcAft>
                          <a:spcPts val="0"/>
                        </a:spcAft>
                      </a:pPr>
                      <a:r>
                        <a:rPr lang="zh-CN" altLang="en-US" sz="1400" kern="0" dirty="0" smtClean="0">
                          <a:solidFill>
                            <a:srgbClr val="000000"/>
                          </a:solidFill>
                          <a:effectLst/>
                          <a:latin typeface="微软雅黑" pitchFamily="34" charset="-122"/>
                          <a:ea typeface="微软雅黑" pitchFamily="34" charset="-122"/>
                          <a:cs typeface="宋体"/>
                        </a:rPr>
                        <a:t>地形地貌（高程带）</a:t>
                      </a:r>
                      <a:r>
                        <a:rPr lang="zh-CN" sz="1400" kern="0" dirty="0" smtClean="0">
                          <a:solidFill>
                            <a:srgbClr val="000000"/>
                          </a:solidFill>
                          <a:effectLst/>
                          <a:latin typeface="微软雅黑" pitchFamily="34" charset="-122"/>
                          <a:ea typeface="微软雅黑" pitchFamily="34" charset="-122"/>
                          <a:cs typeface="宋体"/>
                        </a:rPr>
                        <a:t>汇总</a:t>
                      </a:r>
                      <a:r>
                        <a:rPr lang="zh-CN" sz="1400" kern="0" dirty="0">
                          <a:solidFill>
                            <a:srgbClr val="000000"/>
                          </a:solidFill>
                          <a:effectLst/>
                          <a:latin typeface="微软雅黑" pitchFamily="34" charset="-122"/>
                          <a:ea typeface="微软雅黑" pitchFamily="34" charset="-122"/>
                          <a:cs typeface="宋体"/>
                        </a:rPr>
                        <a:t>表</a:t>
                      </a:r>
                      <a:endParaRPr lang="zh-CN" sz="1400" kern="100" dirty="0">
                        <a:effectLst/>
                        <a:latin typeface="微软雅黑" pitchFamily="34" charset="-122"/>
                        <a:ea typeface="微软雅黑" pitchFamily="34"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317697">
                <a:tc>
                  <a:txBody>
                    <a:bodyPr/>
                    <a:lstStyle/>
                    <a:p>
                      <a:pPr algn="ctr">
                        <a:spcAft>
                          <a:spcPts val="0"/>
                        </a:spcAft>
                      </a:pPr>
                      <a:r>
                        <a:rPr lang="en-US" sz="1400" kern="0" dirty="0" smtClean="0">
                          <a:solidFill>
                            <a:srgbClr val="000000"/>
                          </a:solidFill>
                          <a:effectLst/>
                          <a:latin typeface="微软雅黑" pitchFamily="34" charset="-122"/>
                          <a:ea typeface="微软雅黑" pitchFamily="34" charset="-122"/>
                        </a:rPr>
                        <a:t>3</a:t>
                      </a:r>
                      <a:endParaRPr lang="zh-CN" sz="1400" kern="100" dirty="0">
                        <a:effectLst/>
                        <a:latin typeface="微软雅黑" pitchFamily="34" charset="-122"/>
                        <a:ea typeface="微软雅黑" pitchFamily="34" charset="-122"/>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r>
                        <a:rPr lang="zh-CN" altLang="en-US" sz="1400" kern="0" dirty="0" smtClean="0">
                          <a:solidFill>
                            <a:srgbClr val="000000"/>
                          </a:solidFill>
                          <a:effectLst/>
                          <a:latin typeface="微软雅黑" pitchFamily="34" charset="-122"/>
                          <a:ea typeface="微软雅黑" pitchFamily="34" charset="-122"/>
                          <a:cs typeface="宋体"/>
                        </a:rPr>
                        <a:t>地汇</a:t>
                      </a:r>
                      <a:r>
                        <a:rPr lang="en-US" altLang="zh-CN" sz="1400" kern="0" dirty="0" smtClean="0">
                          <a:solidFill>
                            <a:srgbClr val="000000"/>
                          </a:solidFill>
                          <a:effectLst/>
                          <a:latin typeface="微软雅黑" pitchFamily="34" charset="-122"/>
                          <a:ea typeface="微软雅黑" pitchFamily="34" charset="-122"/>
                          <a:cs typeface="宋体"/>
                        </a:rPr>
                        <a:t>1</a:t>
                      </a:r>
                      <a:r>
                        <a:rPr lang="en-US" sz="1400" kern="0" dirty="0" smtClean="0">
                          <a:solidFill>
                            <a:srgbClr val="000000"/>
                          </a:solidFill>
                          <a:effectLst/>
                          <a:latin typeface="微软雅黑" pitchFamily="34" charset="-122"/>
                          <a:ea typeface="微软雅黑" pitchFamily="34" charset="-122"/>
                        </a:rPr>
                        <a:t>-3</a:t>
                      </a:r>
                      <a:r>
                        <a:rPr lang="zh-CN" sz="1400" kern="0" dirty="0" smtClean="0">
                          <a:solidFill>
                            <a:srgbClr val="000000"/>
                          </a:solidFill>
                          <a:effectLst/>
                          <a:latin typeface="微软雅黑" pitchFamily="34" charset="-122"/>
                          <a:ea typeface="微软雅黑" pitchFamily="34" charset="-122"/>
                          <a:cs typeface="宋体"/>
                        </a:rPr>
                        <a:t>表</a:t>
                      </a:r>
                      <a:endParaRPr lang="zh-CN" sz="1400" kern="100" dirty="0">
                        <a:effectLst/>
                        <a:latin typeface="微软雅黑" pitchFamily="34" charset="-122"/>
                        <a:ea typeface="微软雅黑" pitchFamily="34"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l">
                        <a:spcAft>
                          <a:spcPts val="0"/>
                        </a:spcAft>
                      </a:pPr>
                      <a:r>
                        <a:rPr lang="zh-CN" altLang="en-US" sz="1400" kern="0" dirty="0" smtClean="0">
                          <a:solidFill>
                            <a:srgbClr val="000000"/>
                          </a:solidFill>
                          <a:effectLst/>
                          <a:latin typeface="微软雅黑" pitchFamily="34" charset="-122"/>
                          <a:ea typeface="微软雅黑" pitchFamily="34" charset="-122"/>
                          <a:cs typeface="宋体"/>
                        </a:rPr>
                        <a:t>地形地貌（坡度带）汇总表</a:t>
                      </a:r>
                      <a:endParaRPr lang="zh-CN" altLang="en-US" sz="1400" kern="100" dirty="0">
                        <a:effectLst/>
                        <a:latin typeface="微软雅黑" pitchFamily="34" charset="-122"/>
                        <a:ea typeface="微软雅黑" pitchFamily="34"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350133">
                <a:tc>
                  <a:txBody>
                    <a:bodyPr/>
                    <a:lstStyle/>
                    <a:p>
                      <a:pPr algn="ctr">
                        <a:spcAft>
                          <a:spcPts val="0"/>
                        </a:spcAft>
                      </a:pPr>
                      <a:r>
                        <a:rPr lang="en-US" sz="1400" kern="0" dirty="0" smtClean="0">
                          <a:solidFill>
                            <a:srgbClr val="000000"/>
                          </a:solidFill>
                          <a:effectLst/>
                          <a:latin typeface="微软雅黑" pitchFamily="34" charset="-122"/>
                          <a:ea typeface="微软雅黑" pitchFamily="34" charset="-122"/>
                        </a:rPr>
                        <a:t>4</a:t>
                      </a:r>
                      <a:endParaRPr lang="zh-CN" sz="1400" kern="100" dirty="0">
                        <a:effectLst/>
                        <a:latin typeface="微软雅黑" pitchFamily="34" charset="-122"/>
                        <a:ea typeface="微软雅黑" pitchFamily="34" charset="-122"/>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r>
                        <a:rPr lang="zh-CN" altLang="en-US" sz="1400" kern="0" dirty="0" smtClean="0">
                          <a:solidFill>
                            <a:srgbClr val="000000"/>
                          </a:solidFill>
                          <a:effectLst/>
                          <a:latin typeface="微软雅黑" pitchFamily="34" charset="-122"/>
                          <a:ea typeface="微软雅黑" pitchFamily="34" charset="-122"/>
                          <a:cs typeface="宋体"/>
                        </a:rPr>
                        <a:t>地汇</a:t>
                      </a:r>
                      <a:r>
                        <a:rPr lang="en-US" altLang="zh-CN" sz="1400" kern="0" dirty="0" smtClean="0">
                          <a:solidFill>
                            <a:srgbClr val="000000"/>
                          </a:solidFill>
                          <a:effectLst/>
                          <a:latin typeface="微软雅黑" pitchFamily="34" charset="-122"/>
                          <a:ea typeface="微软雅黑" pitchFamily="34" charset="-122"/>
                          <a:cs typeface="宋体"/>
                        </a:rPr>
                        <a:t>2</a:t>
                      </a:r>
                      <a:r>
                        <a:rPr lang="en-US" sz="1400" kern="0" dirty="0" smtClean="0">
                          <a:solidFill>
                            <a:srgbClr val="000000"/>
                          </a:solidFill>
                          <a:effectLst/>
                          <a:latin typeface="微软雅黑" pitchFamily="34" charset="-122"/>
                          <a:ea typeface="微软雅黑" pitchFamily="34" charset="-122"/>
                        </a:rPr>
                        <a:t>-1</a:t>
                      </a:r>
                      <a:r>
                        <a:rPr lang="zh-CN" sz="1400" kern="0" dirty="0" smtClean="0">
                          <a:solidFill>
                            <a:srgbClr val="000000"/>
                          </a:solidFill>
                          <a:effectLst/>
                          <a:latin typeface="微软雅黑" pitchFamily="34" charset="-122"/>
                          <a:ea typeface="微软雅黑" pitchFamily="34" charset="-122"/>
                          <a:cs typeface="宋体"/>
                        </a:rPr>
                        <a:t>表</a:t>
                      </a:r>
                      <a:endParaRPr lang="zh-CN" sz="1400" kern="100" dirty="0">
                        <a:effectLst/>
                        <a:latin typeface="微软雅黑" pitchFamily="34" charset="-122"/>
                        <a:ea typeface="微软雅黑" pitchFamily="34"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l">
                        <a:spcAft>
                          <a:spcPts val="0"/>
                        </a:spcAft>
                      </a:pPr>
                      <a:r>
                        <a:rPr lang="zh-CN" sz="1400" kern="0" dirty="0">
                          <a:solidFill>
                            <a:srgbClr val="000000"/>
                          </a:solidFill>
                          <a:effectLst/>
                          <a:latin typeface="微软雅黑" pitchFamily="34" charset="-122"/>
                          <a:ea typeface="微软雅黑" pitchFamily="34" charset="-122"/>
                          <a:cs typeface="宋体"/>
                        </a:rPr>
                        <a:t>植被覆盖汇总</a:t>
                      </a:r>
                      <a:r>
                        <a:rPr lang="zh-CN" sz="1400" kern="0" dirty="0" smtClean="0">
                          <a:solidFill>
                            <a:srgbClr val="000000"/>
                          </a:solidFill>
                          <a:effectLst/>
                          <a:latin typeface="微软雅黑" pitchFamily="34" charset="-122"/>
                          <a:ea typeface="微软雅黑" pitchFamily="34" charset="-122"/>
                          <a:cs typeface="宋体"/>
                        </a:rPr>
                        <a:t>表</a:t>
                      </a:r>
                      <a:endParaRPr lang="zh-CN" sz="1400" kern="100" dirty="0">
                        <a:effectLst/>
                        <a:latin typeface="微软雅黑" pitchFamily="34" charset="-122"/>
                        <a:ea typeface="微软雅黑" pitchFamily="34"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317697">
                <a:tc>
                  <a:txBody>
                    <a:bodyPr/>
                    <a:lstStyle/>
                    <a:p>
                      <a:pPr algn="ctr">
                        <a:spcAft>
                          <a:spcPts val="0"/>
                        </a:spcAft>
                      </a:pPr>
                      <a:r>
                        <a:rPr lang="en-US" sz="1400" kern="0" dirty="0" smtClean="0">
                          <a:solidFill>
                            <a:srgbClr val="000000"/>
                          </a:solidFill>
                          <a:effectLst/>
                          <a:latin typeface="微软雅黑" pitchFamily="34" charset="-122"/>
                          <a:ea typeface="微软雅黑" pitchFamily="34" charset="-122"/>
                        </a:rPr>
                        <a:t>5</a:t>
                      </a:r>
                      <a:endParaRPr lang="zh-CN" sz="1400" kern="100" dirty="0">
                        <a:effectLst/>
                        <a:latin typeface="微软雅黑" pitchFamily="34" charset="-122"/>
                        <a:ea typeface="微软雅黑" pitchFamily="34" charset="-122"/>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r>
                        <a:rPr lang="zh-CN" altLang="en-US" sz="1400" kern="0" dirty="0" smtClean="0">
                          <a:solidFill>
                            <a:srgbClr val="000000"/>
                          </a:solidFill>
                          <a:effectLst/>
                          <a:latin typeface="微软雅黑" pitchFamily="34" charset="-122"/>
                          <a:ea typeface="微软雅黑" pitchFamily="34" charset="-122"/>
                          <a:cs typeface="宋体"/>
                        </a:rPr>
                        <a:t>地汇</a:t>
                      </a:r>
                      <a:r>
                        <a:rPr lang="en-US" altLang="zh-CN" sz="1400" kern="0" dirty="0" smtClean="0">
                          <a:solidFill>
                            <a:srgbClr val="000000"/>
                          </a:solidFill>
                          <a:effectLst/>
                          <a:latin typeface="微软雅黑" pitchFamily="34" charset="-122"/>
                          <a:ea typeface="微软雅黑" pitchFamily="34" charset="-122"/>
                          <a:cs typeface="宋体"/>
                        </a:rPr>
                        <a:t>2</a:t>
                      </a:r>
                      <a:r>
                        <a:rPr lang="en-US" sz="1400" kern="0" dirty="0" smtClean="0">
                          <a:solidFill>
                            <a:srgbClr val="000000"/>
                          </a:solidFill>
                          <a:effectLst/>
                          <a:latin typeface="微软雅黑" pitchFamily="34" charset="-122"/>
                          <a:ea typeface="微软雅黑" pitchFamily="34" charset="-122"/>
                        </a:rPr>
                        <a:t>-2</a:t>
                      </a:r>
                      <a:r>
                        <a:rPr lang="zh-CN" sz="1400" kern="0" dirty="0" smtClean="0">
                          <a:solidFill>
                            <a:srgbClr val="000000"/>
                          </a:solidFill>
                          <a:effectLst/>
                          <a:latin typeface="微软雅黑" pitchFamily="34" charset="-122"/>
                          <a:ea typeface="微软雅黑" pitchFamily="34" charset="-122"/>
                          <a:cs typeface="宋体"/>
                        </a:rPr>
                        <a:t>表</a:t>
                      </a:r>
                      <a:endParaRPr lang="zh-CN" sz="1400" kern="100" dirty="0">
                        <a:effectLst/>
                        <a:latin typeface="微软雅黑" pitchFamily="34" charset="-122"/>
                        <a:ea typeface="微软雅黑" pitchFamily="34"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l">
                        <a:spcAft>
                          <a:spcPts val="0"/>
                        </a:spcAft>
                      </a:pPr>
                      <a:r>
                        <a:rPr lang="zh-CN" altLang="en-US" sz="1400" kern="0" dirty="0" smtClean="0">
                          <a:solidFill>
                            <a:srgbClr val="000000"/>
                          </a:solidFill>
                          <a:effectLst/>
                          <a:latin typeface="微软雅黑" pitchFamily="34" charset="-122"/>
                          <a:ea typeface="微软雅黑" pitchFamily="34" charset="-122"/>
                          <a:cs typeface="宋体"/>
                        </a:rPr>
                        <a:t>植被覆盖（高程带）汇总表</a:t>
                      </a:r>
                      <a:endParaRPr lang="zh-CN" altLang="en-US" sz="1400" kern="100" dirty="0">
                        <a:effectLst/>
                        <a:latin typeface="微软雅黑" pitchFamily="34" charset="-122"/>
                        <a:ea typeface="微软雅黑" pitchFamily="34"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317697">
                <a:tc>
                  <a:txBody>
                    <a:bodyPr/>
                    <a:lstStyle/>
                    <a:p>
                      <a:pPr algn="ctr">
                        <a:spcAft>
                          <a:spcPts val="0"/>
                        </a:spcAft>
                      </a:pPr>
                      <a:r>
                        <a:rPr lang="en-US" sz="1400" kern="0" dirty="0" smtClean="0">
                          <a:solidFill>
                            <a:srgbClr val="000000"/>
                          </a:solidFill>
                          <a:effectLst/>
                          <a:latin typeface="微软雅黑" pitchFamily="34" charset="-122"/>
                          <a:ea typeface="微软雅黑" pitchFamily="34" charset="-122"/>
                        </a:rPr>
                        <a:t>6</a:t>
                      </a:r>
                      <a:endParaRPr lang="zh-CN" sz="1400" kern="100" dirty="0">
                        <a:effectLst/>
                        <a:latin typeface="微软雅黑" pitchFamily="34" charset="-122"/>
                        <a:ea typeface="微软雅黑" pitchFamily="34" charset="-122"/>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r>
                        <a:rPr lang="zh-CN" altLang="en-US" sz="1400" kern="0" dirty="0" smtClean="0">
                          <a:solidFill>
                            <a:srgbClr val="000000"/>
                          </a:solidFill>
                          <a:effectLst/>
                          <a:latin typeface="微软雅黑" pitchFamily="34" charset="-122"/>
                          <a:ea typeface="微软雅黑" pitchFamily="34" charset="-122"/>
                          <a:cs typeface="宋体"/>
                        </a:rPr>
                        <a:t>地汇</a:t>
                      </a:r>
                      <a:r>
                        <a:rPr lang="en-US" altLang="zh-CN" sz="1400" kern="0" dirty="0" smtClean="0">
                          <a:solidFill>
                            <a:srgbClr val="000000"/>
                          </a:solidFill>
                          <a:effectLst/>
                          <a:latin typeface="微软雅黑" pitchFamily="34" charset="-122"/>
                          <a:ea typeface="微软雅黑" pitchFamily="34" charset="-122"/>
                          <a:cs typeface="宋体"/>
                        </a:rPr>
                        <a:t>2</a:t>
                      </a:r>
                      <a:r>
                        <a:rPr lang="en-US" sz="1400" kern="0" dirty="0" smtClean="0">
                          <a:solidFill>
                            <a:srgbClr val="000000"/>
                          </a:solidFill>
                          <a:effectLst/>
                          <a:latin typeface="微软雅黑" pitchFamily="34" charset="-122"/>
                          <a:ea typeface="微软雅黑" pitchFamily="34" charset="-122"/>
                        </a:rPr>
                        <a:t>-3</a:t>
                      </a:r>
                      <a:r>
                        <a:rPr lang="zh-CN" sz="1400" kern="0" dirty="0" smtClean="0">
                          <a:solidFill>
                            <a:srgbClr val="000000"/>
                          </a:solidFill>
                          <a:effectLst/>
                          <a:latin typeface="微软雅黑" pitchFamily="34" charset="-122"/>
                          <a:ea typeface="微软雅黑" pitchFamily="34" charset="-122"/>
                          <a:cs typeface="宋体"/>
                        </a:rPr>
                        <a:t>表</a:t>
                      </a:r>
                      <a:endParaRPr lang="zh-CN" sz="1400" kern="100" dirty="0">
                        <a:effectLst/>
                        <a:latin typeface="微软雅黑" pitchFamily="34" charset="-122"/>
                        <a:ea typeface="微软雅黑" pitchFamily="34"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l">
                        <a:spcAft>
                          <a:spcPts val="0"/>
                        </a:spcAft>
                      </a:pPr>
                      <a:r>
                        <a:rPr lang="zh-CN" altLang="en-US" sz="1400" kern="0" dirty="0" smtClean="0">
                          <a:solidFill>
                            <a:srgbClr val="000000"/>
                          </a:solidFill>
                          <a:effectLst/>
                          <a:latin typeface="微软雅黑" pitchFamily="34" charset="-122"/>
                          <a:ea typeface="微软雅黑" pitchFamily="34" charset="-122"/>
                          <a:cs typeface="宋体"/>
                        </a:rPr>
                        <a:t>植被覆盖（坡度带）汇总表</a:t>
                      </a:r>
                      <a:endParaRPr lang="zh-CN" altLang="en-US" sz="1400" kern="100" dirty="0">
                        <a:effectLst/>
                        <a:latin typeface="微软雅黑" pitchFamily="34" charset="-122"/>
                        <a:ea typeface="微软雅黑" pitchFamily="34"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317697">
                <a:tc>
                  <a:txBody>
                    <a:bodyPr/>
                    <a:lstStyle/>
                    <a:p>
                      <a:pPr algn="ctr">
                        <a:spcAft>
                          <a:spcPts val="0"/>
                        </a:spcAft>
                      </a:pPr>
                      <a:r>
                        <a:rPr lang="en-US" sz="1400" kern="0" dirty="0" smtClean="0">
                          <a:solidFill>
                            <a:srgbClr val="000000"/>
                          </a:solidFill>
                          <a:effectLst/>
                          <a:latin typeface="微软雅黑" pitchFamily="34" charset="-122"/>
                          <a:ea typeface="微软雅黑" pitchFamily="34" charset="-122"/>
                        </a:rPr>
                        <a:t>7</a:t>
                      </a:r>
                      <a:endParaRPr lang="zh-CN" sz="1400" kern="100" dirty="0">
                        <a:effectLst/>
                        <a:latin typeface="微软雅黑" pitchFamily="34" charset="-122"/>
                        <a:ea typeface="微软雅黑" pitchFamily="34" charset="-122"/>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r>
                        <a:rPr lang="zh-CN" altLang="en-US" sz="1400" kern="0" dirty="0" smtClean="0">
                          <a:solidFill>
                            <a:srgbClr val="000000"/>
                          </a:solidFill>
                          <a:effectLst/>
                          <a:latin typeface="微软雅黑" pitchFamily="34" charset="-122"/>
                          <a:ea typeface="微软雅黑" pitchFamily="34" charset="-122"/>
                          <a:cs typeface="宋体"/>
                        </a:rPr>
                        <a:t>地汇</a:t>
                      </a:r>
                      <a:r>
                        <a:rPr lang="en-US" altLang="zh-CN" sz="1400" kern="0" dirty="0" smtClean="0">
                          <a:solidFill>
                            <a:srgbClr val="000000"/>
                          </a:solidFill>
                          <a:effectLst/>
                          <a:latin typeface="微软雅黑" pitchFamily="34" charset="-122"/>
                          <a:ea typeface="微软雅黑" pitchFamily="34" charset="-122"/>
                          <a:cs typeface="宋体"/>
                        </a:rPr>
                        <a:t>2</a:t>
                      </a:r>
                      <a:r>
                        <a:rPr lang="en-US" sz="1400" kern="0" dirty="0" smtClean="0">
                          <a:solidFill>
                            <a:srgbClr val="000000"/>
                          </a:solidFill>
                          <a:effectLst/>
                          <a:latin typeface="微软雅黑" pitchFamily="34" charset="-122"/>
                          <a:ea typeface="微软雅黑" pitchFamily="34" charset="-122"/>
                        </a:rPr>
                        <a:t>-4</a:t>
                      </a:r>
                      <a:r>
                        <a:rPr lang="zh-CN" sz="1400" kern="0" dirty="0" smtClean="0">
                          <a:solidFill>
                            <a:srgbClr val="000000"/>
                          </a:solidFill>
                          <a:effectLst/>
                          <a:latin typeface="微软雅黑" pitchFamily="34" charset="-122"/>
                          <a:ea typeface="微软雅黑" pitchFamily="34" charset="-122"/>
                          <a:cs typeface="宋体"/>
                        </a:rPr>
                        <a:t>表</a:t>
                      </a:r>
                      <a:endParaRPr lang="zh-CN" sz="1400" kern="100" dirty="0">
                        <a:effectLst/>
                        <a:latin typeface="微软雅黑" pitchFamily="34" charset="-122"/>
                        <a:ea typeface="微软雅黑" pitchFamily="34"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l">
                        <a:spcAft>
                          <a:spcPts val="0"/>
                        </a:spcAft>
                      </a:pPr>
                      <a:r>
                        <a:rPr lang="zh-CN" altLang="en-US" sz="1400" kern="0" dirty="0" smtClean="0">
                          <a:solidFill>
                            <a:srgbClr val="000000"/>
                          </a:solidFill>
                          <a:effectLst/>
                          <a:latin typeface="微软雅黑" pitchFamily="34" charset="-122"/>
                          <a:ea typeface="微软雅黑" pitchFamily="34" charset="-122"/>
                          <a:cs typeface="宋体"/>
                        </a:rPr>
                        <a:t>绿化林地覆盖情况</a:t>
                      </a:r>
                      <a:r>
                        <a:rPr lang="zh-CN" sz="1400" kern="0" dirty="0" smtClean="0">
                          <a:solidFill>
                            <a:srgbClr val="000000"/>
                          </a:solidFill>
                          <a:effectLst/>
                          <a:latin typeface="微软雅黑" pitchFamily="34" charset="-122"/>
                          <a:ea typeface="微软雅黑" pitchFamily="34" charset="-122"/>
                          <a:cs typeface="宋体"/>
                        </a:rPr>
                        <a:t>汇总</a:t>
                      </a:r>
                      <a:r>
                        <a:rPr lang="zh-CN" sz="1400" kern="0" dirty="0">
                          <a:solidFill>
                            <a:srgbClr val="000000"/>
                          </a:solidFill>
                          <a:effectLst/>
                          <a:latin typeface="微软雅黑" pitchFamily="34" charset="-122"/>
                          <a:ea typeface="微软雅黑" pitchFamily="34" charset="-122"/>
                          <a:cs typeface="宋体"/>
                        </a:rPr>
                        <a:t>表</a:t>
                      </a:r>
                      <a:endParaRPr lang="zh-CN" sz="1400" kern="100" dirty="0">
                        <a:effectLst/>
                        <a:latin typeface="微软雅黑" pitchFamily="34" charset="-122"/>
                        <a:ea typeface="微软雅黑" pitchFamily="34"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317697">
                <a:tc>
                  <a:txBody>
                    <a:bodyPr/>
                    <a:lstStyle/>
                    <a:p>
                      <a:pPr algn="ctr">
                        <a:spcAft>
                          <a:spcPts val="0"/>
                        </a:spcAft>
                      </a:pPr>
                      <a:r>
                        <a:rPr lang="en-US" sz="1400" kern="0" dirty="0" smtClean="0">
                          <a:solidFill>
                            <a:srgbClr val="000000"/>
                          </a:solidFill>
                          <a:effectLst/>
                          <a:latin typeface="微软雅黑" pitchFamily="34" charset="-122"/>
                          <a:ea typeface="微软雅黑" pitchFamily="34" charset="-122"/>
                        </a:rPr>
                        <a:t>8</a:t>
                      </a:r>
                      <a:endParaRPr lang="zh-CN" sz="1400" kern="100" dirty="0">
                        <a:effectLst/>
                        <a:latin typeface="微软雅黑" pitchFamily="34" charset="-122"/>
                        <a:ea typeface="微软雅黑" pitchFamily="34" charset="-122"/>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r>
                        <a:rPr lang="zh-CN" altLang="en-US" sz="1400" kern="0" dirty="0" smtClean="0">
                          <a:solidFill>
                            <a:srgbClr val="000000"/>
                          </a:solidFill>
                          <a:effectLst/>
                          <a:latin typeface="微软雅黑" pitchFamily="34" charset="-122"/>
                          <a:ea typeface="微软雅黑" pitchFamily="34" charset="-122"/>
                          <a:cs typeface="宋体"/>
                        </a:rPr>
                        <a:t>地汇</a:t>
                      </a:r>
                      <a:r>
                        <a:rPr lang="en-US" altLang="zh-CN" sz="1400" kern="0" dirty="0" smtClean="0">
                          <a:solidFill>
                            <a:srgbClr val="000000"/>
                          </a:solidFill>
                          <a:effectLst/>
                          <a:latin typeface="微软雅黑" pitchFamily="34" charset="-122"/>
                          <a:ea typeface="微软雅黑" pitchFamily="34" charset="-122"/>
                          <a:cs typeface="宋体"/>
                        </a:rPr>
                        <a:t>3</a:t>
                      </a:r>
                      <a:r>
                        <a:rPr lang="en-US" sz="1400" kern="0" dirty="0" smtClean="0">
                          <a:solidFill>
                            <a:srgbClr val="000000"/>
                          </a:solidFill>
                          <a:effectLst/>
                          <a:latin typeface="微软雅黑" pitchFamily="34" charset="-122"/>
                          <a:ea typeface="微软雅黑" pitchFamily="34" charset="-122"/>
                        </a:rPr>
                        <a:t>-1</a:t>
                      </a:r>
                      <a:r>
                        <a:rPr lang="zh-CN" sz="1400" kern="0" dirty="0" smtClean="0">
                          <a:solidFill>
                            <a:srgbClr val="000000"/>
                          </a:solidFill>
                          <a:effectLst/>
                          <a:latin typeface="微软雅黑" pitchFamily="34" charset="-122"/>
                          <a:ea typeface="微软雅黑" pitchFamily="34" charset="-122"/>
                          <a:cs typeface="宋体"/>
                        </a:rPr>
                        <a:t>表</a:t>
                      </a:r>
                      <a:endParaRPr lang="zh-CN" sz="1400" kern="100" dirty="0">
                        <a:effectLst/>
                        <a:latin typeface="微软雅黑" pitchFamily="34" charset="-122"/>
                        <a:ea typeface="微软雅黑" pitchFamily="34"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l">
                        <a:spcAft>
                          <a:spcPts val="0"/>
                        </a:spcAft>
                      </a:pPr>
                      <a:r>
                        <a:rPr lang="zh-CN" altLang="en-US" sz="1400" kern="0" dirty="0" smtClean="0">
                          <a:solidFill>
                            <a:srgbClr val="000000"/>
                          </a:solidFill>
                          <a:effectLst/>
                          <a:latin typeface="微软雅黑" pitchFamily="34" charset="-122"/>
                          <a:ea typeface="微软雅黑" pitchFamily="34" charset="-122"/>
                          <a:cs typeface="宋体"/>
                        </a:rPr>
                        <a:t>水域</a:t>
                      </a:r>
                      <a:r>
                        <a:rPr lang="zh-CN" sz="1400" kern="0" dirty="0" smtClean="0">
                          <a:solidFill>
                            <a:srgbClr val="000000"/>
                          </a:solidFill>
                          <a:effectLst/>
                          <a:latin typeface="微软雅黑" pitchFamily="34" charset="-122"/>
                          <a:ea typeface="微软雅黑" pitchFamily="34" charset="-122"/>
                          <a:cs typeface="宋体"/>
                        </a:rPr>
                        <a:t>汇总</a:t>
                      </a:r>
                      <a:r>
                        <a:rPr lang="zh-CN" sz="1400" kern="0" dirty="0">
                          <a:solidFill>
                            <a:srgbClr val="000000"/>
                          </a:solidFill>
                          <a:effectLst/>
                          <a:latin typeface="微软雅黑" pitchFamily="34" charset="-122"/>
                          <a:ea typeface="微软雅黑" pitchFamily="34" charset="-122"/>
                          <a:cs typeface="宋体"/>
                        </a:rPr>
                        <a:t>表</a:t>
                      </a:r>
                      <a:endParaRPr lang="zh-CN" sz="1400" kern="100" dirty="0">
                        <a:effectLst/>
                        <a:latin typeface="微软雅黑" pitchFamily="34" charset="-122"/>
                        <a:ea typeface="微软雅黑" pitchFamily="34"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317697">
                <a:tc>
                  <a:txBody>
                    <a:bodyPr/>
                    <a:lstStyle/>
                    <a:p>
                      <a:pPr algn="ctr">
                        <a:spcAft>
                          <a:spcPts val="0"/>
                        </a:spcAft>
                      </a:pPr>
                      <a:r>
                        <a:rPr lang="en-US" sz="1400" kern="0" dirty="0" smtClean="0">
                          <a:solidFill>
                            <a:srgbClr val="000000"/>
                          </a:solidFill>
                          <a:effectLst/>
                          <a:latin typeface="微软雅黑" pitchFamily="34" charset="-122"/>
                          <a:ea typeface="微软雅黑" pitchFamily="34" charset="-122"/>
                        </a:rPr>
                        <a:t>9</a:t>
                      </a:r>
                      <a:endParaRPr lang="zh-CN" sz="1400" kern="100" dirty="0">
                        <a:effectLst/>
                        <a:latin typeface="微软雅黑" pitchFamily="34" charset="-122"/>
                        <a:ea typeface="微软雅黑" pitchFamily="34" charset="-122"/>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r>
                        <a:rPr lang="zh-CN" altLang="en-US" sz="1400" kern="0" dirty="0" smtClean="0">
                          <a:solidFill>
                            <a:srgbClr val="000000"/>
                          </a:solidFill>
                          <a:effectLst/>
                          <a:latin typeface="微软雅黑" pitchFamily="34" charset="-122"/>
                          <a:ea typeface="微软雅黑" pitchFamily="34" charset="-122"/>
                          <a:cs typeface="宋体"/>
                        </a:rPr>
                        <a:t>地汇</a:t>
                      </a:r>
                      <a:r>
                        <a:rPr lang="en-US" altLang="zh-CN" sz="1400" kern="0" dirty="0" smtClean="0">
                          <a:solidFill>
                            <a:srgbClr val="000000"/>
                          </a:solidFill>
                          <a:effectLst/>
                          <a:latin typeface="微软雅黑" pitchFamily="34" charset="-122"/>
                          <a:ea typeface="微软雅黑" pitchFamily="34" charset="-122"/>
                          <a:cs typeface="宋体"/>
                        </a:rPr>
                        <a:t>4</a:t>
                      </a:r>
                      <a:r>
                        <a:rPr lang="en-US" sz="1400" kern="0" dirty="0" smtClean="0">
                          <a:solidFill>
                            <a:srgbClr val="000000"/>
                          </a:solidFill>
                          <a:effectLst/>
                          <a:latin typeface="微软雅黑" pitchFamily="34" charset="-122"/>
                          <a:ea typeface="微软雅黑" pitchFamily="34" charset="-122"/>
                        </a:rPr>
                        <a:t>-1</a:t>
                      </a:r>
                      <a:r>
                        <a:rPr lang="zh-CN" sz="1400" kern="0" dirty="0" smtClean="0">
                          <a:solidFill>
                            <a:srgbClr val="000000"/>
                          </a:solidFill>
                          <a:effectLst/>
                          <a:latin typeface="微软雅黑" pitchFamily="34" charset="-122"/>
                          <a:ea typeface="微软雅黑" pitchFamily="34" charset="-122"/>
                          <a:cs typeface="宋体"/>
                        </a:rPr>
                        <a:t>表</a:t>
                      </a:r>
                      <a:endParaRPr lang="zh-CN" sz="1400" kern="100" dirty="0">
                        <a:effectLst/>
                        <a:latin typeface="微软雅黑" pitchFamily="34" charset="-122"/>
                        <a:ea typeface="微软雅黑" pitchFamily="34"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l">
                        <a:spcAft>
                          <a:spcPts val="0"/>
                        </a:spcAft>
                      </a:pPr>
                      <a:r>
                        <a:rPr lang="zh-CN" sz="1400" kern="0" dirty="0">
                          <a:solidFill>
                            <a:srgbClr val="000000"/>
                          </a:solidFill>
                          <a:effectLst/>
                          <a:latin typeface="微软雅黑" pitchFamily="34" charset="-122"/>
                          <a:ea typeface="微软雅黑" pitchFamily="34" charset="-122"/>
                          <a:cs typeface="宋体"/>
                        </a:rPr>
                        <a:t>荒漠与裸露</a:t>
                      </a:r>
                      <a:r>
                        <a:rPr lang="zh-CN" sz="1400" kern="0" dirty="0" smtClean="0">
                          <a:solidFill>
                            <a:srgbClr val="000000"/>
                          </a:solidFill>
                          <a:effectLst/>
                          <a:latin typeface="微软雅黑" pitchFamily="34" charset="-122"/>
                          <a:ea typeface="微软雅黑" pitchFamily="34" charset="-122"/>
                          <a:cs typeface="宋体"/>
                        </a:rPr>
                        <a:t>地</a:t>
                      </a:r>
                      <a:r>
                        <a:rPr lang="zh-CN" altLang="en-US" sz="1400" kern="0" dirty="0" smtClean="0">
                          <a:solidFill>
                            <a:srgbClr val="000000"/>
                          </a:solidFill>
                          <a:effectLst/>
                          <a:latin typeface="微软雅黑" pitchFamily="34" charset="-122"/>
                          <a:ea typeface="微软雅黑" pitchFamily="34" charset="-122"/>
                          <a:cs typeface="宋体"/>
                        </a:rPr>
                        <a:t>表</a:t>
                      </a:r>
                      <a:r>
                        <a:rPr lang="zh-CN" sz="1400" kern="0" dirty="0" smtClean="0">
                          <a:solidFill>
                            <a:srgbClr val="000000"/>
                          </a:solidFill>
                          <a:effectLst/>
                          <a:latin typeface="微软雅黑" pitchFamily="34" charset="-122"/>
                          <a:ea typeface="微软雅黑" pitchFamily="34" charset="-122"/>
                          <a:cs typeface="宋体"/>
                        </a:rPr>
                        <a:t>汇总</a:t>
                      </a:r>
                      <a:r>
                        <a:rPr lang="zh-CN" sz="1400" kern="0" dirty="0">
                          <a:solidFill>
                            <a:srgbClr val="000000"/>
                          </a:solidFill>
                          <a:effectLst/>
                          <a:latin typeface="微软雅黑" pitchFamily="34" charset="-122"/>
                          <a:ea typeface="微软雅黑" pitchFamily="34" charset="-122"/>
                          <a:cs typeface="宋体"/>
                        </a:rPr>
                        <a:t>表</a:t>
                      </a:r>
                      <a:endParaRPr lang="zh-CN" sz="1400" kern="100" dirty="0">
                        <a:effectLst/>
                        <a:latin typeface="微软雅黑" pitchFamily="34" charset="-122"/>
                        <a:ea typeface="微软雅黑" pitchFamily="34"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317697">
                <a:tc>
                  <a:txBody>
                    <a:bodyPr/>
                    <a:lstStyle/>
                    <a:p>
                      <a:pPr algn="ctr">
                        <a:spcAft>
                          <a:spcPts val="0"/>
                        </a:spcAft>
                      </a:pPr>
                      <a:r>
                        <a:rPr lang="en-US" sz="1400" kern="0" dirty="0" smtClean="0">
                          <a:solidFill>
                            <a:srgbClr val="000000"/>
                          </a:solidFill>
                          <a:effectLst/>
                          <a:latin typeface="微软雅黑" pitchFamily="34" charset="-122"/>
                          <a:ea typeface="微软雅黑" pitchFamily="34" charset="-122"/>
                        </a:rPr>
                        <a:t>10</a:t>
                      </a:r>
                      <a:endParaRPr lang="zh-CN" sz="1400" kern="100" dirty="0">
                        <a:effectLst/>
                        <a:latin typeface="微软雅黑" pitchFamily="34" charset="-122"/>
                        <a:ea typeface="微软雅黑" pitchFamily="34" charset="-122"/>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r>
                        <a:rPr lang="zh-CN" altLang="en-US" sz="1400" kern="0" dirty="0" smtClean="0">
                          <a:solidFill>
                            <a:srgbClr val="000000"/>
                          </a:solidFill>
                          <a:effectLst/>
                          <a:latin typeface="微软雅黑" pitchFamily="34" charset="-122"/>
                          <a:ea typeface="微软雅黑" pitchFamily="34" charset="-122"/>
                          <a:cs typeface="宋体"/>
                        </a:rPr>
                        <a:t>地汇</a:t>
                      </a:r>
                      <a:r>
                        <a:rPr lang="en-US" altLang="zh-CN" sz="1400" kern="0" dirty="0" smtClean="0">
                          <a:solidFill>
                            <a:srgbClr val="000000"/>
                          </a:solidFill>
                          <a:effectLst/>
                          <a:latin typeface="微软雅黑" pitchFamily="34" charset="-122"/>
                          <a:ea typeface="微软雅黑" pitchFamily="34" charset="-122"/>
                          <a:cs typeface="宋体"/>
                        </a:rPr>
                        <a:t>5</a:t>
                      </a:r>
                      <a:r>
                        <a:rPr lang="en-US" sz="1400" kern="0" dirty="0" smtClean="0">
                          <a:solidFill>
                            <a:srgbClr val="000000"/>
                          </a:solidFill>
                          <a:effectLst/>
                          <a:latin typeface="微软雅黑" pitchFamily="34" charset="-122"/>
                          <a:ea typeface="微软雅黑" pitchFamily="34" charset="-122"/>
                        </a:rPr>
                        <a:t>-1</a:t>
                      </a:r>
                      <a:r>
                        <a:rPr lang="zh-CN" sz="1400" kern="0" dirty="0" smtClean="0">
                          <a:solidFill>
                            <a:srgbClr val="000000"/>
                          </a:solidFill>
                          <a:effectLst/>
                          <a:latin typeface="微软雅黑" pitchFamily="34" charset="-122"/>
                          <a:ea typeface="微软雅黑" pitchFamily="34" charset="-122"/>
                          <a:cs typeface="宋体"/>
                        </a:rPr>
                        <a:t>表</a:t>
                      </a:r>
                      <a:endParaRPr lang="zh-CN" sz="1400" kern="100" dirty="0">
                        <a:effectLst/>
                        <a:latin typeface="微软雅黑" pitchFamily="34" charset="-122"/>
                        <a:ea typeface="微软雅黑" pitchFamily="34"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l">
                        <a:spcAft>
                          <a:spcPts val="0"/>
                        </a:spcAft>
                      </a:pPr>
                      <a:r>
                        <a:rPr lang="zh-CN" sz="1400" kern="0" dirty="0" smtClean="0">
                          <a:solidFill>
                            <a:srgbClr val="000000"/>
                          </a:solidFill>
                          <a:effectLst/>
                          <a:latin typeface="微软雅黑" pitchFamily="34" charset="-122"/>
                          <a:ea typeface="微软雅黑" pitchFamily="34" charset="-122"/>
                          <a:cs typeface="宋体"/>
                        </a:rPr>
                        <a:t>道路汇总</a:t>
                      </a:r>
                      <a:r>
                        <a:rPr lang="zh-CN" sz="1400" kern="0" dirty="0">
                          <a:solidFill>
                            <a:srgbClr val="000000"/>
                          </a:solidFill>
                          <a:effectLst/>
                          <a:latin typeface="微软雅黑" pitchFamily="34" charset="-122"/>
                          <a:ea typeface="微软雅黑" pitchFamily="34" charset="-122"/>
                          <a:cs typeface="宋体"/>
                        </a:rPr>
                        <a:t>表</a:t>
                      </a:r>
                      <a:endParaRPr lang="zh-CN" sz="1400" kern="100" dirty="0">
                        <a:effectLst/>
                        <a:latin typeface="微软雅黑" pitchFamily="34" charset="-122"/>
                        <a:ea typeface="微软雅黑" pitchFamily="34"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317697">
                <a:tc>
                  <a:txBody>
                    <a:bodyPr/>
                    <a:lstStyle/>
                    <a:p>
                      <a:pPr algn="ctr">
                        <a:spcAft>
                          <a:spcPts val="0"/>
                        </a:spcAft>
                      </a:pPr>
                      <a:r>
                        <a:rPr lang="en-US" sz="1400" kern="0" dirty="0" smtClean="0">
                          <a:solidFill>
                            <a:srgbClr val="000000"/>
                          </a:solidFill>
                          <a:effectLst/>
                          <a:latin typeface="微软雅黑" pitchFamily="34" charset="-122"/>
                          <a:ea typeface="微软雅黑" pitchFamily="34" charset="-122"/>
                        </a:rPr>
                        <a:t>11</a:t>
                      </a:r>
                      <a:endParaRPr lang="zh-CN" sz="1400" kern="100" dirty="0">
                        <a:effectLst/>
                        <a:latin typeface="微软雅黑" pitchFamily="34" charset="-122"/>
                        <a:ea typeface="微软雅黑" pitchFamily="34" charset="-122"/>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r>
                        <a:rPr lang="zh-CN" altLang="en-US" sz="1400" kern="0" dirty="0" smtClean="0">
                          <a:solidFill>
                            <a:srgbClr val="000000"/>
                          </a:solidFill>
                          <a:effectLst/>
                          <a:latin typeface="微软雅黑" pitchFamily="34" charset="-122"/>
                          <a:ea typeface="微软雅黑" pitchFamily="34" charset="-122"/>
                          <a:cs typeface="宋体"/>
                        </a:rPr>
                        <a:t>地汇</a:t>
                      </a:r>
                      <a:r>
                        <a:rPr lang="en-US" altLang="zh-CN" sz="1400" kern="0" dirty="0" smtClean="0">
                          <a:solidFill>
                            <a:srgbClr val="000000"/>
                          </a:solidFill>
                          <a:effectLst/>
                          <a:latin typeface="微软雅黑" pitchFamily="34" charset="-122"/>
                          <a:ea typeface="微软雅黑" pitchFamily="34" charset="-122"/>
                          <a:cs typeface="宋体"/>
                        </a:rPr>
                        <a:t>6</a:t>
                      </a:r>
                      <a:r>
                        <a:rPr lang="en-US" sz="1400" kern="0" dirty="0" smtClean="0">
                          <a:solidFill>
                            <a:srgbClr val="000000"/>
                          </a:solidFill>
                          <a:effectLst/>
                          <a:latin typeface="微软雅黑" pitchFamily="34" charset="-122"/>
                          <a:ea typeface="微软雅黑" pitchFamily="34" charset="-122"/>
                        </a:rPr>
                        <a:t>-1</a:t>
                      </a:r>
                      <a:r>
                        <a:rPr lang="zh-CN" sz="1400" kern="0" dirty="0" smtClean="0">
                          <a:solidFill>
                            <a:srgbClr val="000000"/>
                          </a:solidFill>
                          <a:effectLst/>
                          <a:latin typeface="微软雅黑" pitchFamily="34" charset="-122"/>
                          <a:ea typeface="微软雅黑" pitchFamily="34" charset="-122"/>
                          <a:cs typeface="宋体"/>
                        </a:rPr>
                        <a:t>表</a:t>
                      </a:r>
                      <a:endParaRPr lang="zh-CN" sz="1400" kern="100" dirty="0">
                        <a:effectLst/>
                        <a:latin typeface="微软雅黑" pitchFamily="34" charset="-122"/>
                        <a:ea typeface="微软雅黑" pitchFamily="34"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l">
                        <a:spcAft>
                          <a:spcPts val="0"/>
                        </a:spcAft>
                      </a:pPr>
                      <a:r>
                        <a:rPr lang="zh-CN" altLang="en-US" sz="1400" kern="0" dirty="0" smtClean="0">
                          <a:solidFill>
                            <a:srgbClr val="000000"/>
                          </a:solidFill>
                          <a:effectLst/>
                          <a:latin typeface="微软雅黑" pitchFamily="34" charset="-122"/>
                          <a:ea typeface="微软雅黑" pitchFamily="34" charset="-122"/>
                          <a:cs typeface="宋体"/>
                        </a:rPr>
                        <a:t>房屋建筑区汇总表</a:t>
                      </a:r>
                      <a:r>
                        <a:rPr lang="zh-CN" sz="1400" kern="0" dirty="0" smtClean="0">
                          <a:solidFill>
                            <a:srgbClr val="000000"/>
                          </a:solidFill>
                          <a:effectLst/>
                          <a:latin typeface="微软雅黑" pitchFamily="34" charset="-122"/>
                          <a:ea typeface="微软雅黑" pitchFamily="34" charset="-122"/>
                          <a:cs typeface="宋体"/>
                        </a:rPr>
                        <a:t>汇总</a:t>
                      </a:r>
                      <a:r>
                        <a:rPr lang="zh-CN" sz="1400" kern="0" dirty="0">
                          <a:solidFill>
                            <a:srgbClr val="000000"/>
                          </a:solidFill>
                          <a:effectLst/>
                          <a:latin typeface="微软雅黑" pitchFamily="34" charset="-122"/>
                          <a:ea typeface="微软雅黑" pitchFamily="34" charset="-122"/>
                          <a:cs typeface="宋体"/>
                        </a:rPr>
                        <a:t>表</a:t>
                      </a:r>
                      <a:endParaRPr lang="zh-CN" sz="1400" kern="100" dirty="0">
                        <a:effectLst/>
                        <a:latin typeface="微软雅黑" pitchFamily="34" charset="-122"/>
                        <a:ea typeface="微软雅黑" pitchFamily="34"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317697">
                <a:tc>
                  <a:txBody>
                    <a:bodyPr/>
                    <a:lstStyle/>
                    <a:p>
                      <a:pPr algn="ctr">
                        <a:spcAft>
                          <a:spcPts val="0"/>
                        </a:spcAft>
                      </a:pPr>
                      <a:r>
                        <a:rPr lang="en-US" sz="1400" kern="0" dirty="0" smtClean="0">
                          <a:solidFill>
                            <a:srgbClr val="000000"/>
                          </a:solidFill>
                          <a:effectLst/>
                          <a:latin typeface="微软雅黑" pitchFamily="34" charset="-122"/>
                          <a:ea typeface="微软雅黑" pitchFamily="34" charset="-122"/>
                        </a:rPr>
                        <a:t>12</a:t>
                      </a:r>
                      <a:endParaRPr lang="zh-CN" sz="1400" kern="100" dirty="0">
                        <a:effectLst/>
                        <a:latin typeface="微软雅黑" pitchFamily="34" charset="-122"/>
                        <a:ea typeface="微软雅黑" pitchFamily="34" charset="-122"/>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r>
                        <a:rPr lang="zh-CN" altLang="en-US" sz="1400" kern="0" dirty="0" smtClean="0">
                          <a:solidFill>
                            <a:srgbClr val="000000"/>
                          </a:solidFill>
                          <a:effectLst/>
                          <a:latin typeface="微软雅黑" pitchFamily="34" charset="-122"/>
                          <a:ea typeface="微软雅黑" pitchFamily="34" charset="-122"/>
                          <a:cs typeface="宋体"/>
                        </a:rPr>
                        <a:t>地汇</a:t>
                      </a:r>
                      <a:r>
                        <a:rPr lang="en-US" altLang="zh-CN" sz="1400" kern="0" dirty="0" smtClean="0">
                          <a:solidFill>
                            <a:srgbClr val="000000"/>
                          </a:solidFill>
                          <a:effectLst/>
                          <a:latin typeface="微软雅黑" pitchFamily="34" charset="-122"/>
                          <a:ea typeface="微软雅黑" pitchFamily="34" charset="-122"/>
                          <a:cs typeface="宋体"/>
                        </a:rPr>
                        <a:t>7</a:t>
                      </a:r>
                      <a:r>
                        <a:rPr lang="en-US" sz="1400" kern="0" dirty="0" smtClean="0">
                          <a:solidFill>
                            <a:srgbClr val="000000"/>
                          </a:solidFill>
                          <a:effectLst/>
                          <a:latin typeface="微软雅黑" pitchFamily="34" charset="-122"/>
                          <a:ea typeface="微软雅黑" pitchFamily="34" charset="-122"/>
                        </a:rPr>
                        <a:t>-1</a:t>
                      </a:r>
                      <a:r>
                        <a:rPr lang="zh-CN" sz="1400" kern="0" dirty="0" smtClean="0">
                          <a:solidFill>
                            <a:srgbClr val="000000"/>
                          </a:solidFill>
                          <a:effectLst/>
                          <a:latin typeface="微软雅黑" pitchFamily="34" charset="-122"/>
                          <a:ea typeface="微软雅黑" pitchFamily="34" charset="-122"/>
                          <a:cs typeface="宋体"/>
                        </a:rPr>
                        <a:t>表</a:t>
                      </a:r>
                      <a:endParaRPr lang="zh-CN" sz="1400" kern="100" dirty="0">
                        <a:effectLst/>
                        <a:latin typeface="微软雅黑" pitchFamily="34" charset="-122"/>
                        <a:ea typeface="微软雅黑" pitchFamily="34"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l">
                        <a:spcAft>
                          <a:spcPts val="0"/>
                        </a:spcAft>
                      </a:pPr>
                      <a:r>
                        <a:rPr lang="zh-CN" altLang="en-US" sz="1400" kern="0" dirty="0" smtClean="0">
                          <a:solidFill>
                            <a:srgbClr val="000000"/>
                          </a:solidFill>
                          <a:effectLst/>
                          <a:latin typeface="微软雅黑" pitchFamily="34" charset="-122"/>
                          <a:ea typeface="微软雅黑" pitchFamily="34" charset="-122"/>
                          <a:cs typeface="宋体"/>
                        </a:rPr>
                        <a:t>行政区划与管理单元基础信息</a:t>
                      </a:r>
                      <a:r>
                        <a:rPr lang="zh-CN" sz="1400" kern="0" dirty="0" smtClean="0">
                          <a:solidFill>
                            <a:srgbClr val="000000"/>
                          </a:solidFill>
                          <a:effectLst/>
                          <a:latin typeface="微软雅黑" pitchFamily="34" charset="-122"/>
                          <a:ea typeface="微软雅黑" pitchFamily="34" charset="-122"/>
                          <a:cs typeface="宋体"/>
                        </a:rPr>
                        <a:t>汇总</a:t>
                      </a:r>
                      <a:r>
                        <a:rPr lang="zh-CN" sz="1400" kern="0" dirty="0">
                          <a:solidFill>
                            <a:srgbClr val="000000"/>
                          </a:solidFill>
                          <a:effectLst/>
                          <a:latin typeface="微软雅黑" pitchFamily="34" charset="-122"/>
                          <a:ea typeface="微软雅黑" pitchFamily="34" charset="-122"/>
                          <a:cs typeface="宋体"/>
                        </a:rPr>
                        <a:t>表</a:t>
                      </a:r>
                      <a:endParaRPr lang="zh-CN" sz="1400" kern="100" dirty="0">
                        <a:effectLst/>
                        <a:latin typeface="微软雅黑" pitchFamily="34" charset="-122"/>
                        <a:ea typeface="微软雅黑" pitchFamily="34"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bl>
          </a:graphicData>
        </a:graphic>
      </p:graphicFrame>
      <p:grpSp>
        <p:nvGrpSpPr>
          <p:cNvPr id="8" name="组合 13"/>
          <p:cNvGrpSpPr/>
          <p:nvPr/>
        </p:nvGrpSpPr>
        <p:grpSpPr>
          <a:xfrm>
            <a:off x="899592" y="1044025"/>
            <a:ext cx="5529796" cy="543585"/>
            <a:chOff x="2042600" y="5500702"/>
            <a:chExt cx="5529796" cy="543585"/>
          </a:xfrm>
        </p:grpSpPr>
        <p:sp>
          <p:nvSpPr>
            <p:cNvPr id="14" name="Line 31"/>
            <p:cNvSpPr>
              <a:spLocks noChangeShapeType="1"/>
            </p:cNvSpPr>
            <p:nvPr/>
          </p:nvSpPr>
          <p:spPr bwMode="auto">
            <a:xfrm>
              <a:off x="2171720" y="6044287"/>
              <a:ext cx="5400676" cy="0"/>
            </a:xfrm>
            <a:prstGeom prst="line">
              <a:avLst/>
            </a:prstGeom>
            <a:noFill/>
            <a:ln w="9525">
              <a:solidFill>
                <a:schemeClr val="accent3">
                  <a:lumMod val="75000"/>
                </a:schemeClr>
              </a:solidFill>
              <a:prstDash val="dash"/>
              <a:round/>
              <a:headEnd/>
              <a:tailEnd/>
            </a:ln>
            <a:effectLst/>
          </p:spPr>
          <p:txBody>
            <a:bodyPr/>
            <a:lstStyle/>
            <a:p>
              <a:endParaRPr lang="zh-CN" altLang="en-US" sz="2800">
                <a:solidFill>
                  <a:prstClr val="black"/>
                </a:solidFill>
              </a:endParaRPr>
            </a:p>
          </p:txBody>
        </p:sp>
        <p:sp>
          <p:nvSpPr>
            <p:cNvPr id="15" name="Text Box 36"/>
            <p:cNvSpPr txBox="1">
              <a:spLocks noChangeArrowheads="1"/>
            </p:cNvSpPr>
            <p:nvPr/>
          </p:nvSpPr>
          <p:spPr bwMode="auto">
            <a:xfrm>
              <a:off x="2042600" y="5500702"/>
              <a:ext cx="4920103" cy="523220"/>
            </a:xfrm>
            <a:prstGeom prst="rect">
              <a:avLst/>
            </a:prstGeom>
            <a:noFill/>
            <a:ln w="9525">
              <a:noFill/>
              <a:miter lim="800000"/>
              <a:headEnd/>
              <a:tailEnd/>
            </a:ln>
            <a:effectLst/>
          </p:spPr>
          <p:txBody>
            <a:bodyPr wrap="square">
              <a:spAutoFit/>
            </a:bodyPr>
            <a:lstStyle/>
            <a:p>
              <a:pPr marL="514350" indent="-514350">
                <a:buFont typeface="+mj-lt"/>
                <a:buAutoNum type="arabicPeriod" startAt="3"/>
              </a:pPr>
              <a:r>
                <a:rPr lang="zh-CN" altLang="en-US" sz="2800" dirty="0" smtClean="0">
                  <a:ln>
                    <a:solidFill>
                      <a:prstClr val="white">
                        <a:lumMod val="50000"/>
                      </a:prstClr>
                    </a:solidFill>
                  </a:ln>
                  <a:solidFill>
                    <a:prstClr val="black"/>
                  </a:solidFill>
                  <a:ea typeface="微软雅黑" pitchFamily="34" charset="-122"/>
                </a:rPr>
                <a:t>提交成果</a:t>
              </a:r>
              <a:r>
                <a:rPr lang="en-US" altLang="zh-CN" sz="2800" dirty="0" smtClean="0">
                  <a:ln>
                    <a:solidFill>
                      <a:prstClr val="white">
                        <a:lumMod val="50000"/>
                      </a:prstClr>
                    </a:solidFill>
                  </a:ln>
                  <a:solidFill>
                    <a:prstClr val="black"/>
                  </a:solidFill>
                  <a:ea typeface="微软雅黑" pitchFamily="34" charset="-122"/>
                </a:rPr>
                <a:t>2— </a:t>
              </a:r>
              <a:r>
                <a:rPr lang="zh-CN" altLang="en-US" sz="2800" dirty="0" smtClean="0">
                  <a:solidFill>
                    <a:srgbClr val="00B050"/>
                  </a:solidFill>
                  <a:ea typeface="微软雅黑" pitchFamily="34" charset="-122"/>
                </a:rPr>
                <a:t>数据报表</a:t>
              </a:r>
            </a:p>
          </p:txBody>
        </p:sp>
      </p:grpSp>
      <p:sp>
        <p:nvSpPr>
          <p:cNvPr id="2" name="页脚占位符 1"/>
          <p:cNvSpPr>
            <a:spLocks noGrp="1"/>
          </p:cNvSpPr>
          <p:nvPr>
            <p:ph type="ftr" sz="quarter" idx="10"/>
          </p:nvPr>
        </p:nvSpPr>
        <p:spPr/>
        <p:txBody>
          <a:bodyPr/>
          <a:lstStyle/>
          <a:p>
            <a:fld id="{FAD56BE1-BD75-44C2-BE29-7287A8047583}" type="slidenum">
              <a:rPr lang="zh-CN" altLang="en-US" smtClean="0"/>
              <a:pPr/>
              <a:t>77</a:t>
            </a:fld>
            <a:endParaRPr lang="zh-CN" altLang="en-US"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1+#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3"/>
          <p:cNvGrpSpPr/>
          <p:nvPr/>
        </p:nvGrpSpPr>
        <p:grpSpPr>
          <a:xfrm>
            <a:off x="885503" y="939301"/>
            <a:ext cx="5400676" cy="543585"/>
            <a:chOff x="2171720" y="5500702"/>
            <a:chExt cx="5400676" cy="543585"/>
          </a:xfrm>
        </p:grpSpPr>
        <p:sp>
          <p:nvSpPr>
            <p:cNvPr id="61" name="Line 31"/>
            <p:cNvSpPr>
              <a:spLocks noChangeShapeType="1"/>
            </p:cNvSpPr>
            <p:nvPr/>
          </p:nvSpPr>
          <p:spPr bwMode="auto">
            <a:xfrm>
              <a:off x="2171720" y="6044287"/>
              <a:ext cx="5400676" cy="0"/>
            </a:xfrm>
            <a:prstGeom prst="line">
              <a:avLst/>
            </a:prstGeom>
            <a:noFill/>
            <a:ln w="9525">
              <a:solidFill>
                <a:schemeClr val="accent3">
                  <a:lumMod val="75000"/>
                </a:schemeClr>
              </a:solidFill>
              <a:prstDash val="dash"/>
              <a:round/>
              <a:headEnd/>
              <a:tailEnd/>
            </a:ln>
            <a:effectLst/>
          </p:spPr>
          <p:txBody>
            <a:bodyPr/>
            <a:lstStyle/>
            <a:p>
              <a:endParaRPr lang="zh-CN" altLang="en-US" sz="2800">
                <a:solidFill>
                  <a:prstClr val="black"/>
                </a:solidFill>
              </a:endParaRPr>
            </a:p>
          </p:txBody>
        </p:sp>
        <p:sp>
          <p:nvSpPr>
            <p:cNvPr id="62" name="Text Box 36"/>
            <p:cNvSpPr txBox="1">
              <a:spLocks noChangeArrowheads="1"/>
            </p:cNvSpPr>
            <p:nvPr/>
          </p:nvSpPr>
          <p:spPr bwMode="auto">
            <a:xfrm>
              <a:off x="2302453" y="5500702"/>
              <a:ext cx="4802918" cy="523220"/>
            </a:xfrm>
            <a:prstGeom prst="rect">
              <a:avLst/>
            </a:prstGeom>
            <a:noFill/>
            <a:ln w="9525">
              <a:noFill/>
              <a:miter lim="800000"/>
              <a:headEnd/>
              <a:tailEnd/>
            </a:ln>
            <a:effectLst/>
          </p:spPr>
          <p:txBody>
            <a:bodyPr wrap="none">
              <a:spAutoFit/>
            </a:bodyPr>
            <a:lstStyle/>
            <a:p>
              <a:pPr marL="514350" indent="-514350">
                <a:buFont typeface="+mj-lt"/>
                <a:buAutoNum type="arabicPeriod" startAt="4"/>
              </a:pPr>
              <a:r>
                <a:rPr lang="zh-CN" altLang="en-US" sz="2800" dirty="0" smtClean="0">
                  <a:ln>
                    <a:solidFill>
                      <a:prstClr val="white">
                        <a:lumMod val="50000"/>
                      </a:prstClr>
                    </a:solidFill>
                  </a:ln>
                  <a:solidFill>
                    <a:prstClr val="black"/>
                  </a:solidFill>
                  <a:ea typeface="微软雅黑" pitchFamily="34" charset="-122"/>
                </a:rPr>
                <a:t>提交成果</a:t>
              </a:r>
              <a:r>
                <a:rPr lang="en-US" altLang="zh-CN" sz="2800" dirty="0" smtClean="0">
                  <a:ln>
                    <a:solidFill>
                      <a:prstClr val="white">
                        <a:lumMod val="50000"/>
                      </a:prstClr>
                    </a:solidFill>
                  </a:ln>
                  <a:solidFill>
                    <a:prstClr val="black"/>
                  </a:solidFill>
                  <a:ea typeface="微软雅黑" pitchFamily="34" charset="-122"/>
                </a:rPr>
                <a:t>3—</a:t>
              </a:r>
              <a:r>
                <a:rPr lang="zh-CN" altLang="en-US" sz="2800" dirty="0" smtClean="0">
                  <a:solidFill>
                    <a:srgbClr val="00B050"/>
                  </a:solidFill>
                  <a:ea typeface="微软雅黑" pitchFamily="34" charset="-122"/>
                </a:rPr>
                <a:t>基本统计报告</a:t>
              </a:r>
            </a:p>
          </p:txBody>
        </p:sp>
      </p:grpSp>
      <p:sp>
        <p:nvSpPr>
          <p:cNvPr id="21" name="剪去单角的矩形 20"/>
          <p:cNvSpPr/>
          <p:nvPr/>
        </p:nvSpPr>
        <p:spPr>
          <a:xfrm>
            <a:off x="428596" y="1628800"/>
            <a:ext cx="8215370" cy="4308510"/>
          </a:xfrm>
          <a:prstGeom prst="snip1Rect">
            <a:avLst>
              <a:gd name="adj" fmla="val 0"/>
            </a:avLst>
          </a:prstGeom>
          <a:gradFill>
            <a:gsLst>
              <a:gs pos="20000">
                <a:schemeClr val="bg1">
                  <a:lumMod val="95000"/>
                </a:schemeClr>
              </a:gs>
              <a:gs pos="100000">
                <a:schemeClr val="accent1">
                  <a:lumMod val="20000"/>
                  <a:lumOff val="80000"/>
                </a:schemeClr>
              </a:gs>
            </a:gsLst>
          </a:gradFill>
          <a:ln>
            <a:solidFill>
              <a:schemeClr val="accent5"/>
            </a:solidFill>
          </a:ln>
        </p:spPr>
        <p:style>
          <a:lnRef idx="1">
            <a:schemeClr val="accent1"/>
          </a:lnRef>
          <a:fillRef idx="2">
            <a:schemeClr val="accent1"/>
          </a:fillRef>
          <a:effectRef idx="1">
            <a:schemeClr val="accent1"/>
          </a:effectRef>
          <a:fontRef idx="minor">
            <a:schemeClr val="dk1"/>
          </a:fontRef>
        </p:style>
        <p:txBody>
          <a:bodyPr rtlCol="0" anchor="t" anchorCtr="0"/>
          <a:lstStyle/>
          <a:p>
            <a:pPr marL="285750" indent="-285750">
              <a:lnSpc>
                <a:spcPct val="150000"/>
              </a:lnSpc>
              <a:buFont typeface="Wingdings" pitchFamily="2" charset="2"/>
              <a:buChar char="Ø"/>
            </a:pPr>
            <a:r>
              <a:rPr lang="zh-CN" altLang="en-US" dirty="0" smtClean="0">
                <a:solidFill>
                  <a:schemeClr val="tx1"/>
                </a:solidFill>
                <a:latin typeface="微软雅黑" pitchFamily="34" charset="-122"/>
                <a:ea typeface="微软雅黑" pitchFamily="34" charset="-122"/>
              </a:rPr>
              <a:t>报告以文字结合</a:t>
            </a:r>
            <a:r>
              <a:rPr lang="zh-CN" altLang="en-US" dirty="0" smtClean="0">
                <a:solidFill>
                  <a:srgbClr val="FF0000"/>
                </a:solidFill>
                <a:latin typeface="微软雅黑" pitchFamily="34" charset="-122"/>
                <a:ea typeface="微软雅黑" pitchFamily="34" charset="-122"/>
              </a:rPr>
              <a:t>地图、表格</a:t>
            </a:r>
            <a:r>
              <a:rPr lang="zh-CN" altLang="en-US" dirty="0" smtClean="0">
                <a:solidFill>
                  <a:schemeClr val="tx1"/>
                </a:solidFill>
                <a:latin typeface="微软雅黑" pitchFamily="34" charset="-122"/>
                <a:ea typeface="微软雅黑" pitchFamily="34" charset="-122"/>
              </a:rPr>
              <a:t>等表达形式，展现地形地貌、植被覆盖、水域、荒漠与裸露地表、交通网络、居民地与设施、地理单元等</a:t>
            </a:r>
            <a:r>
              <a:rPr lang="zh-CN" altLang="en-US" dirty="0" smtClean="0">
                <a:solidFill>
                  <a:srgbClr val="FF0000"/>
                </a:solidFill>
                <a:latin typeface="微软雅黑" pitchFamily="34" charset="-122"/>
                <a:ea typeface="微软雅黑" pitchFamily="34" charset="-122"/>
              </a:rPr>
              <a:t>地理国情普查要素的基本状况</a:t>
            </a:r>
            <a:r>
              <a:rPr lang="zh-CN" altLang="en-US" dirty="0" smtClean="0">
                <a:solidFill>
                  <a:schemeClr val="tx1"/>
                </a:solidFill>
                <a:latin typeface="微软雅黑" pitchFamily="34" charset="-122"/>
                <a:ea typeface="微软雅黑" pitchFamily="34" charset="-122"/>
              </a:rPr>
              <a:t>，包括类别、位置、范围、面积及其空间分布状况、空间结构状况、区域分布差异等。</a:t>
            </a:r>
            <a:endParaRPr lang="en-US" altLang="zh-CN" dirty="0" smtClean="0">
              <a:solidFill>
                <a:schemeClr val="tx1"/>
              </a:solidFill>
              <a:latin typeface="微软雅黑" pitchFamily="34" charset="-122"/>
              <a:ea typeface="微软雅黑" pitchFamily="34" charset="-122"/>
            </a:endParaRPr>
          </a:p>
          <a:p>
            <a:pPr marL="285750" indent="-285750">
              <a:lnSpc>
                <a:spcPct val="150000"/>
              </a:lnSpc>
              <a:buFont typeface="Wingdings" pitchFamily="2" charset="2"/>
              <a:buChar char="Ø"/>
            </a:pPr>
            <a:r>
              <a:rPr lang="zh-CN" altLang="en-US" dirty="0">
                <a:solidFill>
                  <a:schemeClr val="tx1"/>
                </a:solidFill>
                <a:latin typeface="微软雅黑" pitchFamily="34" charset="-122"/>
                <a:ea typeface="微软雅黑" pitchFamily="34" charset="-122"/>
              </a:rPr>
              <a:t>报告中的</a:t>
            </a:r>
            <a:r>
              <a:rPr lang="zh-CN" altLang="en-US" dirty="0">
                <a:solidFill>
                  <a:srgbClr val="FF0000"/>
                </a:solidFill>
                <a:latin typeface="微软雅黑" pitchFamily="34" charset="-122"/>
                <a:ea typeface="微软雅黑" pitchFamily="34" charset="-122"/>
              </a:rPr>
              <a:t>地图</a:t>
            </a:r>
            <a:r>
              <a:rPr lang="zh-CN" altLang="en-US" dirty="0">
                <a:solidFill>
                  <a:schemeClr val="tx1"/>
                </a:solidFill>
                <a:latin typeface="微软雅黑" pitchFamily="34" charset="-122"/>
                <a:ea typeface="微软雅黑" pitchFamily="34" charset="-122"/>
              </a:rPr>
              <a:t>是以行政区划单元、社会经济区域单元、自然地理单元等为制图单元，利用</a:t>
            </a:r>
            <a:r>
              <a:rPr lang="zh-CN" altLang="en-US" dirty="0">
                <a:solidFill>
                  <a:srgbClr val="FF0000"/>
                </a:solidFill>
                <a:latin typeface="微软雅黑" pitchFamily="34" charset="-122"/>
                <a:ea typeface="微软雅黑" pitchFamily="34" charset="-122"/>
              </a:rPr>
              <a:t>地图语言</a:t>
            </a:r>
            <a:r>
              <a:rPr lang="zh-CN" altLang="en-US" dirty="0">
                <a:solidFill>
                  <a:schemeClr val="tx1"/>
                </a:solidFill>
                <a:latin typeface="微软雅黑" pitchFamily="34" charset="-122"/>
                <a:ea typeface="微软雅黑" pitchFamily="34" charset="-122"/>
              </a:rPr>
              <a:t>，辅以</a:t>
            </a:r>
            <a:r>
              <a:rPr lang="zh-CN" altLang="en-US" dirty="0">
                <a:solidFill>
                  <a:srgbClr val="FF0000"/>
                </a:solidFill>
                <a:latin typeface="微软雅黑" pitchFamily="34" charset="-122"/>
                <a:ea typeface="微软雅黑" pitchFamily="34" charset="-122"/>
              </a:rPr>
              <a:t>统计图表、文字说明</a:t>
            </a:r>
            <a:r>
              <a:rPr lang="zh-CN" altLang="en-US" dirty="0">
                <a:solidFill>
                  <a:schemeClr val="tx1"/>
                </a:solidFill>
                <a:latin typeface="微软雅黑" pitchFamily="34" charset="-122"/>
                <a:ea typeface="微软雅黑" pitchFamily="34" charset="-122"/>
              </a:rPr>
              <a:t>等，表达地形地貌、植被覆盖、水域、荒漠与裸露地、交通网络、居民地与设施、地理单元等地理国情普查要素的空间分布形态和基本统计结果。</a:t>
            </a:r>
            <a:endParaRPr lang="en-US" altLang="zh-CN" dirty="0" smtClean="0">
              <a:solidFill>
                <a:schemeClr val="tx1"/>
              </a:solidFill>
              <a:latin typeface="微软雅黑" pitchFamily="34" charset="-122"/>
              <a:ea typeface="微软雅黑" pitchFamily="34" charset="-122"/>
            </a:endParaRPr>
          </a:p>
          <a:p>
            <a:pPr marL="285750" indent="-285750">
              <a:lnSpc>
                <a:spcPct val="150000"/>
              </a:lnSpc>
              <a:buFont typeface="Wingdings" pitchFamily="2" charset="2"/>
              <a:buChar char="Ø"/>
            </a:pPr>
            <a:r>
              <a:rPr lang="zh-CN" altLang="en-US" dirty="0" smtClean="0">
                <a:solidFill>
                  <a:schemeClr val="tx1"/>
                </a:solidFill>
                <a:latin typeface="微软雅黑" pitchFamily="34" charset="-122"/>
                <a:ea typeface="微软雅黑" pitchFamily="34" charset="-122"/>
              </a:rPr>
              <a:t>普查</a:t>
            </a:r>
            <a:r>
              <a:rPr lang="zh-CN" altLang="en-US" dirty="0">
                <a:solidFill>
                  <a:schemeClr val="tx1"/>
                </a:solidFill>
                <a:latin typeface="微软雅黑" pitchFamily="34" charset="-122"/>
                <a:ea typeface="微软雅黑" pitchFamily="34" charset="-122"/>
              </a:rPr>
              <a:t>报告以</a:t>
            </a:r>
            <a:r>
              <a:rPr lang="en-US" altLang="zh-CN" dirty="0">
                <a:solidFill>
                  <a:srgbClr val="FF0000"/>
                </a:solidFill>
                <a:latin typeface="微软雅黑" pitchFamily="34" charset="-122"/>
                <a:ea typeface="微软雅黑" pitchFamily="34" charset="-122"/>
              </a:rPr>
              <a:t>WORD</a:t>
            </a:r>
            <a:r>
              <a:rPr lang="zh-CN" altLang="en-US" dirty="0">
                <a:solidFill>
                  <a:srgbClr val="FF0000"/>
                </a:solidFill>
                <a:latin typeface="微软雅黑" pitchFamily="34" charset="-122"/>
                <a:ea typeface="微软雅黑" pitchFamily="34" charset="-122"/>
              </a:rPr>
              <a:t>电子文档</a:t>
            </a:r>
            <a:r>
              <a:rPr lang="zh-CN" altLang="en-US" dirty="0">
                <a:solidFill>
                  <a:schemeClr val="tx1"/>
                </a:solidFill>
                <a:latin typeface="微软雅黑" pitchFamily="34" charset="-122"/>
                <a:ea typeface="微软雅黑" pitchFamily="34" charset="-122"/>
              </a:rPr>
              <a:t>提交，报告以</a:t>
            </a:r>
            <a:r>
              <a:rPr lang="zh-CN" altLang="en-US" dirty="0" smtClean="0">
                <a:solidFill>
                  <a:schemeClr val="tx1"/>
                </a:solidFill>
                <a:latin typeface="微软雅黑" pitchFamily="34" charset="-122"/>
                <a:ea typeface="微软雅黑" pitchFamily="34" charset="-122"/>
              </a:rPr>
              <a:t>“**县（区、市、旗）第一次全国地理国情普查基本统计报告</a:t>
            </a:r>
            <a:r>
              <a:rPr lang="en-US" altLang="zh-CN" dirty="0" smtClean="0">
                <a:solidFill>
                  <a:schemeClr val="tx1"/>
                </a:solidFill>
                <a:latin typeface="微软雅黑" pitchFamily="34" charset="-122"/>
                <a:ea typeface="微软雅黑" pitchFamily="34" charset="-122"/>
              </a:rPr>
              <a:t>”</a:t>
            </a:r>
            <a:r>
              <a:rPr lang="zh-CN" altLang="en-US" dirty="0">
                <a:solidFill>
                  <a:schemeClr val="tx1"/>
                </a:solidFill>
                <a:latin typeface="微软雅黑" pitchFamily="34" charset="-122"/>
                <a:ea typeface="微软雅黑" pitchFamily="34" charset="-122"/>
              </a:rPr>
              <a:t>命名。</a:t>
            </a:r>
            <a:endParaRPr lang="zh-CN" altLang="en-US" dirty="0" smtClean="0">
              <a:solidFill>
                <a:schemeClr val="tx1"/>
              </a:solidFill>
              <a:latin typeface="微软雅黑" pitchFamily="34" charset="-122"/>
              <a:ea typeface="微软雅黑" pitchFamily="34" charset="-122"/>
            </a:endParaRPr>
          </a:p>
        </p:txBody>
      </p:sp>
      <p:sp>
        <p:nvSpPr>
          <p:cNvPr id="3" name="页脚占位符 2"/>
          <p:cNvSpPr>
            <a:spLocks noGrp="1"/>
          </p:cNvSpPr>
          <p:nvPr>
            <p:ph type="ftr" sz="quarter" idx="10"/>
          </p:nvPr>
        </p:nvSpPr>
        <p:spPr/>
        <p:txBody>
          <a:bodyPr/>
          <a:lstStyle/>
          <a:p>
            <a:fld id="{93D8E5D3-0991-4A74-9AC5-F5512CB9CAFC}" type="slidenum">
              <a:rPr lang="zh-CN" altLang="en-US" smtClean="0"/>
              <a:pPr/>
              <a:t>78</a:t>
            </a:fld>
            <a:endParaRPr lang="zh-CN" altLang="en-US" dirty="0"/>
          </a:p>
        </p:txBody>
      </p:sp>
      <p:sp>
        <p:nvSpPr>
          <p:cNvPr id="4" name="矩形 3"/>
          <p:cNvSpPr/>
          <p:nvPr/>
        </p:nvSpPr>
        <p:spPr>
          <a:xfrm>
            <a:off x="428596" y="6093296"/>
            <a:ext cx="8215370" cy="369332"/>
          </a:xfrm>
          <a:prstGeom prst="rect">
            <a:avLst/>
          </a:prstGeom>
        </p:spPr>
        <p:txBody>
          <a:bodyPr wrap="square">
            <a:spAutoFit/>
          </a:bodyPr>
          <a:lstStyle/>
          <a:p>
            <a:r>
              <a:rPr lang="zh-CN" altLang="en-US" dirty="0"/>
              <a:t> </a:t>
            </a:r>
            <a:r>
              <a:rPr lang="zh-CN" altLang="en-US" dirty="0" smtClean="0">
                <a:solidFill>
                  <a:srgbClr val="FF0000"/>
                </a:solidFill>
              </a:rPr>
              <a:t>注意：</a:t>
            </a:r>
            <a:r>
              <a:rPr lang="zh-CN" altLang="en-US" dirty="0" smtClean="0"/>
              <a:t>基本</a:t>
            </a:r>
            <a:r>
              <a:rPr lang="zh-CN" altLang="en-US" dirty="0"/>
              <a:t>统计分析软件目前无法自动生成基本统计分析</a:t>
            </a:r>
            <a:r>
              <a:rPr lang="zh-CN" altLang="en-US" dirty="0" smtClean="0"/>
              <a:t>报告，需要人工编辑。</a:t>
            </a:r>
            <a:endParaRPr lang="zh-CN" altLang="en-US" dirty="0"/>
          </a:p>
        </p:txBody>
      </p:sp>
    </p:spTree>
  </p:cSld>
  <p:clrMapOvr>
    <a:masterClrMapping/>
  </p:clrMapOvr>
  <p:transition>
    <p:fade/>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857224" y="1928802"/>
            <a:ext cx="7243168" cy="4524315"/>
          </a:xfrm>
          <a:prstGeom prst="rect">
            <a:avLst/>
          </a:prstGeom>
        </p:spPr>
        <p:txBody>
          <a:bodyPr wrap="square">
            <a:spAutoFit/>
          </a:bodyPr>
          <a:lstStyle/>
          <a:p>
            <a:pPr>
              <a:lnSpc>
                <a:spcPct val="150000"/>
              </a:lnSpc>
            </a:pPr>
            <a:r>
              <a:rPr lang="zh-CN" altLang="en-US" spc="50" dirty="0" smtClean="0">
                <a:ln w="12700" cmpd="sng">
                  <a:noFill/>
                  <a:prstDash val="solid"/>
                </a:ln>
                <a:latin typeface="微软雅黑" pitchFamily="34" charset="-122"/>
                <a:ea typeface="微软雅黑" pitchFamily="34" charset="-122"/>
              </a:rPr>
              <a:t>基本统计报告编写依据相应规范、要求，正文内容包括：</a:t>
            </a:r>
            <a:endParaRPr lang="en-US" altLang="zh-CN" spc="50" dirty="0" smtClean="0">
              <a:ln w="12700" cmpd="sng">
                <a:noFill/>
                <a:prstDash val="solid"/>
              </a:ln>
              <a:latin typeface="微软雅黑" pitchFamily="34" charset="-122"/>
              <a:ea typeface="微软雅黑" pitchFamily="34" charset="-122"/>
            </a:endParaRPr>
          </a:p>
          <a:p>
            <a:pPr marL="720000" lvl="0">
              <a:lnSpc>
                <a:spcPct val="150000"/>
              </a:lnSpc>
            </a:pPr>
            <a:r>
              <a:rPr lang="zh-CN" altLang="en-US" b="1" spc="50" dirty="0">
                <a:ln w="12700" cmpd="sng">
                  <a:noFill/>
                  <a:prstDash val="solid"/>
                </a:ln>
                <a:solidFill>
                  <a:srgbClr val="0070C0"/>
                </a:solidFill>
                <a:latin typeface="微软雅黑" pitchFamily="34" charset="-122"/>
                <a:ea typeface="微软雅黑" pitchFamily="34" charset="-122"/>
              </a:rPr>
              <a:t>第一章 </a:t>
            </a:r>
            <a:r>
              <a:rPr lang="zh-CN" altLang="en-US" dirty="0"/>
              <a:t>地理</a:t>
            </a:r>
            <a:r>
              <a:rPr lang="zh-CN" altLang="en-US" dirty="0" smtClean="0"/>
              <a:t>区域</a:t>
            </a:r>
            <a:endParaRPr lang="en-US" altLang="zh-CN" dirty="0" smtClean="0"/>
          </a:p>
          <a:p>
            <a:pPr marL="720000">
              <a:lnSpc>
                <a:spcPct val="150000"/>
              </a:lnSpc>
            </a:pPr>
            <a:r>
              <a:rPr lang="zh-CN" altLang="en-US" b="1" spc="50" dirty="0">
                <a:ln w="12700" cmpd="sng">
                  <a:noFill/>
                  <a:prstDash val="solid"/>
                </a:ln>
                <a:solidFill>
                  <a:srgbClr val="0070C0"/>
                </a:solidFill>
                <a:latin typeface="微软雅黑" pitchFamily="34" charset="-122"/>
                <a:ea typeface="微软雅黑" pitchFamily="34" charset="-122"/>
              </a:rPr>
              <a:t>第二章 </a:t>
            </a:r>
            <a:r>
              <a:rPr lang="zh-CN" altLang="en-US" dirty="0"/>
              <a:t>地形</a:t>
            </a:r>
            <a:r>
              <a:rPr lang="zh-CN" altLang="en-US" dirty="0" smtClean="0"/>
              <a:t>地貌</a:t>
            </a:r>
            <a:endParaRPr lang="en-US" altLang="zh-CN" dirty="0" smtClean="0"/>
          </a:p>
          <a:p>
            <a:pPr marL="720000" lvl="0">
              <a:lnSpc>
                <a:spcPct val="150000"/>
              </a:lnSpc>
            </a:pPr>
            <a:r>
              <a:rPr lang="zh-CN" altLang="en-US" b="1" spc="50" dirty="0">
                <a:ln w="12700" cmpd="sng">
                  <a:noFill/>
                  <a:prstDash val="solid"/>
                </a:ln>
                <a:solidFill>
                  <a:srgbClr val="0070C0"/>
                </a:solidFill>
                <a:latin typeface="微软雅黑" pitchFamily="34" charset="-122"/>
                <a:ea typeface="微软雅黑" pitchFamily="34" charset="-122"/>
              </a:rPr>
              <a:t>第三章 </a:t>
            </a:r>
            <a:r>
              <a:rPr lang="zh-CN" altLang="en-US" dirty="0"/>
              <a:t>植被</a:t>
            </a:r>
            <a:r>
              <a:rPr lang="zh-CN" altLang="en-US" dirty="0" smtClean="0"/>
              <a:t>覆盖</a:t>
            </a:r>
            <a:endParaRPr lang="en-US" altLang="zh-CN" dirty="0" smtClean="0"/>
          </a:p>
          <a:p>
            <a:pPr marL="720000">
              <a:lnSpc>
                <a:spcPct val="150000"/>
              </a:lnSpc>
            </a:pPr>
            <a:r>
              <a:rPr lang="zh-CN" altLang="en-US" b="1" spc="50" dirty="0">
                <a:ln w="12700" cmpd="sng">
                  <a:noFill/>
                  <a:prstDash val="solid"/>
                </a:ln>
                <a:solidFill>
                  <a:srgbClr val="0070C0"/>
                </a:solidFill>
                <a:latin typeface="微软雅黑" pitchFamily="34" charset="-122"/>
                <a:ea typeface="微软雅黑" pitchFamily="34" charset="-122"/>
              </a:rPr>
              <a:t>第四章 </a:t>
            </a:r>
            <a:r>
              <a:rPr lang="zh-CN" altLang="en-US" dirty="0" smtClean="0"/>
              <a:t>水域</a:t>
            </a:r>
            <a:endParaRPr lang="en-US" altLang="zh-CN" dirty="0" smtClean="0"/>
          </a:p>
          <a:p>
            <a:pPr marL="720000" lvl="0">
              <a:lnSpc>
                <a:spcPct val="150000"/>
              </a:lnSpc>
            </a:pPr>
            <a:r>
              <a:rPr lang="zh-CN" altLang="en-US" b="1" spc="50" dirty="0">
                <a:ln w="12700" cmpd="sng">
                  <a:noFill/>
                  <a:prstDash val="solid"/>
                </a:ln>
                <a:solidFill>
                  <a:srgbClr val="0070C0"/>
                </a:solidFill>
                <a:latin typeface="微软雅黑" pitchFamily="34" charset="-122"/>
                <a:ea typeface="微软雅黑" pitchFamily="34" charset="-122"/>
              </a:rPr>
              <a:t>第五章 </a:t>
            </a:r>
            <a:r>
              <a:rPr lang="zh-CN" altLang="en-US" dirty="0"/>
              <a:t>荒漠与裸露</a:t>
            </a:r>
            <a:r>
              <a:rPr lang="zh-CN" altLang="en-US" dirty="0" smtClean="0"/>
              <a:t>地表</a:t>
            </a:r>
            <a:endParaRPr lang="en-US" altLang="zh-CN" dirty="0" smtClean="0"/>
          </a:p>
          <a:p>
            <a:pPr marL="720000">
              <a:lnSpc>
                <a:spcPct val="150000"/>
              </a:lnSpc>
            </a:pPr>
            <a:r>
              <a:rPr lang="zh-CN" altLang="en-US" b="1" spc="50" dirty="0">
                <a:ln w="12700" cmpd="sng">
                  <a:noFill/>
                  <a:prstDash val="solid"/>
                </a:ln>
                <a:solidFill>
                  <a:srgbClr val="0070C0"/>
                </a:solidFill>
                <a:latin typeface="微软雅黑" pitchFamily="34" charset="-122"/>
                <a:ea typeface="微软雅黑" pitchFamily="34" charset="-122"/>
              </a:rPr>
              <a:t>第六章 </a:t>
            </a:r>
            <a:r>
              <a:rPr lang="zh-CN" altLang="en-US" dirty="0" smtClean="0"/>
              <a:t>交通网络</a:t>
            </a:r>
            <a:endParaRPr lang="en-US" altLang="zh-CN" dirty="0" smtClean="0"/>
          </a:p>
          <a:p>
            <a:pPr marL="720000" lvl="0">
              <a:lnSpc>
                <a:spcPct val="150000"/>
              </a:lnSpc>
            </a:pPr>
            <a:r>
              <a:rPr lang="zh-CN" altLang="en-US" b="1" spc="50" dirty="0">
                <a:ln w="12700" cmpd="sng">
                  <a:noFill/>
                  <a:prstDash val="solid"/>
                </a:ln>
                <a:solidFill>
                  <a:srgbClr val="0070C0"/>
                </a:solidFill>
                <a:latin typeface="微软雅黑" pitchFamily="34" charset="-122"/>
                <a:ea typeface="微软雅黑" pitchFamily="34" charset="-122"/>
              </a:rPr>
              <a:t>第七章 </a:t>
            </a:r>
            <a:r>
              <a:rPr lang="zh-CN" altLang="en-US" dirty="0"/>
              <a:t>居民地与</a:t>
            </a:r>
            <a:r>
              <a:rPr lang="zh-CN" altLang="en-US" dirty="0" smtClean="0"/>
              <a:t>设施</a:t>
            </a:r>
            <a:endParaRPr lang="en-US" altLang="zh-CN" dirty="0" smtClean="0"/>
          </a:p>
          <a:p>
            <a:pPr marL="720000">
              <a:lnSpc>
                <a:spcPct val="150000"/>
              </a:lnSpc>
            </a:pPr>
            <a:r>
              <a:rPr lang="zh-CN" altLang="en-US" b="1" spc="50" dirty="0">
                <a:ln w="12700" cmpd="sng">
                  <a:noFill/>
                  <a:prstDash val="solid"/>
                </a:ln>
                <a:solidFill>
                  <a:srgbClr val="0070C0"/>
                </a:solidFill>
                <a:latin typeface="微软雅黑" pitchFamily="34" charset="-122"/>
                <a:ea typeface="微软雅黑" pitchFamily="34" charset="-122"/>
              </a:rPr>
              <a:t>第八章 </a:t>
            </a:r>
            <a:r>
              <a:rPr lang="zh-CN" altLang="en-US" dirty="0"/>
              <a:t>其他（若有</a:t>
            </a:r>
            <a:r>
              <a:rPr lang="zh-CN" altLang="en-US" dirty="0" smtClean="0"/>
              <a:t>）</a:t>
            </a:r>
            <a:endParaRPr lang="en-US" altLang="zh-CN" dirty="0" smtClean="0"/>
          </a:p>
          <a:p>
            <a:pPr marL="720000" lvl="0">
              <a:lnSpc>
                <a:spcPct val="150000"/>
              </a:lnSpc>
            </a:pPr>
            <a:r>
              <a:rPr lang="zh-CN" altLang="en-US" b="1" spc="50" dirty="0">
                <a:ln w="12700" cmpd="sng">
                  <a:noFill/>
                  <a:prstDash val="solid"/>
                </a:ln>
                <a:solidFill>
                  <a:srgbClr val="0070C0"/>
                </a:solidFill>
                <a:latin typeface="微软雅黑" pitchFamily="34" charset="-122"/>
                <a:ea typeface="微软雅黑" pitchFamily="34" charset="-122"/>
              </a:rPr>
              <a:t>相关说明</a:t>
            </a:r>
          </a:p>
          <a:p>
            <a:endParaRPr lang="zh-CN" altLang="en-US" spc="50" dirty="0" smtClean="0">
              <a:ln w="12700" cmpd="sng">
                <a:noFill/>
                <a:prstDash val="solid"/>
              </a:ln>
              <a:latin typeface="微软雅黑" pitchFamily="34" charset="-122"/>
              <a:ea typeface="微软雅黑" pitchFamily="34" charset="-122"/>
            </a:endParaRPr>
          </a:p>
        </p:txBody>
      </p:sp>
      <p:grpSp>
        <p:nvGrpSpPr>
          <p:cNvPr id="13" name="组合 13"/>
          <p:cNvGrpSpPr/>
          <p:nvPr/>
        </p:nvGrpSpPr>
        <p:grpSpPr>
          <a:xfrm>
            <a:off x="1028712" y="1214422"/>
            <a:ext cx="5400676" cy="543585"/>
            <a:chOff x="2171720" y="5500702"/>
            <a:chExt cx="5400676" cy="543585"/>
          </a:xfrm>
        </p:grpSpPr>
        <p:sp>
          <p:nvSpPr>
            <p:cNvPr id="14" name="Line 31"/>
            <p:cNvSpPr>
              <a:spLocks noChangeShapeType="1"/>
            </p:cNvSpPr>
            <p:nvPr/>
          </p:nvSpPr>
          <p:spPr bwMode="auto">
            <a:xfrm>
              <a:off x="2171720" y="6044287"/>
              <a:ext cx="5400676" cy="0"/>
            </a:xfrm>
            <a:prstGeom prst="line">
              <a:avLst/>
            </a:prstGeom>
            <a:noFill/>
            <a:ln w="9525">
              <a:solidFill>
                <a:schemeClr val="accent3">
                  <a:lumMod val="75000"/>
                </a:schemeClr>
              </a:solidFill>
              <a:prstDash val="dash"/>
              <a:round/>
              <a:headEnd/>
              <a:tailEnd/>
            </a:ln>
            <a:effectLst/>
          </p:spPr>
          <p:txBody>
            <a:bodyPr/>
            <a:lstStyle/>
            <a:p>
              <a:endParaRPr lang="zh-CN" altLang="en-US" sz="2800">
                <a:solidFill>
                  <a:prstClr val="black"/>
                </a:solidFill>
              </a:endParaRPr>
            </a:p>
          </p:txBody>
        </p:sp>
        <p:sp>
          <p:nvSpPr>
            <p:cNvPr id="15" name="Text Box 36"/>
            <p:cNvSpPr txBox="1">
              <a:spLocks noChangeArrowheads="1"/>
            </p:cNvSpPr>
            <p:nvPr/>
          </p:nvSpPr>
          <p:spPr bwMode="auto">
            <a:xfrm>
              <a:off x="2302453" y="5500702"/>
              <a:ext cx="4802918" cy="523220"/>
            </a:xfrm>
            <a:prstGeom prst="rect">
              <a:avLst/>
            </a:prstGeom>
            <a:noFill/>
            <a:ln w="9525">
              <a:noFill/>
              <a:miter lim="800000"/>
              <a:headEnd/>
              <a:tailEnd/>
            </a:ln>
            <a:effectLst/>
          </p:spPr>
          <p:txBody>
            <a:bodyPr wrap="none">
              <a:spAutoFit/>
            </a:bodyPr>
            <a:lstStyle/>
            <a:p>
              <a:pPr marL="514350" indent="-514350">
                <a:buFont typeface="+mj-lt"/>
                <a:buAutoNum type="arabicPeriod" startAt="4"/>
              </a:pPr>
              <a:r>
                <a:rPr lang="zh-CN" altLang="en-US" sz="2800" dirty="0" smtClean="0">
                  <a:ln>
                    <a:solidFill>
                      <a:prstClr val="white">
                        <a:lumMod val="50000"/>
                      </a:prstClr>
                    </a:solidFill>
                  </a:ln>
                  <a:solidFill>
                    <a:prstClr val="black"/>
                  </a:solidFill>
                  <a:ea typeface="微软雅黑" pitchFamily="34" charset="-122"/>
                </a:rPr>
                <a:t>提交成果</a:t>
              </a:r>
              <a:r>
                <a:rPr lang="en-US" altLang="zh-CN" sz="2800" dirty="0" smtClean="0">
                  <a:ln>
                    <a:solidFill>
                      <a:prstClr val="white">
                        <a:lumMod val="50000"/>
                      </a:prstClr>
                    </a:solidFill>
                  </a:ln>
                  <a:solidFill>
                    <a:prstClr val="black"/>
                  </a:solidFill>
                  <a:ea typeface="微软雅黑" pitchFamily="34" charset="-122"/>
                </a:rPr>
                <a:t>3—</a:t>
              </a:r>
              <a:r>
                <a:rPr lang="zh-CN" altLang="en-US" sz="2800" dirty="0" smtClean="0">
                  <a:solidFill>
                    <a:srgbClr val="00B050"/>
                  </a:solidFill>
                  <a:ea typeface="微软雅黑" pitchFamily="34" charset="-122"/>
                </a:rPr>
                <a:t>基本统计报告</a:t>
              </a:r>
            </a:p>
          </p:txBody>
        </p:sp>
      </p:grpSp>
      <p:sp>
        <p:nvSpPr>
          <p:cNvPr id="2" name="页脚占位符 1"/>
          <p:cNvSpPr>
            <a:spLocks noGrp="1"/>
          </p:cNvSpPr>
          <p:nvPr>
            <p:ph type="ftr" sz="quarter" idx="10"/>
          </p:nvPr>
        </p:nvSpPr>
        <p:spPr/>
        <p:txBody>
          <a:bodyPr/>
          <a:lstStyle/>
          <a:p>
            <a:fld id="{AF5458B0-1C38-471E-A8AC-0991595A9B2E}" type="slidenum">
              <a:rPr lang="zh-CN" altLang="en-US" smtClean="0"/>
              <a:pPr/>
              <a:t>79</a:t>
            </a:fld>
            <a:endParaRPr lang="zh-CN" altLang="en-US" dirty="0"/>
          </a:p>
        </p:txBody>
      </p:sp>
    </p:spTree>
  </p:cSld>
  <p:clrMapOvr>
    <a:masterClrMapping/>
  </p:clrMapOvr>
  <p:transition>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Line 25"/>
          <p:cNvSpPr>
            <a:spLocks noChangeShapeType="1"/>
          </p:cNvSpPr>
          <p:nvPr/>
        </p:nvSpPr>
        <p:spPr bwMode="auto">
          <a:xfrm>
            <a:off x="1115617" y="1542105"/>
            <a:ext cx="1727094" cy="0"/>
          </a:xfrm>
          <a:prstGeom prst="line">
            <a:avLst/>
          </a:prstGeom>
          <a:noFill/>
          <a:ln w="9525">
            <a:solidFill>
              <a:schemeClr val="accent3">
                <a:lumMod val="75000"/>
              </a:schemeClr>
            </a:solidFill>
            <a:prstDash val="dash"/>
            <a:round/>
            <a:headEnd/>
            <a:tailEnd/>
          </a:ln>
          <a:effectLst/>
        </p:spPr>
        <p:txBody>
          <a:bodyPr/>
          <a:lstStyle/>
          <a:p>
            <a:endParaRPr lang="zh-CN" altLang="en-US" sz="2800">
              <a:solidFill>
                <a:prstClr val="black"/>
              </a:solidFill>
            </a:endParaRPr>
          </a:p>
        </p:txBody>
      </p:sp>
      <p:sp>
        <p:nvSpPr>
          <p:cNvPr id="7" name="Text Box 34"/>
          <p:cNvSpPr txBox="1">
            <a:spLocks noChangeArrowheads="1"/>
          </p:cNvSpPr>
          <p:nvPr/>
        </p:nvSpPr>
        <p:spPr bwMode="auto">
          <a:xfrm>
            <a:off x="1016569" y="1000108"/>
            <a:ext cx="1826141" cy="584775"/>
          </a:xfrm>
          <a:prstGeom prst="rect">
            <a:avLst/>
          </a:prstGeom>
          <a:noFill/>
          <a:ln w="9525">
            <a:noFill/>
            <a:miter lim="800000"/>
            <a:headEnd/>
            <a:tailEnd/>
          </a:ln>
          <a:effectLst/>
        </p:spPr>
        <p:txBody>
          <a:bodyPr wrap="none">
            <a:spAutoFit/>
          </a:bodyPr>
          <a:lstStyle/>
          <a:p>
            <a:pPr marL="571500" indent="-571500">
              <a:buFont typeface="+mj-ea"/>
              <a:buAutoNum type="ea1JpnChsDbPeriod"/>
            </a:pPr>
            <a:r>
              <a:rPr lang="zh-CN" altLang="en-US" sz="3200" dirty="0" smtClean="0">
                <a:ln>
                  <a:solidFill>
                    <a:prstClr val="white">
                      <a:lumMod val="50000"/>
                    </a:prstClr>
                  </a:solidFill>
                </a:ln>
                <a:solidFill>
                  <a:prstClr val="black"/>
                </a:solidFill>
                <a:ea typeface="微软雅黑" pitchFamily="34" charset="-122"/>
              </a:rPr>
              <a:t>原则</a:t>
            </a:r>
            <a:endParaRPr lang="zh-CN" altLang="en-US" sz="3200" dirty="0">
              <a:ln>
                <a:solidFill>
                  <a:prstClr val="white">
                    <a:lumMod val="50000"/>
                  </a:prstClr>
                </a:solidFill>
              </a:ln>
              <a:solidFill>
                <a:prstClr val="black"/>
              </a:solidFill>
              <a:ea typeface="微软雅黑" pitchFamily="34" charset="-122"/>
            </a:endParaRPr>
          </a:p>
        </p:txBody>
      </p:sp>
      <p:sp>
        <p:nvSpPr>
          <p:cNvPr id="8" name="内容占位符 2"/>
          <p:cNvSpPr txBox="1">
            <a:spLocks/>
          </p:cNvSpPr>
          <p:nvPr/>
        </p:nvSpPr>
        <p:spPr>
          <a:xfrm>
            <a:off x="1016568" y="2204864"/>
            <a:ext cx="5432825" cy="2808312"/>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indent="457200" algn="just">
              <a:lnSpc>
                <a:spcPts val="3000"/>
              </a:lnSpc>
              <a:spcBef>
                <a:spcPts val="2000"/>
              </a:spcBef>
              <a:buClr>
                <a:srgbClr val="FFC000"/>
              </a:buClr>
              <a:buFont typeface="Wingdings" pitchFamily="2" charset="2"/>
              <a:buChar char="p"/>
            </a:pPr>
            <a:r>
              <a:rPr lang="zh-CN" altLang="en-US" sz="2400" dirty="0" smtClean="0">
                <a:solidFill>
                  <a:prstClr val="black"/>
                </a:solidFill>
                <a:latin typeface="微软雅黑" pitchFamily="34" charset="-122"/>
                <a:ea typeface="微软雅黑" pitchFamily="34" charset="-122"/>
              </a:rPr>
              <a:t>坚持尊重现状</a:t>
            </a:r>
            <a:r>
              <a:rPr lang="en-US" altLang="zh-CN" sz="2400" dirty="0" smtClean="0">
                <a:solidFill>
                  <a:prstClr val="black"/>
                </a:solidFill>
                <a:latin typeface="微软雅黑" pitchFamily="34" charset="-122"/>
                <a:ea typeface="微软雅黑" pitchFamily="34" charset="-122"/>
              </a:rPr>
              <a:t>,</a:t>
            </a:r>
            <a:r>
              <a:rPr lang="zh-CN" altLang="en-US" sz="2400" dirty="0" smtClean="0">
                <a:solidFill>
                  <a:prstClr val="black"/>
                </a:solidFill>
                <a:latin typeface="微软雅黑" pitchFamily="34" charset="-122"/>
                <a:ea typeface="微软雅黑" pitchFamily="34" charset="-122"/>
              </a:rPr>
              <a:t>客观准确</a:t>
            </a:r>
            <a:endParaRPr lang="en-US" altLang="zh-CN" sz="2400" dirty="0" smtClean="0">
              <a:solidFill>
                <a:prstClr val="black"/>
              </a:solidFill>
              <a:latin typeface="微软雅黑" pitchFamily="34" charset="-122"/>
              <a:ea typeface="微软雅黑" pitchFamily="34" charset="-122"/>
            </a:endParaRPr>
          </a:p>
          <a:p>
            <a:pPr indent="457200" algn="just">
              <a:lnSpc>
                <a:spcPts val="3000"/>
              </a:lnSpc>
              <a:spcBef>
                <a:spcPts val="2000"/>
              </a:spcBef>
              <a:buClr>
                <a:srgbClr val="FFC000"/>
              </a:buClr>
              <a:buFont typeface="Wingdings" pitchFamily="2" charset="2"/>
              <a:buChar char="p"/>
            </a:pPr>
            <a:r>
              <a:rPr lang="zh-CN" altLang="en-US" sz="2400" dirty="0">
                <a:solidFill>
                  <a:prstClr val="black"/>
                </a:solidFill>
                <a:latin typeface="微软雅黑" pitchFamily="34" charset="-122"/>
                <a:ea typeface="微软雅黑" pitchFamily="34" charset="-122"/>
              </a:rPr>
              <a:t>坚持统计为主</a:t>
            </a:r>
            <a:r>
              <a:rPr lang="zh-CN" altLang="en-US" sz="2400" dirty="0" smtClean="0">
                <a:solidFill>
                  <a:prstClr val="black"/>
                </a:solidFill>
                <a:latin typeface="微软雅黑" pitchFamily="34" charset="-122"/>
                <a:ea typeface="微软雅黑" pitchFamily="34" charset="-122"/>
              </a:rPr>
              <a:t>，</a:t>
            </a:r>
            <a:r>
              <a:rPr lang="zh-CN" altLang="en-US" sz="2400" dirty="0">
                <a:solidFill>
                  <a:prstClr val="black"/>
                </a:solidFill>
                <a:latin typeface="微软雅黑" pitchFamily="34" charset="-122"/>
                <a:ea typeface="微软雅黑" pitchFamily="34" charset="-122"/>
              </a:rPr>
              <a:t>分析</a:t>
            </a:r>
            <a:r>
              <a:rPr lang="zh-CN" altLang="en-US" sz="2400" dirty="0" smtClean="0">
                <a:solidFill>
                  <a:prstClr val="black"/>
                </a:solidFill>
                <a:latin typeface="微软雅黑" pitchFamily="34" charset="-122"/>
                <a:ea typeface="微软雅黑" pitchFamily="34" charset="-122"/>
              </a:rPr>
              <a:t>为辅</a:t>
            </a:r>
            <a:endParaRPr lang="en-US" altLang="zh-CN" sz="2400" dirty="0" smtClean="0">
              <a:solidFill>
                <a:prstClr val="black"/>
              </a:solidFill>
              <a:latin typeface="微软雅黑" pitchFamily="34" charset="-122"/>
              <a:ea typeface="微软雅黑" pitchFamily="34" charset="-122"/>
            </a:endParaRPr>
          </a:p>
          <a:p>
            <a:pPr indent="457200" algn="just">
              <a:lnSpc>
                <a:spcPts val="3000"/>
              </a:lnSpc>
              <a:spcBef>
                <a:spcPts val="2000"/>
              </a:spcBef>
              <a:buClr>
                <a:srgbClr val="FFC000"/>
              </a:buClr>
              <a:buFont typeface="Wingdings" pitchFamily="2" charset="2"/>
              <a:buChar char="p"/>
            </a:pPr>
            <a:r>
              <a:rPr lang="zh-CN" altLang="en-US" sz="2400" dirty="0">
                <a:solidFill>
                  <a:prstClr val="black"/>
                </a:solidFill>
                <a:latin typeface="微软雅黑" pitchFamily="34" charset="-122"/>
                <a:ea typeface="微软雅黑" pitchFamily="34" charset="-122"/>
              </a:rPr>
              <a:t>坚持科学性与</a:t>
            </a:r>
            <a:r>
              <a:rPr lang="zh-CN" altLang="en-US" sz="2400" dirty="0" smtClean="0">
                <a:solidFill>
                  <a:prstClr val="black"/>
                </a:solidFill>
                <a:latin typeface="微软雅黑" pitchFamily="34" charset="-122"/>
                <a:ea typeface="微软雅黑" pitchFamily="34" charset="-122"/>
              </a:rPr>
              <a:t>可操作性</a:t>
            </a:r>
            <a:endParaRPr lang="en-US" altLang="zh-CN" sz="2400" dirty="0" smtClean="0">
              <a:solidFill>
                <a:prstClr val="black"/>
              </a:solidFill>
              <a:latin typeface="微软雅黑" pitchFamily="34" charset="-122"/>
              <a:ea typeface="微软雅黑" pitchFamily="34" charset="-122"/>
            </a:endParaRPr>
          </a:p>
          <a:p>
            <a:pPr indent="457200" algn="just">
              <a:lnSpc>
                <a:spcPts val="3000"/>
              </a:lnSpc>
              <a:spcBef>
                <a:spcPts val="2000"/>
              </a:spcBef>
              <a:buClr>
                <a:srgbClr val="FFC000"/>
              </a:buClr>
              <a:buFont typeface="Wingdings" pitchFamily="2" charset="2"/>
              <a:buChar char="p"/>
            </a:pPr>
            <a:r>
              <a:rPr lang="zh-CN" altLang="en-US" sz="2400" dirty="0">
                <a:solidFill>
                  <a:prstClr val="black"/>
                </a:solidFill>
                <a:latin typeface="微软雅黑" pitchFamily="34" charset="-122"/>
                <a:ea typeface="微软雅黑" pitchFamily="34" charset="-122"/>
              </a:rPr>
              <a:t>坚持层次分明、面向</a:t>
            </a:r>
            <a:r>
              <a:rPr lang="zh-CN" altLang="en-US" sz="2400" dirty="0" smtClean="0">
                <a:solidFill>
                  <a:prstClr val="black"/>
                </a:solidFill>
                <a:latin typeface="微软雅黑" pitchFamily="34" charset="-122"/>
                <a:ea typeface="微软雅黑" pitchFamily="34" charset="-122"/>
              </a:rPr>
              <a:t>服务</a:t>
            </a:r>
            <a:endParaRPr lang="en-US" altLang="zh-CN" sz="2400" dirty="0" smtClean="0">
              <a:solidFill>
                <a:prstClr val="black"/>
              </a:solidFill>
              <a:latin typeface="微软雅黑" pitchFamily="34" charset="-122"/>
              <a:ea typeface="微软雅黑" pitchFamily="34" charset="-122"/>
            </a:endParaRPr>
          </a:p>
        </p:txBody>
      </p:sp>
      <p:sp>
        <p:nvSpPr>
          <p:cNvPr id="2" name="页脚占位符 1"/>
          <p:cNvSpPr>
            <a:spLocks noGrp="1"/>
          </p:cNvSpPr>
          <p:nvPr>
            <p:ph type="ftr" sz="quarter" idx="10"/>
          </p:nvPr>
        </p:nvSpPr>
        <p:spPr/>
        <p:txBody>
          <a:bodyPr/>
          <a:lstStyle/>
          <a:p>
            <a:fld id="{9BF55403-C79A-442E-8AB1-CB7023344AB5}" type="slidenum">
              <a:rPr lang="zh-CN" altLang="en-US" smtClean="0"/>
              <a:pPr/>
              <a:t>8</a:t>
            </a:fld>
            <a:endParaRPr lang="zh-CN" altLang="en-US" dirty="0"/>
          </a:p>
        </p:txBody>
      </p:sp>
    </p:spTree>
    <p:extLst>
      <p:ext uri="{BB962C8B-B14F-4D97-AF65-F5344CB8AC3E}">
        <p14:creationId xmlns:p14="http://schemas.microsoft.com/office/powerpoint/2010/main" xmlns="" val="2520707960"/>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63069" y="0"/>
            <a:ext cx="1428596" cy="990015"/>
          </a:xfrm>
          <a:prstGeom prst="rect">
            <a:avLst/>
          </a:prstGeom>
          <a:noFill/>
        </p:spPr>
        <p:txBody>
          <a:bodyPr wrap="none" rtlCol="0">
            <a:spAutoFit/>
            <a:scene3d>
              <a:camera prst="orthographicFront"/>
              <a:lightRig rig="soft" dir="tl">
                <a:rot lat="0" lon="0" rev="0"/>
              </a:lightRig>
            </a:scene3d>
            <a:sp3d contourW="25400" prstMaterial="matte">
              <a:contourClr>
                <a:schemeClr val="accent2">
                  <a:tint val="20000"/>
                </a:schemeClr>
              </a:contourClr>
            </a:sp3d>
          </a:bodyPr>
          <a:lstStyle/>
          <a:p>
            <a:pPr defTabSz="913328">
              <a:lnSpc>
                <a:spcPts val="7000"/>
              </a:lnSpc>
              <a:defRPr/>
            </a:pPr>
            <a:r>
              <a:rPr lang="zh-CN" altLang="en-US" sz="4800" b="1" spc="50" dirty="0" smtClean="0">
                <a:ln w="19050">
                  <a:solidFill>
                    <a:schemeClr val="bg1"/>
                  </a:solidFill>
                </a:ln>
                <a:gradFill flip="none" rotWithShape="1">
                  <a:gsLst>
                    <a:gs pos="25000">
                      <a:srgbClr val="E65800"/>
                    </a:gs>
                    <a:gs pos="100000">
                      <a:srgbClr val="FFC000"/>
                    </a:gs>
                  </a:gsLst>
                  <a:lin ang="2700000" scaled="1"/>
                  <a:tileRect/>
                </a:gradFill>
                <a:effectLst>
                  <a:outerShdw blurRad="76200" dist="50800" dir="5400000" algn="tl" rotWithShape="0">
                    <a:srgbClr val="000000">
                      <a:alpha val="65000"/>
                    </a:srgbClr>
                  </a:outerShdw>
                </a:effectLst>
                <a:latin typeface="微软雅黑" pitchFamily="34" charset="-122"/>
                <a:ea typeface="微软雅黑" pitchFamily="34" charset="-122"/>
                <a:cs typeface="+mj-cs"/>
                <a:sym typeface="Balham" pitchFamily="2" charset="0"/>
              </a:rPr>
              <a:t>目录</a:t>
            </a:r>
            <a:endParaRPr lang="zh-CN" altLang="en-US" sz="4800" b="1" spc="50" dirty="0">
              <a:ln w="19050">
                <a:solidFill>
                  <a:schemeClr val="bg1"/>
                </a:solidFill>
              </a:ln>
              <a:gradFill flip="none" rotWithShape="1">
                <a:gsLst>
                  <a:gs pos="25000">
                    <a:srgbClr val="E65800"/>
                  </a:gs>
                  <a:gs pos="100000">
                    <a:srgbClr val="FFC000"/>
                  </a:gs>
                </a:gsLst>
                <a:lin ang="2700000" scaled="1"/>
                <a:tileRect/>
              </a:gradFill>
              <a:effectLst>
                <a:outerShdw blurRad="76200" dist="50800" dir="5400000" algn="tl" rotWithShape="0">
                  <a:srgbClr val="000000">
                    <a:alpha val="65000"/>
                  </a:srgbClr>
                </a:outerShdw>
              </a:effectLst>
              <a:latin typeface="微软雅黑" pitchFamily="34" charset="-122"/>
              <a:ea typeface="微软雅黑" pitchFamily="34" charset="-122"/>
              <a:cs typeface="+mj-cs"/>
              <a:sym typeface="Balham" pitchFamily="2" charset="0"/>
            </a:endParaRPr>
          </a:p>
        </p:txBody>
      </p:sp>
      <p:sp>
        <p:nvSpPr>
          <p:cNvPr id="2" name="矩形 1"/>
          <p:cNvSpPr/>
          <p:nvPr/>
        </p:nvSpPr>
        <p:spPr>
          <a:xfrm>
            <a:off x="1943395" y="1949831"/>
            <a:ext cx="2211503" cy="646331"/>
          </a:xfrm>
          <a:prstGeom prst="rect">
            <a:avLst/>
          </a:prstGeom>
          <a:effectLst/>
        </p:spPr>
        <p:txBody>
          <a:bodyPr wrap="none">
            <a:spAutoFit/>
          </a:bodyPr>
          <a:lstStyle/>
          <a:p>
            <a:pPr marL="1080000" algn="ctr"/>
            <a:r>
              <a:rPr lang="zh-CN" altLang="en-US" sz="3600" b="1" spc="50" dirty="0">
                <a:ln w="15875">
                  <a:solidFill>
                    <a:schemeClr val="bg1"/>
                  </a:solidFill>
                </a:ln>
                <a:solidFill>
                  <a:schemeClr val="bg1">
                    <a:lumMod val="50000"/>
                  </a:schemeClr>
                </a:solidFill>
                <a:effectLst>
                  <a:outerShdw blurRad="76200" dist="50800" dir="5400000" algn="tl" rotWithShape="0">
                    <a:srgbClr val="000000">
                      <a:alpha val="65000"/>
                    </a:srgbClr>
                  </a:outerShdw>
                </a:effectLst>
                <a:latin typeface="微软雅黑" pitchFamily="34" charset="-122"/>
                <a:ea typeface="微软雅黑" pitchFamily="34" charset="-122"/>
              </a:rPr>
              <a:t>概述</a:t>
            </a:r>
          </a:p>
        </p:txBody>
      </p:sp>
      <p:sp>
        <p:nvSpPr>
          <p:cNvPr id="3" name="矩形 2"/>
          <p:cNvSpPr/>
          <p:nvPr/>
        </p:nvSpPr>
        <p:spPr>
          <a:xfrm>
            <a:off x="1763688" y="2885935"/>
            <a:ext cx="3528392" cy="646331"/>
          </a:xfrm>
          <a:prstGeom prst="rect">
            <a:avLst/>
          </a:prstGeom>
        </p:spPr>
        <p:txBody>
          <a:bodyPr wrap="square">
            <a:spAutoFit/>
          </a:bodyPr>
          <a:lstStyle/>
          <a:p>
            <a:pPr marL="1080000" lvl="0" algn="ctr"/>
            <a:r>
              <a:rPr lang="zh-CN" altLang="en-US" sz="3600" b="1" spc="50" dirty="0">
                <a:ln w="15875">
                  <a:solidFill>
                    <a:schemeClr val="bg1"/>
                  </a:solidFill>
                </a:ln>
                <a:solidFill>
                  <a:schemeClr val="bg1">
                    <a:lumMod val="50000"/>
                  </a:schemeClr>
                </a:solidFill>
                <a:effectLst>
                  <a:outerShdw blurRad="76200" dist="50800" dir="5400000" algn="tl" rotWithShape="0">
                    <a:srgbClr val="000000">
                      <a:alpha val="65000"/>
                    </a:srgbClr>
                  </a:outerShdw>
                </a:effectLst>
                <a:latin typeface="微软雅黑" pitchFamily="34" charset="-122"/>
                <a:ea typeface="微软雅黑" pitchFamily="34" charset="-122"/>
              </a:rPr>
              <a:t>基本统计</a:t>
            </a:r>
          </a:p>
        </p:txBody>
      </p:sp>
      <p:sp>
        <p:nvSpPr>
          <p:cNvPr id="5" name="矩形 4"/>
          <p:cNvSpPr/>
          <p:nvPr/>
        </p:nvSpPr>
        <p:spPr>
          <a:xfrm>
            <a:off x="1868489" y="3768747"/>
            <a:ext cx="3423591" cy="646331"/>
          </a:xfrm>
          <a:prstGeom prst="rect">
            <a:avLst/>
          </a:prstGeom>
        </p:spPr>
        <p:txBody>
          <a:bodyPr wrap="square">
            <a:spAutoFit/>
          </a:bodyPr>
          <a:lstStyle/>
          <a:p>
            <a:pPr marL="1080000" algn="ctr"/>
            <a:r>
              <a:rPr lang="zh-CN" altLang="en-US" sz="3600" b="1" spc="50" dirty="0" smtClean="0">
                <a:ln w="15875">
                  <a:solidFill>
                    <a:schemeClr val="bg1"/>
                  </a:solidFill>
                </a:ln>
                <a:solidFill>
                  <a:schemeClr val="accent4"/>
                </a:solidFill>
                <a:effectLst>
                  <a:outerShdw blurRad="76200" dist="50800" dir="5400000" algn="tl" rotWithShape="0">
                    <a:srgbClr val="000000">
                      <a:alpha val="65000"/>
                    </a:srgbClr>
                  </a:outerShdw>
                </a:effectLst>
                <a:latin typeface="微软雅黑" pitchFamily="34" charset="-122"/>
                <a:ea typeface="微软雅黑" pitchFamily="34" charset="-122"/>
              </a:rPr>
              <a:t>软件应用</a:t>
            </a:r>
            <a:endParaRPr lang="zh-CN" altLang="en-US" sz="3600" b="1" spc="50" dirty="0">
              <a:ln w="15875">
                <a:solidFill>
                  <a:schemeClr val="bg1"/>
                </a:solidFill>
              </a:ln>
              <a:solidFill>
                <a:schemeClr val="accent4"/>
              </a:solidFill>
              <a:effectLst>
                <a:outerShdw blurRad="76200" dist="50800" dir="5400000" algn="tl" rotWithShape="0">
                  <a:srgbClr val="000000">
                    <a:alpha val="65000"/>
                  </a:srgbClr>
                </a:outerShdw>
              </a:effectLst>
              <a:latin typeface="微软雅黑" pitchFamily="34" charset="-122"/>
              <a:ea typeface="微软雅黑" pitchFamily="34" charset="-122"/>
            </a:endParaRPr>
          </a:p>
        </p:txBody>
      </p:sp>
      <p:sp>
        <p:nvSpPr>
          <p:cNvPr id="20" name="Oval 11"/>
          <p:cNvSpPr>
            <a:spLocks noChangeArrowheads="1"/>
          </p:cNvSpPr>
          <p:nvPr/>
        </p:nvSpPr>
        <p:spPr bwMode="auto">
          <a:xfrm rot="5400000">
            <a:off x="2339876" y="2003121"/>
            <a:ext cx="539750" cy="539750"/>
          </a:xfrm>
          <a:prstGeom prst="flowChartDecision">
            <a:avLst/>
          </a:prstGeom>
          <a:solidFill>
            <a:schemeClr val="bg1">
              <a:lumMod val="50000"/>
            </a:schemeClr>
          </a:solidFill>
          <a:ln w="19050">
            <a:solidFill>
              <a:srgbClr val="F8F8F8"/>
            </a:solidFill>
            <a:miter lim="800000"/>
            <a:headEnd/>
            <a:tailEnd/>
          </a:ln>
          <a:effectLst>
            <a:outerShdw sy="50000" rotWithShape="0">
              <a:srgbClr val="000000">
                <a:alpha val="50000"/>
              </a:srgbClr>
            </a:outerShdw>
          </a:effectLst>
        </p:spPr>
        <p:txBody>
          <a:bodyPr wrap="none" anchor="ctr"/>
          <a:lstStyle/>
          <a:p>
            <a:endParaRPr lang="zh-CN" altLang="en-US"/>
          </a:p>
        </p:txBody>
      </p:sp>
      <p:sp>
        <p:nvSpPr>
          <p:cNvPr id="21" name="Oval 11"/>
          <p:cNvSpPr>
            <a:spLocks noChangeArrowheads="1"/>
          </p:cNvSpPr>
          <p:nvPr/>
        </p:nvSpPr>
        <p:spPr bwMode="auto">
          <a:xfrm rot="5400000">
            <a:off x="2341023" y="2885935"/>
            <a:ext cx="539750" cy="539750"/>
          </a:xfrm>
          <a:prstGeom prst="flowChartDecision">
            <a:avLst/>
          </a:prstGeom>
          <a:solidFill>
            <a:schemeClr val="bg1">
              <a:lumMod val="50000"/>
            </a:schemeClr>
          </a:solidFill>
          <a:ln w="19050">
            <a:solidFill>
              <a:srgbClr val="F8F8F8"/>
            </a:solidFill>
            <a:miter lim="800000"/>
            <a:headEnd/>
            <a:tailEnd/>
          </a:ln>
          <a:effectLst>
            <a:outerShdw sy="50000" rotWithShape="0">
              <a:srgbClr val="000000">
                <a:alpha val="50000"/>
              </a:srgbClr>
            </a:outerShdw>
          </a:effectLst>
        </p:spPr>
        <p:txBody>
          <a:bodyPr wrap="none" anchor="ctr"/>
          <a:lstStyle/>
          <a:p>
            <a:endParaRPr lang="zh-CN" altLang="en-US"/>
          </a:p>
        </p:txBody>
      </p:sp>
      <p:sp>
        <p:nvSpPr>
          <p:cNvPr id="22" name="Oval 11"/>
          <p:cNvSpPr>
            <a:spLocks noChangeArrowheads="1"/>
          </p:cNvSpPr>
          <p:nvPr/>
        </p:nvSpPr>
        <p:spPr bwMode="auto">
          <a:xfrm rot="5400000">
            <a:off x="2341023" y="3822038"/>
            <a:ext cx="539750" cy="539750"/>
          </a:xfrm>
          <a:prstGeom prst="flowChartDecision">
            <a:avLst/>
          </a:prstGeom>
          <a:solidFill>
            <a:srgbClr val="7030A0"/>
          </a:solidFill>
          <a:ln w="19050">
            <a:solidFill>
              <a:srgbClr val="F8F8F8"/>
            </a:solidFill>
            <a:miter lim="800000"/>
            <a:headEnd/>
            <a:tailEnd/>
          </a:ln>
          <a:effectLst>
            <a:outerShdw sy="50000" rotWithShape="0">
              <a:srgbClr val="000000">
                <a:alpha val="50000"/>
              </a:srgbClr>
            </a:outerShdw>
          </a:effectLst>
        </p:spPr>
        <p:txBody>
          <a:bodyPr wrap="none" anchor="ctr"/>
          <a:lstStyle/>
          <a:p>
            <a:endParaRPr lang="zh-CN" altLang="en-US"/>
          </a:p>
        </p:txBody>
      </p:sp>
    </p:spTree>
    <p:extLst>
      <p:ext uri="{BB962C8B-B14F-4D97-AF65-F5344CB8AC3E}">
        <p14:creationId xmlns:p14="http://schemas.microsoft.com/office/powerpoint/2010/main" xmlns="" val="931453511"/>
      </p:ext>
    </p:extLst>
  </p:cSld>
  <p:clrMapOvr>
    <a:masterClrMapping/>
  </p:clrMapOvr>
  <p:transition>
    <p:fade/>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626" name="组合 24"/>
          <p:cNvGrpSpPr>
            <a:grpSpLocks/>
          </p:cNvGrpSpPr>
          <p:nvPr/>
        </p:nvGrpSpPr>
        <p:grpSpPr bwMode="auto">
          <a:xfrm>
            <a:off x="0" y="-71437"/>
            <a:ext cx="9144000" cy="1309688"/>
            <a:chOff x="0" y="-71462"/>
            <a:chExt cx="9144000" cy="1309218"/>
          </a:xfrm>
        </p:grpSpPr>
        <p:grpSp>
          <p:nvGrpSpPr>
            <p:cNvPr id="26646" name="组合 21"/>
            <p:cNvGrpSpPr>
              <a:grpSpLocks/>
            </p:cNvGrpSpPr>
            <p:nvPr/>
          </p:nvGrpSpPr>
          <p:grpSpPr bwMode="auto">
            <a:xfrm>
              <a:off x="0" y="857232"/>
              <a:ext cx="9144000" cy="173037"/>
              <a:chOff x="0" y="827071"/>
              <a:chExt cx="9144000" cy="173037"/>
            </a:xfrm>
          </p:grpSpPr>
          <p:sp>
            <p:nvSpPr>
              <p:cNvPr id="32" name="矩形 31"/>
              <p:cNvSpPr/>
              <p:nvPr/>
            </p:nvSpPr>
            <p:spPr>
              <a:xfrm>
                <a:off x="0" y="920664"/>
                <a:ext cx="9144000" cy="45719"/>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3"/>
              </a:lnRef>
              <a:fillRef idx="2">
                <a:schemeClr val="accent3"/>
              </a:fillRef>
              <a:effectRef idx="1">
                <a:schemeClr val="accent3"/>
              </a:effectRef>
              <a:fontRef idx="minor">
                <a:schemeClr val="dk1"/>
              </a:fontRef>
            </p:style>
            <p:txBody>
              <a:bodyPr anchor="ctr"/>
              <a:lstStyle/>
              <a:p>
                <a:pPr algn="ctr" fontAlgn="auto">
                  <a:spcBef>
                    <a:spcPts val="0"/>
                  </a:spcBef>
                  <a:spcAft>
                    <a:spcPts val="0"/>
                  </a:spcAft>
                  <a:defRPr/>
                </a:pPr>
                <a:endParaRPr lang="zh-CN" altLang="en-US" kern="0">
                  <a:solidFill>
                    <a:sysClr val="window" lastClr="FFFFFF"/>
                  </a:solidFill>
                  <a:latin typeface="Constantia"/>
                  <a:ea typeface="微软雅黑"/>
                </a:endParaRPr>
              </a:p>
            </p:txBody>
          </p:sp>
          <p:grpSp>
            <p:nvGrpSpPr>
              <p:cNvPr id="26651" name="组合 12"/>
              <p:cNvGrpSpPr>
                <a:grpSpLocks/>
              </p:cNvGrpSpPr>
              <p:nvPr/>
            </p:nvGrpSpPr>
            <p:grpSpPr bwMode="auto">
              <a:xfrm>
                <a:off x="8715404" y="827071"/>
                <a:ext cx="287337" cy="173037"/>
                <a:chOff x="8461697" y="933460"/>
                <a:chExt cx="358775" cy="244475"/>
              </a:xfrm>
            </p:grpSpPr>
            <p:sp>
              <p:nvSpPr>
                <p:cNvPr id="38" name="燕尾形 37"/>
                <p:cNvSpPr/>
                <p:nvPr/>
              </p:nvSpPr>
              <p:spPr>
                <a:xfrm>
                  <a:off x="8461661" y="932981"/>
                  <a:ext cx="180380" cy="244389"/>
                </a:xfrm>
                <a:prstGeom prst="chevron">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fontAlgn="auto">
                    <a:spcBef>
                      <a:spcPts val="0"/>
                    </a:spcBef>
                    <a:spcAft>
                      <a:spcPts val="0"/>
                    </a:spcAft>
                    <a:defRPr/>
                  </a:pPr>
                  <a:endParaRPr lang="zh-CN" altLang="en-US">
                    <a:solidFill>
                      <a:schemeClr val="tx1"/>
                    </a:solidFill>
                  </a:endParaRPr>
                </a:p>
              </p:txBody>
            </p:sp>
            <p:sp>
              <p:nvSpPr>
                <p:cNvPr id="46" name="燕尾形 45"/>
                <p:cNvSpPr/>
                <p:nvPr/>
              </p:nvSpPr>
              <p:spPr>
                <a:xfrm>
                  <a:off x="8642040" y="932981"/>
                  <a:ext cx="178397" cy="244389"/>
                </a:xfrm>
                <a:prstGeom prst="chevron">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fontAlgn="auto">
                    <a:spcBef>
                      <a:spcPts val="0"/>
                    </a:spcBef>
                    <a:spcAft>
                      <a:spcPts val="0"/>
                    </a:spcAft>
                    <a:defRPr/>
                  </a:pPr>
                  <a:endParaRPr lang="zh-CN" altLang="en-US">
                    <a:solidFill>
                      <a:schemeClr val="tx1"/>
                    </a:solidFill>
                  </a:endParaRPr>
                </a:p>
              </p:txBody>
            </p:sp>
          </p:grpSp>
        </p:grpSp>
        <p:pic>
          <p:nvPicPr>
            <p:cNvPr id="29" name="图片 28" descr="14-2.png"/>
            <p:cNvPicPr>
              <a:picLocks noChangeAspect="1"/>
            </p:cNvPicPr>
            <p:nvPr/>
          </p:nvPicPr>
          <p:blipFill>
            <a:blip r:embed="rId3" cstate="print">
              <a:lum bright="100000" contrast="12000"/>
              <a:extLst/>
            </a:blip>
            <a:srcRect l="38138" b="39864"/>
            <a:stretch>
              <a:fillRect/>
            </a:stretch>
          </p:blipFill>
          <p:spPr bwMode="auto">
            <a:xfrm>
              <a:off x="5786446" y="-71462"/>
              <a:ext cx="3044754" cy="1309218"/>
            </a:xfrm>
            <a:prstGeom prst="rect">
              <a:avLst/>
            </a:prstGeom>
            <a:noFill/>
            <a:ln>
              <a:noFill/>
            </a:ln>
            <a:effectLst>
              <a:outerShdw blurRad="190500" dist="228600" dir="2700000" algn="ctr">
                <a:srgbClr val="000000">
                  <a:alpha val="30000"/>
                </a:srgbClr>
              </a:outerShdw>
            </a:effectLst>
            <a:scene3d>
              <a:camera prst="perspectiveRelaxed"/>
              <a:lightRig rig="threePt" dir="t"/>
            </a:scene3d>
            <a:extLst/>
          </p:spPr>
        </p:pic>
      </p:grpSp>
      <p:sp>
        <p:nvSpPr>
          <p:cNvPr id="12" name="标题 1"/>
          <p:cNvSpPr>
            <a:spLocks noGrp="1"/>
          </p:cNvSpPr>
          <p:nvPr>
            <p:ph type="ctrTitle"/>
          </p:nvPr>
        </p:nvSpPr>
        <p:spPr>
          <a:xfrm>
            <a:off x="71406" y="-27383"/>
            <a:ext cx="8715372" cy="884634"/>
          </a:xfrm>
        </p:spPr>
        <p:txBody>
          <a:bodyPr vert="horz" lIns="91440" tIns="45720" rIns="91440" bIns="45720" rtlCol="0" anchor="b">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zh-CN" altLang="en-US" sz="4400" b="1" spc="50" dirty="0" smtClean="0">
                <a:ln w="11430"/>
                <a:solidFill>
                  <a:srgbClr val="7030A0"/>
                </a:solidFill>
                <a:effectLst>
                  <a:outerShdw blurRad="76200" dist="50800" dir="5400000" algn="tl" rotWithShape="0">
                    <a:srgbClr val="000000">
                      <a:alpha val="65000"/>
                    </a:srgbClr>
                  </a:outerShdw>
                </a:effectLst>
                <a:latin typeface="微软雅黑" pitchFamily="34" charset="-122"/>
                <a:ea typeface="微软雅黑" pitchFamily="34" charset="-122"/>
              </a:rPr>
              <a:t>内容</a:t>
            </a:r>
            <a:endParaRPr lang="zh-CN" altLang="en-US" sz="4400" b="1" spc="50" dirty="0">
              <a:ln w="11430"/>
              <a:solidFill>
                <a:srgbClr val="7030A0"/>
              </a:solidFill>
              <a:effectLst>
                <a:outerShdw blurRad="76200" dist="50800" dir="5400000" algn="tl" rotWithShape="0">
                  <a:srgbClr val="000000">
                    <a:alpha val="65000"/>
                  </a:srgbClr>
                </a:outerShdw>
              </a:effectLst>
              <a:latin typeface="微软雅黑" pitchFamily="34" charset="-122"/>
              <a:ea typeface="微软雅黑" pitchFamily="34" charset="-122"/>
            </a:endParaRPr>
          </a:p>
        </p:txBody>
      </p:sp>
      <p:grpSp>
        <p:nvGrpSpPr>
          <p:cNvPr id="13" name="组合 181"/>
          <p:cNvGrpSpPr>
            <a:grpSpLocks/>
          </p:cNvGrpSpPr>
          <p:nvPr/>
        </p:nvGrpSpPr>
        <p:grpSpPr bwMode="auto">
          <a:xfrm>
            <a:off x="1959777" y="3323866"/>
            <a:ext cx="5311775" cy="673529"/>
            <a:chOff x="1903431" y="2427275"/>
            <a:chExt cx="5311775" cy="457200"/>
          </a:xfrm>
        </p:grpSpPr>
        <p:grpSp>
          <p:nvGrpSpPr>
            <p:cNvPr id="14" name="Group 14"/>
            <p:cNvGrpSpPr>
              <a:grpSpLocks/>
            </p:cNvGrpSpPr>
            <p:nvPr/>
          </p:nvGrpSpPr>
          <p:grpSpPr bwMode="auto">
            <a:xfrm>
              <a:off x="1903431" y="2427275"/>
              <a:ext cx="5311775" cy="457200"/>
              <a:chOff x="1118" y="1948"/>
              <a:chExt cx="3346" cy="288"/>
            </a:xfrm>
            <a:effectLst>
              <a:outerShdw blurRad="76200" dir="18900000" sy="23000" kx="-1200000" algn="bl" rotWithShape="0">
                <a:prstClr val="black">
                  <a:alpha val="20000"/>
                </a:prstClr>
              </a:outerShdw>
            </a:effectLst>
          </p:grpSpPr>
          <p:sp>
            <p:nvSpPr>
              <p:cNvPr id="16" name="AutoShape 15"/>
              <p:cNvSpPr>
                <a:spLocks noChangeArrowheads="1"/>
              </p:cNvSpPr>
              <p:nvPr/>
            </p:nvSpPr>
            <p:spPr bwMode="gray">
              <a:xfrm>
                <a:off x="1118" y="1948"/>
                <a:ext cx="3346" cy="288"/>
              </a:xfrm>
              <a:prstGeom prst="round2DiagRect">
                <a:avLst/>
              </a:prstGeom>
              <a:gradFill rotWithShape="1">
                <a:gsLst>
                  <a:gs pos="0">
                    <a:schemeClr val="accent1">
                      <a:gamma/>
                      <a:shade val="44314"/>
                      <a:invGamma/>
                    </a:schemeClr>
                  </a:gs>
                  <a:gs pos="100000">
                    <a:schemeClr val="accent1"/>
                  </a:gs>
                </a:gsLst>
                <a:lin ang="5400000" scaled="1"/>
              </a:gradFill>
              <a:ln w="9525">
                <a:solidFill>
                  <a:srgbClr val="FFFFFF">
                    <a:alpha val="70000"/>
                  </a:srgbClr>
                </a:solidFill>
                <a:round/>
                <a:headEnd/>
                <a:tailEnd/>
              </a:ln>
              <a:effectLst/>
            </p:spPr>
            <p:txBody>
              <a:bodyPr wrap="none" anchor="ctr"/>
              <a:lstStyle/>
              <a:p>
                <a:pPr fontAlgn="auto">
                  <a:spcBef>
                    <a:spcPts val="0"/>
                  </a:spcBef>
                  <a:spcAft>
                    <a:spcPts val="0"/>
                  </a:spcAft>
                  <a:defRPr/>
                </a:pPr>
                <a:endParaRPr lang="zh-CN" altLang="en-US" sz="2800">
                  <a:latin typeface="微软雅黑" pitchFamily="34" charset="-122"/>
                  <a:ea typeface="微软雅黑" pitchFamily="34" charset="-122"/>
                </a:endParaRPr>
              </a:p>
            </p:txBody>
          </p:sp>
          <p:sp>
            <p:nvSpPr>
              <p:cNvPr id="17" name="AutoShape 16"/>
              <p:cNvSpPr>
                <a:spLocks noChangeArrowheads="1"/>
              </p:cNvSpPr>
              <p:nvPr/>
            </p:nvSpPr>
            <p:spPr bwMode="gray">
              <a:xfrm>
                <a:off x="1118" y="1948"/>
                <a:ext cx="3346" cy="95"/>
              </a:xfrm>
              <a:prstGeom prst="round2DiagRect">
                <a:avLst/>
              </a:prstGeom>
              <a:solidFill>
                <a:schemeClr val="accent1">
                  <a:alpha val="30000"/>
                </a:schemeClr>
              </a:solidFill>
              <a:ln w="9525">
                <a:noFill/>
                <a:round/>
                <a:headEnd/>
                <a:tailEnd/>
              </a:ln>
              <a:effectLst/>
            </p:spPr>
            <p:txBody>
              <a:bodyPr wrap="none" anchor="ctr"/>
              <a:lstStyle/>
              <a:p>
                <a:pPr fontAlgn="auto">
                  <a:spcBef>
                    <a:spcPts val="0"/>
                  </a:spcBef>
                  <a:spcAft>
                    <a:spcPts val="0"/>
                  </a:spcAft>
                  <a:defRPr/>
                </a:pPr>
                <a:endParaRPr lang="zh-CN" altLang="en-US" sz="2800">
                  <a:latin typeface="微软雅黑" pitchFamily="34" charset="-122"/>
                  <a:ea typeface="微软雅黑" pitchFamily="34" charset="-122"/>
                </a:endParaRPr>
              </a:p>
            </p:txBody>
          </p:sp>
        </p:grpSp>
        <p:sp>
          <p:nvSpPr>
            <p:cNvPr id="15" name="矩形 14"/>
            <p:cNvSpPr/>
            <p:nvPr/>
          </p:nvSpPr>
          <p:spPr>
            <a:xfrm>
              <a:off x="2627802" y="2487584"/>
              <a:ext cx="3416320" cy="355169"/>
            </a:xfrm>
            <a:prstGeom prst="rect">
              <a:avLst/>
            </a:prstGeom>
          </p:spPr>
          <p:txBody>
            <a:bodyPr wrap="none">
              <a:spAutoFit/>
            </a:bodyPr>
            <a:lstStyle/>
            <a:p>
              <a:pPr fontAlgn="auto">
                <a:spcBef>
                  <a:spcPts val="0"/>
                </a:spcBef>
                <a:spcAft>
                  <a:spcPts val="0"/>
                </a:spcAft>
                <a:defRPr/>
              </a:pPr>
              <a:r>
                <a:rPr lang="zh-CN" altLang="en-US" sz="2800" b="1" dirty="0" smtClean="0">
                  <a:solidFill>
                    <a:srgbClr val="FFFFFF"/>
                  </a:solidFill>
                  <a:effectLst>
                    <a:outerShdw blurRad="38100" dist="38100" dir="2700000" algn="tl">
                      <a:srgbClr val="000000">
                        <a:alpha val="43137"/>
                      </a:srgbClr>
                    </a:outerShdw>
                  </a:effectLst>
                  <a:latin typeface="微软雅黑" pitchFamily="34" charset="-122"/>
                  <a:ea typeface="微软雅黑" pitchFamily="34" charset="-122"/>
                </a:rPr>
                <a:t>三、软硬件环境要求</a:t>
              </a:r>
              <a:endParaRPr lang="zh-CN" altLang="en-US" sz="2800" b="1" dirty="0">
                <a:solidFill>
                  <a:srgbClr val="FFFFFF"/>
                </a:solidFill>
                <a:effectLst>
                  <a:outerShdw blurRad="38100" dist="38100" dir="2700000" algn="tl">
                    <a:srgbClr val="000000">
                      <a:alpha val="43137"/>
                    </a:srgbClr>
                  </a:outerShdw>
                </a:effectLst>
                <a:latin typeface="微软雅黑" pitchFamily="34" charset="-122"/>
                <a:ea typeface="微软雅黑" pitchFamily="34" charset="-122"/>
              </a:endParaRPr>
            </a:p>
          </p:txBody>
        </p:sp>
      </p:grpSp>
      <p:grpSp>
        <p:nvGrpSpPr>
          <p:cNvPr id="18" name="组合 182"/>
          <p:cNvGrpSpPr>
            <a:grpSpLocks/>
          </p:cNvGrpSpPr>
          <p:nvPr/>
        </p:nvGrpSpPr>
        <p:grpSpPr bwMode="auto">
          <a:xfrm>
            <a:off x="1964837" y="2471238"/>
            <a:ext cx="5311775" cy="844691"/>
            <a:chOff x="1903431" y="3248012"/>
            <a:chExt cx="5311775" cy="573381"/>
          </a:xfrm>
        </p:grpSpPr>
        <p:grpSp>
          <p:nvGrpSpPr>
            <p:cNvPr id="19" name="Group 24"/>
            <p:cNvGrpSpPr>
              <a:grpSpLocks/>
            </p:cNvGrpSpPr>
            <p:nvPr/>
          </p:nvGrpSpPr>
          <p:grpSpPr bwMode="auto">
            <a:xfrm>
              <a:off x="1903431" y="3248012"/>
              <a:ext cx="5311775" cy="457200"/>
              <a:chOff x="1098" y="2465"/>
              <a:chExt cx="3346" cy="288"/>
            </a:xfrm>
            <a:effectLst>
              <a:outerShdw blurRad="76200" dir="18900000" sy="23000" kx="-1200000" algn="bl" rotWithShape="0">
                <a:prstClr val="black">
                  <a:alpha val="20000"/>
                </a:prstClr>
              </a:outerShdw>
            </a:effectLst>
          </p:grpSpPr>
          <p:sp>
            <p:nvSpPr>
              <p:cNvPr id="21" name="AutoShape 25"/>
              <p:cNvSpPr>
                <a:spLocks noChangeArrowheads="1"/>
              </p:cNvSpPr>
              <p:nvPr/>
            </p:nvSpPr>
            <p:spPr bwMode="gray">
              <a:xfrm>
                <a:off x="1098" y="2465"/>
                <a:ext cx="3346" cy="288"/>
              </a:xfrm>
              <a:prstGeom prst="round2DiagRect">
                <a:avLst/>
              </a:prstGeom>
              <a:gradFill rotWithShape="1">
                <a:gsLst>
                  <a:gs pos="0">
                    <a:schemeClr val="folHlink">
                      <a:gamma/>
                      <a:shade val="44314"/>
                      <a:invGamma/>
                    </a:schemeClr>
                  </a:gs>
                  <a:gs pos="100000">
                    <a:schemeClr val="folHlink"/>
                  </a:gs>
                </a:gsLst>
                <a:lin ang="5400000" scaled="1"/>
              </a:gradFill>
              <a:ln w="9525">
                <a:solidFill>
                  <a:srgbClr val="FFFFFF">
                    <a:alpha val="70000"/>
                  </a:srgbClr>
                </a:solidFill>
                <a:round/>
                <a:headEnd/>
                <a:tailEnd/>
              </a:ln>
              <a:effectLst/>
            </p:spPr>
            <p:txBody>
              <a:bodyPr wrap="none" anchor="ctr"/>
              <a:lstStyle/>
              <a:p>
                <a:pPr fontAlgn="auto">
                  <a:spcBef>
                    <a:spcPts val="0"/>
                  </a:spcBef>
                  <a:spcAft>
                    <a:spcPts val="0"/>
                  </a:spcAft>
                  <a:defRPr/>
                </a:pPr>
                <a:endParaRPr lang="zh-CN" altLang="en-US" sz="2800">
                  <a:latin typeface="微软雅黑" pitchFamily="34" charset="-122"/>
                  <a:ea typeface="微软雅黑" pitchFamily="34" charset="-122"/>
                </a:endParaRPr>
              </a:p>
            </p:txBody>
          </p:sp>
          <p:sp>
            <p:nvSpPr>
              <p:cNvPr id="22" name="AutoShape 26"/>
              <p:cNvSpPr>
                <a:spLocks noChangeArrowheads="1"/>
              </p:cNvSpPr>
              <p:nvPr/>
            </p:nvSpPr>
            <p:spPr bwMode="gray">
              <a:xfrm>
                <a:off x="1098" y="2465"/>
                <a:ext cx="3346" cy="95"/>
              </a:xfrm>
              <a:prstGeom prst="round2DiagRect">
                <a:avLst/>
              </a:prstGeom>
              <a:solidFill>
                <a:schemeClr val="folHlink">
                  <a:alpha val="30000"/>
                </a:schemeClr>
              </a:solidFill>
              <a:ln w="9525">
                <a:noFill/>
                <a:round/>
                <a:headEnd/>
                <a:tailEnd/>
              </a:ln>
              <a:effectLst/>
            </p:spPr>
            <p:txBody>
              <a:bodyPr wrap="none" anchor="ctr"/>
              <a:lstStyle/>
              <a:p>
                <a:pPr fontAlgn="auto">
                  <a:spcBef>
                    <a:spcPts val="0"/>
                  </a:spcBef>
                  <a:spcAft>
                    <a:spcPts val="0"/>
                  </a:spcAft>
                  <a:defRPr/>
                </a:pPr>
                <a:endParaRPr lang="zh-CN" altLang="en-US" sz="2800">
                  <a:latin typeface="微软雅黑" pitchFamily="34" charset="-122"/>
                  <a:ea typeface="微软雅黑" pitchFamily="34" charset="-122"/>
                </a:endParaRPr>
              </a:p>
            </p:txBody>
          </p:sp>
        </p:grpSp>
        <p:sp>
          <p:nvSpPr>
            <p:cNvPr id="20" name="矩形 19"/>
            <p:cNvSpPr/>
            <p:nvPr/>
          </p:nvSpPr>
          <p:spPr>
            <a:xfrm>
              <a:off x="2627802" y="3325154"/>
              <a:ext cx="3775393" cy="496239"/>
            </a:xfrm>
            <a:prstGeom prst="rect">
              <a:avLst/>
            </a:prstGeom>
          </p:spPr>
          <p:txBody>
            <a:bodyPr wrap="none">
              <a:spAutoFit/>
            </a:bodyPr>
            <a:lstStyle/>
            <a:p>
              <a:pPr fontAlgn="auto">
                <a:spcBef>
                  <a:spcPts val="0"/>
                </a:spcBef>
                <a:spcAft>
                  <a:spcPts val="0"/>
                </a:spcAft>
                <a:defRPr/>
              </a:pPr>
              <a:r>
                <a:rPr lang="zh-CN" altLang="en-US" sz="2800" b="1" dirty="0" smtClean="0">
                  <a:solidFill>
                    <a:srgbClr val="FFFFFF"/>
                  </a:solidFill>
                  <a:effectLst>
                    <a:outerShdw blurRad="38100" dist="38100" dir="2700000" algn="tl">
                      <a:srgbClr val="000000">
                        <a:alpha val="43137"/>
                      </a:srgbClr>
                    </a:outerShdw>
                  </a:effectLst>
                  <a:latin typeface="微软雅黑" pitchFamily="34" charset="-122"/>
                  <a:ea typeface="微软雅黑" pitchFamily="34" charset="-122"/>
                </a:rPr>
                <a:t>二</a:t>
              </a:r>
              <a:r>
                <a:rPr lang="zh-CN" altLang="en-US" sz="2800" b="1" dirty="0">
                  <a:solidFill>
                    <a:srgbClr val="FFFFFF"/>
                  </a:solidFill>
                  <a:effectLst>
                    <a:outerShdw blurRad="38100" dist="38100" dir="2700000" algn="tl">
                      <a:srgbClr val="000000">
                        <a:alpha val="43137"/>
                      </a:srgbClr>
                    </a:outerShdw>
                  </a:effectLst>
                  <a:latin typeface="微软雅黑" pitchFamily="34" charset="-122"/>
                  <a:ea typeface="微软雅黑" pitchFamily="34" charset="-122"/>
                </a:rPr>
                <a:t>、基本统计软件</a:t>
              </a:r>
              <a:r>
                <a:rPr lang="zh-CN" altLang="en-US" sz="2800" b="1" dirty="0" smtClean="0">
                  <a:solidFill>
                    <a:srgbClr val="FFFFFF"/>
                  </a:solidFill>
                  <a:effectLst>
                    <a:outerShdw blurRad="38100" dist="38100" dir="2700000" algn="tl">
                      <a:srgbClr val="000000">
                        <a:alpha val="43137"/>
                      </a:srgbClr>
                    </a:outerShdw>
                  </a:effectLst>
                  <a:latin typeface="微软雅黑" pitchFamily="34" charset="-122"/>
                  <a:ea typeface="微软雅黑" pitchFamily="34" charset="-122"/>
                </a:rPr>
                <a:t>流程</a:t>
              </a:r>
              <a:endParaRPr lang="zh-CN" altLang="en-US" sz="2800" b="1" dirty="0">
                <a:solidFill>
                  <a:srgbClr val="FFFFFF"/>
                </a:solidFill>
                <a:effectLst>
                  <a:outerShdw blurRad="38100" dist="38100" dir="2700000" algn="tl">
                    <a:srgbClr val="000000">
                      <a:alpha val="43137"/>
                    </a:srgbClr>
                  </a:outerShdw>
                </a:effectLst>
                <a:latin typeface="微软雅黑" pitchFamily="34" charset="-122"/>
                <a:ea typeface="微软雅黑" pitchFamily="34" charset="-122"/>
              </a:endParaRPr>
            </a:p>
          </p:txBody>
        </p:sp>
      </p:grpSp>
      <p:grpSp>
        <p:nvGrpSpPr>
          <p:cNvPr id="28" name="组合 184"/>
          <p:cNvGrpSpPr>
            <a:grpSpLocks/>
          </p:cNvGrpSpPr>
          <p:nvPr/>
        </p:nvGrpSpPr>
        <p:grpSpPr bwMode="auto">
          <a:xfrm>
            <a:off x="1986065" y="4227796"/>
            <a:ext cx="5311775" cy="673538"/>
            <a:chOff x="1928794" y="4786322"/>
            <a:chExt cx="5311775" cy="457200"/>
          </a:xfrm>
        </p:grpSpPr>
        <p:grpSp>
          <p:nvGrpSpPr>
            <p:cNvPr id="30" name="Group 24"/>
            <p:cNvGrpSpPr>
              <a:grpSpLocks/>
            </p:cNvGrpSpPr>
            <p:nvPr/>
          </p:nvGrpSpPr>
          <p:grpSpPr bwMode="auto">
            <a:xfrm>
              <a:off x="1928794" y="4786322"/>
              <a:ext cx="5311775" cy="457200"/>
              <a:chOff x="1098" y="2465"/>
              <a:chExt cx="3346" cy="288"/>
            </a:xfrm>
            <a:effectLst>
              <a:outerShdw blurRad="76200" dir="18900000" sy="23000" kx="-1200000" algn="bl" rotWithShape="0">
                <a:prstClr val="black">
                  <a:alpha val="20000"/>
                </a:prstClr>
              </a:outerShdw>
            </a:effectLst>
          </p:grpSpPr>
          <p:sp>
            <p:nvSpPr>
              <p:cNvPr id="33" name="AutoShape 25"/>
              <p:cNvSpPr>
                <a:spLocks noChangeArrowheads="1"/>
              </p:cNvSpPr>
              <p:nvPr/>
            </p:nvSpPr>
            <p:spPr bwMode="gray">
              <a:xfrm>
                <a:off x="1098" y="2465"/>
                <a:ext cx="3346" cy="288"/>
              </a:xfrm>
              <a:prstGeom prst="round2DiagRect">
                <a:avLst/>
              </a:prstGeom>
              <a:gradFill rotWithShape="1">
                <a:gsLst>
                  <a:gs pos="0">
                    <a:schemeClr val="folHlink">
                      <a:gamma/>
                      <a:shade val="44314"/>
                      <a:invGamma/>
                    </a:schemeClr>
                  </a:gs>
                  <a:gs pos="100000">
                    <a:schemeClr val="folHlink"/>
                  </a:gs>
                </a:gsLst>
                <a:lin ang="5400000" scaled="1"/>
              </a:gradFill>
              <a:ln w="9525">
                <a:solidFill>
                  <a:srgbClr val="FFFFFF">
                    <a:alpha val="70000"/>
                  </a:srgbClr>
                </a:solidFill>
                <a:round/>
                <a:headEnd/>
                <a:tailEnd/>
              </a:ln>
              <a:effectLst/>
            </p:spPr>
            <p:txBody>
              <a:bodyPr wrap="none" anchor="ctr"/>
              <a:lstStyle/>
              <a:p>
                <a:pPr fontAlgn="auto">
                  <a:spcBef>
                    <a:spcPts val="0"/>
                  </a:spcBef>
                  <a:spcAft>
                    <a:spcPts val="0"/>
                  </a:spcAft>
                  <a:defRPr/>
                </a:pPr>
                <a:endParaRPr lang="zh-CN" altLang="en-US" sz="2800">
                  <a:latin typeface="微软雅黑" pitchFamily="34" charset="-122"/>
                  <a:ea typeface="微软雅黑" pitchFamily="34" charset="-122"/>
                </a:endParaRPr>
              </a:p>
            </p:txBody>
          </p:sp>
          <p:sp>
            <p:nvSpPr>
              <p:cNvPr id="34" name="AutoShape 26"/>
              <p:cNvSpPr>
                <a:spLocks noChangeArrowheads="1"/>
              </p:cNvSpPr>
              <p:nvPr/>
            </p:nvSpPr>
            <p:spPr bwMode="gray">
              <a:xfrm>
                <a:off x="1098" y="2465"/>
                <a:ext cx="3346" cy="95"/>
              </a:xfrm>
              <a:prstGeom prst="round2DiagRect">
                <a:avLst/>
              </a:prstGeom>
              <a:solidFill>
                <a:schemeClr val="folHlink">
                  <a:alpha val="30000"/>
                </a:schemeClr>
              </a:solidFill>
              <a:ln w="9525">
                <a:noFill/>
                <a:round/>
                <a:headEnd/>
                <a:tailEnd/>
              </a:ln>
              <a:effectLst/>
            </p:spPr>
            <p:txBody>
              <a:bodyPr wrap="none" anchor="ctr"/>
              <a:lstStyle/>
              <a:p>
                <a:pPr fontAlgn="auto">
                  <a:spcBef>
                    <a:spcPts val="0"/>
                  </a:spcBef>
                  <a:spcAft>
                    <a:spcPts val="0"/>
                  </a:spcAft>
                  <a:defRPr/>
                </a:pPr>
                <a:endParaRPr lang="zh-CN" altLang="en-US" sz="2800">
                  <a:latin typeface="微软雅黑" pitchFamily="34" charset="-122"/>
                  <a:ea typeface="微软雅黑" pitchFamily="34" charset="-122"/>
                </a:endParaRPr>
              </a:p>
            </p:txBody>
          </p:sp>
        </p:grpSp>
        <p:sp>
          <p:nvSpPr>
            <p:cNvPr id="31" name="矩形 30"/>
            <p:cNvSpPr/>
            <p:nvPr/>
          </p:nvSpPr>
          <p:spPr>
            <a:xfrm>
              <a:off x="2627765" y="4862595"/>
              <a:ext cx="2339102" cy="355163"/>
            </a:xfrm>
            <a:prstGeom prst="rect">
              <a:avLst/>
            </a:prstGeom>
          </p:spPr>
          <p:txBody>
            <a:bodyPr wrap="none">
              <a:spAutoFit/>
            </a:bodyPr>
            <a:lstStyle/>
            <a:p>
              <a:pPr fontAlgn="auto">
                <a:spcBef>
                  <a:spcPts val="0"/>
                </a:spcBef>
                <a:spcAft>
                  <a:spcPts val="0"/>
                </a:spcAft>
                <a:defRPr/>
              </a:pPr>
              <a:r>
                <a:rPr lang="zh-CN" altLang="en-US" sz="2800" b="1" dirty="0">
                  <a:solidFill>
                    <a:srgbClr val="FFFFFF"/>
                  </a:solidFill>
                  <a:effectLst>
                    <a:outerShdw blurRad="38100" dist="38100" dir="2700000" algn="tl">
                      <a:srgbClr val="000000">
                        <a:alpha val="43137"/>
                      </a:srgbClr>
                    </a:outerShdw>
                  </a:effectLst>
                  <a:latin typeface="微软雅黑" pitchFamily="34" charset="-122"/>
                  <a:ea typeface="微软雅黑" pitchFamily="34" charset="-122"/>
                </a:rPr>
                <a:t>四、数据</a:t>
              </a:r>
              <a:r>
                <a:rPr lang="zh-CN" altLang="en-US" sz="2800" b="1" dirty="0" smtClean="0">
                  <a:solidFill>
                    <a:srgbClr val="FFFFFF"/>
                  </a:solidFill>
                  <a:effectLst>
                    <a:outerShdw blurRad="38100" dist="38100" dir="2700000" algn="tl">
                      <a:srgbClr val="000000">
                        <a:alpha val="43137"/>
                      </a:srgbClr>
                    </a:outerShdw>
                  </a:effectLst>
                  <a:latin typeface="微软雅黑" pitchFamily="34" charset="-122"/>
                  <a:ea typeface="微软雅黑" pitchFamily="34" charset="-122"/>
                </a:rPr>
                <a:t>要求</a:t>
              </a:r>
              <a:endParaRPr lang="zh-CN" altLang="en-US" sz="2800" b="1" dirty="0">
                <a:solidFill>
                  <a:srgbClr val="FFFFFF"/>
                </a:solidFill>
                <a:effectLst>
                  <a:outerShdw blurRad="38100" dist="38100" dir="2700000" algn="tl">
                    <a:srgbClr val="000000">
                      <a:alpha val="43137"/>
                    </a:srgbClr>
                  </a:outerShdw>
                </a:effectLst>
                <a:latin typeface="微软雅黑" pitchFamily="34" charset="-122"/>
                <a:ea typeface="微软雅黑" pitchFamily="34" charset="-122"/>
              </a:endParaRPr>
            </a:p>
          </p:txBody>
        </p:sp>
      </p:grpSp>
      <p:grpSp>
        <p:nvGrpSpPr>
          <p:cNvPr id="35" name="组合 185"/>
          <p:cNvGrpSpPr>
            <a:grpSpLocks/>
          </p:cNvGrpSpPr>
          <p:nvPr/>
        </p:nvGrpSpPr>
        <p:grpSpPr bwMode="auto">
          <a:xfrm>
            <a:off x="1959777" y="1582233"/>
            <a:ext cx="5311775" cy="816484"/>
            <a:chOff x="1928794" y="5643578"/>
            <a:chExt cx="5311775" cy="554234"/>
          </a:xfrm>
        </p:grpSpPr>
        <p:grpSp>
          <p:nvGrpSpPr>
            <p:cNvPr id="36" name="Group 14"/>
            <p:cNvGrpSpPr>
              <a:grpSpLocks/>
            </p:cNvGrpSpPr>
            <p:nvPr/>
          </p:nvGrpSpPr>
          <p:grpSpPr bwMode="auto">
            <a:xfrm>
              <a:off x="1928794" y="5643578"/>
              <a:ext cx="5311775" cy="457200"/>
              <a:chOff x="1118" y="1948"/>
              <a:chExt cx="3346" cy="288"/>
            </a:xfrm>
            <a:effectLst>
              <a:outerShdw blurRad="76200" dir="18900000" sy="23000" kx="-1200000" algn="bl" rotWithShape="0">
                <a:prstClr val="black">
                  <a:alpha val="20000"/>
                </a:prstClr>
              </a:outerShdw>
            </a:effectLst>
          </p:grpSpPr>
          <p:sp>
            <p:nvSpPr>
              <p:cNvPr id="39" name="AutoShape 15"/>
              <p:cNvSpPr>
                <a:spLocks noChangeArrowheads="1"/>
              </p:cNvSpPr>
              <p:nvPr/>
            </p:nvSpPr>
            <p:spPr bwMode="gray">
              <a:xfrm>
                <a:off x="1118" y="1948"/>
                <a:ext cx="3346" cy="288"/>
              </a:xfrm>
              <a:prstGeom prst="round2DiagRect">
                <a:avLst/>
              </a:prstGeom>
              <a:gradFill rotWithShape="1">
                <a:gsLst>
                  <a:gs pos="0">
                    <a:schemeClr val="accent1">
                      <a:gamma/>
                      <a:shade val="44314"/>
                      <a:invGamma/>
                    </a:schemeClr>
                  </a:gs>
                  <a:gs pos="100000">
                    <a:schemeClr val="accent1"/>
                  </a:gs>
                </a:gsLst>
                <a:lin ang="5400000" scaled="1"/>
              </a:gradFill>
              <a:ln w="9525">
                <a:solidFill>
                  <a:srgbClr val="FFFFFF">
                    <a:alpha val="70000"/>
                  </a:srgbClr>
                </a:solidFill>
                <a:round/>
                <a:headEnd/>
                <a:tailEnd/>
              </a:ln>
              <a:effectLst/>
            </p:spPr>
            <p:txBody>
              <a:bodyPr wrap="none" anchor="ctr"/>
              <a:lstStyle/>
              <a:p>
                <a:pPr fontAlgn="auto">
                  <a:spcBef>
                    <a:spcPts val="0"/>
                  </a:spcBef>
                  <a:spcAft>
                    <a:spcPts val="0"/>
                  </a:spcAft>
                  <a:defRPr/>
                </a:pPr>
                <a:endParaRPr lang="zh-CN" altLang="en-US" sz="2800">
                  <a:latin typeface="微软雅黑" pitchFamily="34" charset="-122"/>
                  <a:ea typeface="微软雅黑" pitchFamily="34" charset="-122"/>
                </a:endParaRPr>
              </a:p>
            </p:txBody>
          </p:sp>
          <p:sp>
            <p:nvSpPr>
              <p:cNvPr id="40" name="AutoShape 16"/>
              <p:cNvSpPr>
                <a:spLocks noChangeArrowheads="1"/>
              </p:cNvSpPr>
              <p:nvPr/>
            </p:nvSpPr>
            <p:spPr bwMode="gray">
              <a:xfrm>
                <a:off x="1118" y="1948"/>
                <a:ext cx="3346" cy="95"/>
              </a:xfrm>
              <a:prstGeom prst="round2DiagRect">
                <a:avLst/>
              </a:prstGeom>
              <a:solidFill>
                <a:schemeClr val="accent1">
                  <a:alpha val="30000"/>
                </a:schemeClr>
              </a:solidFill>
              <a:ln w="9525">
                <a:noFill/>
                <a:round/>
                <a:headEnd/>
                <a:tailEnd/>
              </a:ln>
              <a:effectLst/>
            </p:spPr>
            <p:txBody>
              <a:bodyPr wrap="none" anchor="ctr"/>
              <a:lstStyle/>
              <a:p>
                <a:pPr fontAlgn="auto">
                  <a:spcBef>
                    <a:spcPts val="0"/>
                  </a:spcBef>
                  <a:spcAft>
                    <a:spcPts val="0"/>
                  </a:spcAft>
                  <a:defRPr/>
                </a:pPr>
                <a:endParaRPr lang="zh-CN" altLang="en-US" sz="2800">
                  <a:latin typeface="微软雅黑" pitchFamily="34" charset="-122"/>
                  <a:ea typeface="微软雅黑" pitchFamily="34" charset="-122"/>
                </a:endParaRPr>
              </a:p>
            </p:txBody>
          </p:sp>
        </p:grpSp>
        <p:sp>
          <p:nvSpPr>
            <p:cNvPr id="37" name="矩形 36"/>
            <p:cNvSpPr/>
            <p:nvPr/>
          </p:nvSpPr>
          <p:spPr>
            <a:xfrm>
              <a:off x="2648874" y="5701573"/>
              <a:ext cx="3775393" cy="496239"/>
            </a:xfrm>
            <a:prstGeom prst="rect">
              <a:avLst/>
            </a:prstGeom>
          </p:spPr>
          <p:txBody>
            <a:bodyPr wrap="none">
              <a:spAutoFit/>
            </a:bodyPr>
            <a:lstStyle/>
            <a:p>
              <a:pPr marL="457200" indent="-457200" fontAlgn="auto">
                <a:spcBef>
                  <a:spcPct val="50000"/>
                </a:spcBef>
                <a:spcAft>
                  <a:spcPts val="0"/>
                </a:spcAft>
                <a:buClr>
                  <a:schemeClr val="tx1"/>
                </a:buClr>
                <a:defRPr/>
              </a:pPr>
              <a:r>
                <a:rPr lang="zh-CN" altLang="en-US" sz="2800" b="1" dirty="0">
                  <a:solidFill>
                    <a:srgbClr val="FFFFFF"/>
                  </a:solidFill>
                  <a:effectLst>
                    <a:outerShdw blurRad="38100" dist="38100" dir="2700000" algn="tl">
                      <a:srgbClr val="000000">
                        <a:alpha val="43137"/>
                      </a:srgbClr>
                    </a:outerShdw>
                  </a:effectLst>
                  <a:latin typeface="微软雅黑" pitchFamily="34" charset="-122"/>
                  <a:ea typeface="微软雅黑" pitchFamily="34" charset="-122"/>
                </a:rPr>
                <a:t>一</a:t>
              </a:r>
              <a:r>
                <a:rPr lang="zh-CN" altLang="en-US" sz="2800" b="1" dirty="0" smtClean="0">
                  <a:solidFill>
                    <a:srgbClr val="FFFFFF"/>
                  </a:solidFill>
                  <a:effectLst>
                    <a:outerShdw blurRad="38100" dist="38100" dir="2700000" algn="tl">
                      <a:srgbClr val="000000">
                        <a:alpha val="43137"/>
                      </a:srgbClr>
                    </a:outerShdw>
                  </a:effectLst>
                  <a:latin typeface="微软雅黑" pitchFamily="34" charset="-122"/>
                  <a:ea typeface="微软雅黑" pitchFamily="34" charset="-122"/>
                </a:rPr>
                <a:t>、基本统计软件概述</a:t>
              </a:r>
              <a:endParaRPr lang="zh-CN" altLang="en-US" sz="2800" b="1" dirty="0">
                <a:solidFill>
                  <a:srgbClr val="FFFFFF"/>
                </a:solidFill>
                <a:effectLst>
                  <a:outerShdw blurRad="38100" dist="38100" dir="2700000" algn="tl">
                    <a:srgbClr val="000000">
                      <a:alpha val="43137"/>
                    </a:srgbClr>
                  </a:outerShdw>
                </a:effectLst>
                <a:latin typeface="微软雅黑" pitchFamily="34" charset="-122"/>
                <a:ea typeface="微软雅黑" pitchFamily="34" charset="-122"/>
              </a:endParaRPr>
            </a:p>
          </p:txBody>
        </p:sp>
      </p:grpSp>
      <p:grpSp>
        <p:nvGrpSpPr>
          <p:cNvPr id="57" name="组合 181"/>
          <p:cNvGrpSpPr>
            <a:grpSpLocks/>
          </p:cNvGrpSpPr>
          <p:nvPr/>
        </p:nvGrpSpPr>
        <p:grpSpPr bwMode="auto">
          <a:xfrm>
            <a:off x="1986065" y="5131735"/>
            <a:ext cx="5311775" cy="673529"/>
            <a:chOff x="1903431" y="2427275"/>
            <a:chExt cx="5311775" cy="457200"/>
          </a:xfrm>
        </p:grpSpPr>
        <p:grpSp>
          <p:nvGrpSpPr>
            <p:cNvPr id="58" name="Group 14"/>
            <p:cNvGrpSpPr>
              <a:grpSpLocks/>
            </p:cNvGrpSpPr>
            <p:nvPr/>
          </p:nvGrpSpPr>
          <p:grpSpPr bwMode="auto">
            <a:xfrm>
              <a:off x="1903431" y="2427275"/>
              <a:ext cx="5311775" cy="457200"/>
              <a:chOff x="1118" y="1948"/>
              <a:chExt cx="3346" cy="288"/>
            </a:xfrm>
            <a:effectLst>
              <a:outerShdw blurRad="76200" dir="18900000" sy="23000" kx="-1200000" algn="bl" rotWithShape="0">
                <a:prstClr val="black">
                  <a:alpha val="20000"/>
                </a:prstClr>
              </a:outerShdw>
            </a:effectLst>
          </p:grpSpPr>
          <p:sp>
            <p:nvSpPr>
              <p:cNvPr id="60" name="AutoShape 15"/>
              <p:cNvSpPr>
                <a:spLocks noChangeArrowheads="1"/>
              </p:cNvSpPr>
              <p:nvPr/>
            </p:nvSpPr>
            <p:spPr bwMode="gray">
              <a:xfrm>
                <a:off x="1118" y="1948"/>
                <a:ext cx="3346" cy="288"/>
              </a:xfrm>
              <a:prstGeom prst="round2DiagRect">
                <a:avLst/>
              </a:prstGeom>
              <a:gradFill rotWithShape="1">
                <a:gsLst>
                  <a:gs pos="0">
                    <a:schemeClr val="accent1">
                      <a:gamma/>
                      <a:shade val="44314"/>
                      <a:invGamma/>
                    </a:schemeClr>
                  </a:gs>
                  <a:gs pos="100000">
                    <a:schemeClr val="accent1"/>
                  </a:gs>
                </a:gsLst>
                <a:lin ang="5400000" scaled="1"/>
              </a:gradFill>
              <a:ln w="9525">
                <a:solidFill>
                  <a:srgbClr val="FFFFFF">
                    <a:alpha val="70000"/>
                  </a:srgbClr>
                </a:solidFill>
                <a:round/>
                <a:headEnd/>
                <a:tailEnd/>
              </a:ln>
              <a:effectLst/>
            </p:spPr>
            <p:txBody>
              <a:bodyPr wrap="none" anchor="ctr"/>
              <a:lstStyle/>
              <a:p>
                <a:pPr fontAlgn="auto">
                  <a:spcBef>
                    <a:spcPts val="0"/>
                  </a:spcBef>
                  <a:spcAft>
                    <a:spcPts val="0"/>
                  </a:spcAft>
                  <a:defRPr/>
                </a:pPr>
                <a:endParaRPr lang="zh-CN" altLang="en-US" sz="2800">
                  <a:latin typeface="微软雅黑" pitchFamily="34" charset="-122"/>
                  <a:ea typeface="微软雅黑" pitchFamily="34" charset="-122"/>
                </a:endParaRPr>
              </a:p>
            </p:txBody>
          </p:sp>
          <p:sp>
            <p:nvSpPr>
              <p:cNvPr id="61" name="AutoShape 16"/>
              <p:cNvSpPr>
                <a:spLocks noChangeArrowheads="1"/>
              </p:cNvSpPr>
              <p:nvPr/>
            </p:nvSpPr>
            <p:spPr bwMode="gray">
              <a:xfrm>
                <a:off x="1118" y="1948"/>
                <a:ext cx="3346" cy="95"/>
              </a:xfrm>
              <a:prstGeom prst="round2DiagRect">
                <a:avLst/>
              </a:prstGeom>
              <a:solidFill>
                <a:schemeClr val="accent1">
                  <a:alpha val="30000"/>
                </a:schemeClr>
              </a:solidFill>
              <a:ln w="9525">
                <a:noFill/>
                <a:round/>
                <a:headEnd/>
                <a:tailEnd/>
              </a:ln>
              <a:effectLst/>
            </p:spPr>
            <p:txBody>
              <a:bodyPr wrap="none" anchor="ctr"/>
              <a:lstStyle/>
              <a:p>
                <a:pPr fontAlgn="auto">
                  <a:spcBef>
                    <a:spcPts val="0"/>
                  </a:spcBef>
                  <a:spcAft>
                    <a:spcPts val="0"/>
                  </a:spcAft>
                  <a:defRPr/>
                </a:pPr>
                <a:endParaRPr lang="zh-CN" altLang="en-US" sz="2800">
                  <a:latin typeface="微软雅黑" pitchFamily="34" charset="-122"/>
                  <a:ea typeface="微软雅黑" pitchFamily="34" charset="-122"/>
                </a:endParaRPr>
              </a:p>
            </p:txBody>
          </p:sp>
        </p:grpSp>
        <p:sp>
          <p:nvSpPr>
            <p:cNvPr id="59" name="矩形 58"/>
            <p:cNvSpPr/>
            <p:nvPr/>
          </p:nvSpPr>
          <p:spPr>
            <a:xfrm>
              <a:off x="2627802" y="2487584"/>
              <a:ext cx="3775393" cy="355168"/>
            </a:xfrm>
            <a:prstGeom prst="rect">
              <a:avLst/>
            </a:prstGeom>
          </p:spPr>
          <p:txBody>
            <a:bodyPr wrap="none">
              <a:spAutoFit/>
            </a:bodyPr>
            <a:lstStyle/>
            <a:p>
              <a:pPr fontAlgn="auto">
                <a:spcBef>
                  <a:spcPts val="0"/>
                </a:spcBef>
                <a:spcAft>
                  <a:spcPts val="0"/>
                </a:spcAft>
                <a:defRPr/>
              </a:pPr>
              <a:r>
                <a:rPr lang="zh-CN" altLang="en-US" sz="2800" b="1" dirty="0" smtClean="0">
                  <a:solidFill>
                    <a:srgbClr val="FFFFFF"/>
                  </a:solidFill>
                  <a:effectLst>
                    <a:outerShdw blurRad="38100" dist="38100" dir="2700000" algn="tl">
                      <a:srgbClr val="000000">
                        <a:alpha val="43137"/>
                      </a:srgbClr>
                    </a:outerShdw>
                  </a:effectLst>
                  <a:latin typeface="微软雅黑" pitchFamily="34" charset="-122"/>
                  <a:ea typeface="微软雅黑" pitchFamily="34" charset="-122"/>
                </a:rPr>
                <a:t>五、</a:t>
              </a:r>
              <a:r>
                <a:rPr lang="zh-CN" altLang="en-US" sz="2800" b="1" dirty="0">
                  <a:solidFill>
                    <a:srgbClr val="FFFFFF"/>
                  </a:solidFill>
                  <a:effectLst>
                    <a:outerShdw blurRad="38100" dist="38100" dir="2700000" algn="tl">
                      <a:srgbClr val="000000">
                        <a:alpha val="43137"/>
                      </a:srgbClr>
                    </a:outerShdw>
                  </a:effectLst>
                  <a:latin typeface="微软雅黑" pitchFamily="34" charset="-122"/>
                  <a:ea typeface="微软雅黑" pitchFamily="34" charset="-122"/>
                </a:rPr>
                <a:t>基本统计软件功能</a:t>
              </a:r>
            </a:p>
          </p:txBody>
        </p:sp>
      </p:grpSp>
      <p:sp>
        <p:nvSpPr>
          <p:cNvPr id="2" name="灯片编号占位符 1"/>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81</a:t>
            </a:fld>
            <a:endParaRPr lang="zh-CN" altLang="en-US">
              <a:solidFill>
                <a:prstClr val="black">
                  <a:tint val="75000"/>
                </a:prstClr>
              </a:solidFill>
            </a:endParaRPr>
          </a:p>
        </p:txBody>
      </p:sp>
    </p:spTree>
    <p:extLst>
      <p:ext uri="{BB962C8B-B14F-4D97-AF65-F5344CB8AC3E}">
        <p14:creationId xmlns:p14="http://schemas.microsoft.com/office/powerpoint/2010/main" xmlns="" val="508323410"/>
      </p:ext>
    </p:extLst>
  </p:cSld>
  <p:clrMapOvr>
    <a:masterClrMapping/>
  </p:clrMapOvr>
  <p:transition>
    <p:fade/>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626" name="组合 24"/>
          <p:cNvGrpSpPr>
            <a:grpSpLocks/>
          </p:cNvGrpSpPr>
          <p:nvPr/>
        </p:nvGrpSpPr>
        <p:grpSpPr bwMode="auto">
          <a:xfrm>
            <a:off x="0" y="-71437"/>
            <a:ext cx="9144000" cy="1309688"/>
            <a:chOff x="0" y="-71462"/>
            <a:chExt cx="9144000" cy="1309218"/>
          </a:xfrm>
        </p:grpSpPr>
        <p:grpSp>
          <p:nvGrpSpPr>
            <p:cNvPr id="26646" name="组合 21"/>
            <p:cNvGrpSpPr>
              <a:grpSpLocks/>
            </p:cNvGrpSpPr>
            <p:nvPr/>
          </p:nvGrpSpPr>
          <p:grpSpPr bwMode="auto">
            <a:xfrm>
              <a:off x="0" y="857232"/>
              <a:ext cx="9144000" cy="173037"/>
              <a:chOff x="0" y="827071"/>
              <a:chExt cx="9144000" cy="173037"/>
            </a:xfrm>
          </p:grpSpPr>
          <p:sp>
            <p:nvSpPr>
              <p:cNvPr id="32" name="矩形 31"/>
              <p:cNvSpPr/>
              <p:nvPr/>
            </p:nvSpPr>
            <p:spPr>
              <a:xfrm>
                <a:off x="0" y="920664"/>
                <a:ext cx="9144000" cy="45719"/>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3"/>
              </a:lnRef>
              <a:fillRef idx="2">
                <a:schemeClr val="accent3"/>
              </a:fillRef>
              <a:effectRef idx="1">
                <a:schemeClr val="accent3"/>
              </a:effectRef>
              <a:fontRef idx="minor">
                <a:schemeClr val="dk1"/>
              </a:fontRef>
            </p:style>
            <p:txBody>
              <a:bodyPr anchor="ctr"/>
              <a:lstStyle/>
              <a:p>
                <a:pPr algn="ctr" fontAlgn="auto">
                  <a:spcBef>
                    <a:spcPts val="0"/>
                  </a:spcBef>
                  <a:spcAft>
                    <a:spcPts val="0"/>
                  </a:spcAft>
                  <a:defRPr/>
                </a:pPr>
                <a:endParaRPr lang="zh-CN" altLang="en-US" kern="0">
                  <a:solidFill>
                    <a:sysClr val="window" lastClr="FFFFFF"/>
                  </a:solidFill>
                  <a:latin typeface="Constantia"/>
                  <a:ea typeface="微软雅黑"/>
                </a:endParaRPr>
              </a:p>
            </p:txBody>
          </p:sp>
          <p:grpSp>
            <p:nvGrpSpPr>
              <p:cNvPr id="26651" name="组合 12"/>
              <p:cNvGrpSpPr>
                <a:grpSpLocks/>
              </p:cNvGrpSpPr>
              <p:nvPr/>
            </p:nvGrpSpPr>
            <p:grpSpPr bwMode="auto">
              <a:xfrm>
                <a:off x="8715404" y="827071"/>
                <a:ext cx="287337" cy="173037"/>
                <a:chOff x="8461697" y="933460"/>
                <a:chExt cx="358775" cy="244475"/>
              </a:xfrm>
            </p:grpSpPr>
            <p:sp>
              <p:nvSpPr>
                <p:cNvPr id="38" name="燕尾形 37"/>
                <p:cNvSpPr/>
                <p:nvPr/>
              </p:nvSpPr>
              <p:spPr>
                <a:xfrm>
                  <a:off x="8461661" y="932981"/>
                  <a:ext cx="180380" cy="244389"/>
                </a:xfrm>
                <a:prstGeom prst="chevron">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fontAlgn="auto">
                    <a:spcBef>
                      <a:spcPts val="0"/>
                    </a:spcBef>
                    <a:spcAft>
                      <a:spcPts val="0"/>
                    </a:spcAft>
                    <a:defRPr/>
                  </a:pPr>
                  <a:endParaRPr lang="zh-CN" altLang="en-US">
                    <a:solidFill>
                      <a:schemeClr val="tx1"/>
                    </a:solidFill>
                  </a:endParaRPr>
                </a:p>
              </p:txBody>
            </p:sp>
            <p:sp>
              <p:nvSpPr>
                <p:cNvPr id="46" name="燕尾形 45"/>
                <p:cNvSpPr/>
                <p:nvPr/>
              </p:nvSpPr>
              <p:spPr>
                <a:xfrm>
                  <a:off x="8642040" y="932981"/>
                  <a:ext cx="178397" cy="244389"/>
                </a:xfrm>
                <a:prstGeom prst="chevron">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fontAlgn="auto">
                    <a:spcBef>
                      <a:spcPts val="0"/>
                    </a:spcBef>
                    <a:spcAft>
                      <a:spcPts val="0"/>
                    </a:spcAft>
                    <a:defRPr/>
                  </a:pPr>
                  <a:endParaRPr lang="zh-CN" altLang="en-US">
                    <a:solidFill>
                      <a:schemeClr val="tx1"/>
                    </a:solidFill>
                  </a:endParaRPr>
                </a:p>
              </p:txBody>
            </p:sp>
          </p:grpSp>
        </p:grpSp>
        <p:pic>
          <p:nvPicPr>
            <p:cNvPr id="29" name="图片 28" descr="14-2.png"/>
            <p:cNvPicPr>
              <a:picLocks noChangeAspect="1"/>
            </p:cNvPicPr>
            <p:nvPr/>
          </p:nvPicPr>
          <p:blipFill>
            <a:blip r:embed="rId3" cstate="print">
              <a:lum bright="100000" contrast="12000"/>
              <a:extLst/>
            </a:blip>
            <a:srcRect l="38138" b="39864"/>
            <a:stretch>
              <a:fillRect/>
            </a:stretch>
          </p:blipFill>
          <p:spPr bwMode="auto">
            <a:xfrm>
              <a:off x="5786446" y="-71462"/>
              <a:ext cx="3044754" cy="1309218"/>
            </a:xfrm>
            <a:prstGeom prst="rect">
              <a:avLst/>
            </a:prstGeom>
            <a:noFill/>
            <a:ln>
              <a:noFill/>
            </a:ln>
            <a:effectLst>
              <a:outerShdw blurRad="190500" dist="228600" dir="2700000" algn="ctr">
                <a:srgbClr val="000000">
                  <a:alpha val="30000"/>
                </a:srgbClr>
              </a:outerShdw>
            </a:effectLst>
            <a:scene3d>
              <a:camera prst="perspectiveRelaxed"/>
              <a:lightRig rig="threePt" dir="t"/>
            </a:scene3d>
            <a:extLst/>
          </p:spPr>
        </p:pic>
      </p:grpSp>
      <p:sp>
        <p:nvSpPr>
          <p:cNvPr id="12" name="标题 1"/>
          <p:cNvSpPr>
            <a:spLocks noGrp="1"/>
          </p:cNvSpPr>
          <p:nvPr>
            <p:ph type="ctrTitle"/>
          </p:nvPr>
        </p:nvSpPr>
        <p:spPr>
          <a:xfrm>
            <a:off x="71406" y="-27383"/>
            <a:ext cx="8715372" cy="884634"/>
          </a:xfrm>
        </p:spPr>
        <p:txBody>
          <a:bodyPr vert="horz" lIns="91440" tIns="45720" rIns="91440" bIns="45720" rtlCol="0" anchor="b">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zh-CN" altLang="en-US" sz="4400" b="1" spc="50" dirty="0">
                <a:ln w="11430"/>
                <a:solidFill>
                  <a:srgbClr val="7030A0"/>
                </a:solidFill>
                <a:effectLst>
                  <a:outerShdw blurRad="76200" dist="50800" dir="5400000" algn="tl" rotWithShape="0">
                    <a:srgbClr val="000000">
                      <a:alpha val="65000"/>
                    </a:srgbClr>
                  </a:outerShdw>
                </a:effectLst>
                <a:latin typeface="微软雅黑" pitchFamily="34" charset="-122"/>
                <a:ea typeface="微软雅黑" pitchFamily="34" charset="-122"/>
              </a:rPr>
              <a:t>一</a:t>
            </a:r>
            <a:r>
              <a:rPr lang="zh-CN" altLang="en-US" sz="4400" b="1" spc="50" dirty="0" smtClean="0">
                <a:ln w="11430"/>
                <a:solidFill>
                  <a:srgbClr val="7030A0"/>
                </a:solidFill>
                <a:effectLst>
                  <a:outerShdw blurRad="76200" dist="50800" dir="5400000" algn="tl" rotWithShape="0">
                    <a:srgbClr val="000000">
                      <a:alpha val="65000"/>
                    </a:srgbClr>
                  </a:outerShdw>
                </a:effectLst>
                <a:latin typeface="微软雅黑" pitchFamily="34" charset="-122"/>
                <a:ea typeface="微软雅黑" pitchFamily="34" charset="-122"/>
              </a:rPr>
              <a:t>、基本统计软件概述</a:t>
            </a:r>
            <a:endParaRPr lang="zh-CN" altLang="en-US" sz="4400" b="1" spc="50" dirty="0">
              <a:ln w="11430"/>
              <a:solidFill>
                <a:srgbClr val="7030A0"/>
              </a:solidFill>
              <a:effectLst>
                <a:outerShdw blurRad="76200" dist="50800" dir="5400000" algn="tl" rotWithShape="0">
                  <a:srgbClr val="000000">
                    <a:alpha val="65000"/>
                  </a:srgbClr>
                </a:outerShdw>
              </a:effectLst>
              <a:latin typeface="微软雅黑" pitchFamily="34" charset="-122"/>
              <a:ea typeface="微软雅黑" pitchFamily="34" charset="-122"/>
            </a:endParaRPr>
          </a:p>
        </p:txBody>
      </p:sp>
      <p:sp>
        <p:nvSpPr>
          <p:cNvPr id="11" name="矩形 10"/>
          <p:cNvSpPr/>
          <p:nvPr/>
        </p:nvSpPr>
        <p:spPr>
          <a:xfrm>
            <a:off x="428596" y="1556792"/>
            <a:ext cx="8286776" cy="5047536"/>
          </a:xfrm>
          <a:prstGeom prst="rect">
            <a:avLst/>
          </a:prstGeom>
          <a:ln>
            <a:noFill/>
          </a:ln>
          <a:effectLst/>
          <a:scene3d>
            <a:camera prst="orthographicFront">
              <a:rot lat="0" lon="0" rev="0"/>
            </a:camera>
            <a:lightRig rig="chilly" dir="t">
              <a:rot lat="0" lon="0" rev="18480000"/>
            </a:lightRig>
          </a:scene3d>
          <a:sp3d prstMaterial="clear">
            <a:bevelT h="63500"/>
          </a:sp3d>
        </p:spPr>
        <p:style>
          <a:lnRef idx="2">
            <a:schemeClr val="accent3"/>
          </a:lnRef>
          <a:fillRef idx="1">
            <a:schemeClr val="lt1"/>
          </a:fillRef>
          <a:effectRef idx="0">
            <a:schemeClr val="accent3"/>
          </a:effectRef>
          <a:fontRef idx="minor">
            <a:schemeClr val="dk1"/>
          </a:fontRef>
        </p:style>
        <p:txBody>
          <a:bodyPr wrap="square">
            <a:spAutoFit/>
          </a:bodyPr>
          <a:lstStyle/>
          <a:p>
            <a:pPr fontAlgn="auto">
              <a:lnSpc>
                <a:spcPct val="150000"/>
              </a:lnSpc>
              <a:spcBef>
                <a:spcPts val="1500"/>
              </a:spcBef>
              <a:spcAft>
                <a:spcPts val="0"/>
              </a:spcAft>
              <a:defRPr/>
            </a:pPr>
            <a:r>
              <a:rPr lang="en-US" altLang="zh-CN" b="1" dirty="0" smtClean="0">
                <a:solidFill>
                  <a:srgbClr val="002060"/>
                </a:solidFill>
                <a:latin typeface="微软雅黑" panose="020B0503020204020204" pitchFamily="34" charset="-122"/>
                <a:ea typeface="微软雅黑" panose="020B0503020204020204" pitchFamily="34" charset="-122"/>
              </a:rPr>
              <a:t>       </a:t>
            </a:r>
            <a:r>
              <a:rPr lang="zh-CN" altLang="zh-CN" b="1" dirty="0" smtClean="0">
                <a:solidFill>
                  <a:srgbClr val="002060"/>
                </a:solidFill>
                <a:latin typeface="微软雅黑" panose="020B0503020204020204" pitchFamily="34" charset="-122"/>
                <a:ea typeface="微软雅黑" panose="020B0503020204020204" pitchFamily="34" charset="-122"/>
              </a:rPr>
              <a:t>地理</a:t>
            </a:r>
            <a:r>
              <a:rPr lang="zh-CN" altLang="zh-CN" b="1" dirty="0">
                <a:solidFill>
                  <a:srgbClr val="002060"/>
                </a:solidFill>
                <a:latin typeface="微软雅黑" panose="020B0503020204020204" pitchFamily="34" charset="-122"/>
                <a:ea typeface="微软雅黑" panose="020B0503020204020204" pitchFamily="34" charset="-122"/>
              </a:rPr>
              <a:t>国情普查基本统计软件</a:t>
            </a:r>
            <a:r>
              <a:rPr lang="zh-CN" altLang="en-US" b="1" dirty="0" smtClean="0">
                <a:solidFill>
                  <a:srgbClr val="002060"/>
                </a:solidFill>
                <a:latin typeface="微软雅黑" panose="020B0503020204020204" pitchFamily="34" charset="-122"/>
                <a:ea typeface="微软雅黑" panose="020B0503020204020204" pitchFamily="34" charset="-122"/>
              </a:rPr>
              <a:t>是</a:t>
            </a:r>
            <a:r>
              <a:rPr lang="zh-CN" altLang="en-US" b="1" dirty="0" smtClean="0">
                <a:solidFill>
                  <a:srgbClr val="C00000"/>
                </a:solidFill>
                <a:latin typeface="微软雅黑" panose="020B0503020204020204" pitchFamily="34" charset="-122"/>
                <a:ea typeface="微软雅黑" panose="020B0503020204020204" pitchFamily="34" charset="-122"/>
              </a:rPr>
              <a:t>为地理国情普查基本统计工作专门定制开发的生产性软件操作平台</a:t>
            </a:r>
            <a:r>
              <a:rPr lang="zh-CN" altLang="en-US" b="1" dirty="0" smtClean="0">
                <a:solidFill>
                  <a:srgbClr val="002060"/>
                </a:solidFill>
                <a:latin typeface="微软雅黑" panose="020B0503020204020204" pitchFamily="34" charset="-122"/>
                <a:ea typeface="微软雅黑" panose="020B0503020204020204" pitchFamily="34" charset="-122"/>
              </a:rPr>
              <a:t>，是地理国情普查统计分析软件的重要组成部分。</a:t>
            </a:r>
            <a:endParaRPr lang="en-US" altLang="zh-CN" b="1" dirty="0" smtClean="0">
              <a:solidFill>
                <a:srgbClr val="002060"/>
              </a:solidFill>
              <a:latin typeface="微软雅黑" panose="020B0503020204020204" pitchFamily="34" charset="-122"/>
              <a:ea typeface="微软雅黑" panose="020B0503020204020204" pitchFamily="34" charset="-122"/>
            </a:endParaRPr>
          </a:p>
          <a:p>
            <a:pPr fontAlgn="auto">
              <a:lnSpc>
                <a:spcPct val="150000"/>
              </a:lnSpc>
              <a:spcBef>
                <a:spcPts val="1500"/>
              </a:spcBef>
              <a:spcAft>
                <a:spcPts val="0"/>
              </a:spcAft>
              <a:defRPr/>
            </a:pPr>
            <a:r>
              <a:rPr lang="en-US" altLang="zh-CN" b="1" dirty="0">
                <a:solidFill>
                  <a:srgbClr val="002060"/>
                </a:solidFill>
                <a:latin typeface="微软雅黑" panose="020B0503020204020204" pitchFamily="34" charset="-122"/>
                <a:ea typeface="微软雅黑" panose="020B0503020204020204" pitchFamily="34" charset="-122"/>
              </a:rPr>
              <a:t> </a:t>
            </a:r>
            <a:r>
              <a:rPr lang="en-US" altLang="zh-CN" b="1" dirty="0" smtClean="0">
                <a:solidFill>
                  <a:srgbClr val="002060"/>
                </a:solidFill>
                <a:latin typeface="微软雅黑" panose="020B0503020204020204" pitchFamily="34" charset="-122"/>
                <a:ea typeface="微软雅黑" panose="020B0503020204020204" pitchFamily="34" charset="-122"/>
              </a:rPr>
              <a:t>      </a:t>
            </a:r>
            <a:r>
              <a:rPr lang="zh-CN" altLang="en-US" b="1" dirty="0" smtClean="0">
                <a:solidFill>
                  <a:srgbClr val="002060"/>
                </a:solidFill>
                <a:latin typeface="微软雅黑" panose="020B0503020204020204" pitchFamily="34" charset="-122"/>
                <a:ea typeface="微软雅黑" panose="020B0503020204020204" pitchFamily="34" charset="-122"/>
              </a:rPr>
              <a:t>基本统计软件</a:t>
            </a:r>
            <a:r>
              <a:rPr lang="zh-CN" altLang="en-US" b="1" dirty="0" smtClean="0">
                <a:solidFill>
                  <a:srgbClr val="C00000"/>
                </a:solidFill>
                <a:latin typeface="微软雅黑" panose="020B0503020204020204" pitchFamily="34" charset="-122"/>
                <a:ea typeface="微软雅黑" panose="020B0503020204020204" pitchFamily="34" charset="-122"/>
              </a:rPr>
              <a:t>完全</a:t>
            </a:r>
            <a:r>
              <a:rPr lang="zh-CN" altLang="zh-CN" b="1" dirty="0" smtClean="0">
                <a:solidFill>
                  <a:srgbClr val="C00000"/>
                </a:solidFill>
                <a:latin typeface="微软雅黑" panose="020B0503020204020204" pitchFamily="34" charset="-122"/>
                <a:ea typeface="微软雅黑" panose="020B0503020204020204" pitchFamily="34" charset="-122"/>
              </a:rPr>
              <a:t>以</a:t>
            </a:r>
            <a:r>
              <a:rPr lang="zh-CN" altLang="zh-CN" b="1" dirty="0">
                <a:solidFill>
                  <a:srgbClr val="C00000"/>
                </a:solidFill>
                <a:latin typeface="微软雅黑" panose="020B0503020204020204" pitchFamily="34" charset="-122"/>
                <a:ea typeface="微软雅黑" panose="020B0503020204020204" pitchFamily="34" charset="-122"/>
              </a:rPr>
              <a:t>地理国情</a:t>
            </a:r>
            <a:r>
              <a:rPr lang="zh-CN" altLang="zh-CN" b="1" dirty="0" smtClean="0">
                <a:solidFill>
                  <a:srgbClr val="C00000"/>
                </a:solidFill>
                <a:latin typeface="微软雅黑" panose="020B0503020204020204" pitchFamily="34" charset="-122"/>
                <a:ea typeface="微软雅黑" panose="020B0503020204020204" pitchFamily="34" charset="-122"/>
              </a:rPr>
              <a:t>普查</a:t>
            </a:r>
            <a:r>
              <a:rPr lang="zh-CN" altLang="en-US" b="1" dirty="0" smtClean="0">
                <a:solidFill>
                  <a:srgbClr val="C00000"/>
                </a:solidFill>
                <a:latin typeface="微软雅黑" panose="020B0503020204020204" pitchFamily="34" charset="-122"/>
                <a:ea typeface="微软雅黑" panose="020B0503020204020204" pitchFamily="34" charset="-122"/>
              </a:rPr>
              <a:t>数据为基础</a:t>
            </a:r>
            <a:r>
              <a:rPr lang="zh-CN" altLang="en-US" b="1" dirty="0" smtClean="0">
                <a:solidFill>
                  <a:srgbClr val="002060"/>
                </a:solidFill>
                <a:latin typeface="微软雅黑" panose="020B0503020204020204" pitchFamily="34" charset="-122"/>
                <a:ea typeface="微软雅黑" panose="020B0503020204020204" pitchFamily="34" charset="-122"/>
              </a:rPr>
              <a:t>，针对</a:t>
            </a:r>
            <a:r>
              <a:rPr lang="en-US" altLang="zh-CN" b="1" dirty="0" smtClean="0">
                <a:solidFill>
                  <a:srgbClr val="002060"/>
                </a:solidFill>
                <a:latin typeface="微软雅黑" panose="020B0503020204020204" pitchFamily="34" charset="-122"/>
                <a:ea typeface="微软雅黑" panose="020B0503020204020204" pitchFamily="34" charset="-122"/>
              </a:rPr>
              <a:t>《</a:t>
            </a:r>
            <a:r>
              <a:rPr lang="zh-CN" altLang="zh-CN" b="1" dirty="0">
                <a:solidFill>
                  <a:srgbClr val="002060"/>
                </a:solidFill>
                <a:latin typeface="微软雅黑" panose="020B0503020204020204" pitchFamily="34" charset="-122"/>
                <a:ea typeface="微软雅黑" panose="020B0503020204020204" pitchFamily="34" charset="-122"/>
              </a:rPr>
              <a:t>地理国情普查基本</a:t>
            </a:r>
            <a:r>
              <a:rPr lang="zh-CN" altLang="zh-CN" b="1" dirty="0" smtClean="0">
                <a:solidFill>
                  <a:srgbClr val="002060"/>
                </a:solidFill>
                <a:latin typeface="微软雅黑" panose="020B0503020204020204" pitchFamily="34" charset="-122"/>
                <a:ea typeface="微软雅黑" panose="020B0503020204020204" pitchFamily="34" charset="-122"/>
              </a:rPr>
              <a:t>统计</a:t>
            </a:r>
            <a:r>
              <a:rPr lang="zh-CN" altLang="en-US" b="1" dirty="0" smtClean="0">
                <a:solidFill>
                  <a:srgbClr val="002060"/>
                </a:solidFill>
                <a:latin typeface="微软雅黑" panose="020B0503020204020204" pitchFamily="34" charset="-122"/>
                <a:ea typeface="微软雅黑" panose="020B0503020204020204" pitchFamily="34" charset="-122"/>
              </a:rPr>
              <a:t>技术规定</a:t>
            </a:r>
            <a:r>
              <a:rPr lang="en-US" altLang="zh-CN" b="1" dirty="0" smtClean="0">
                <a:solidFill>
                  <a:srgbClr val="002060"/>
                </a:solidFill>
                <a:latin typeface="微软雅黑" panose="020B0503020204020204" pitchFamily="34" charset="-122"/>
                <a:ea typeface="微软雅黑" panose="020B0503020204020204" pitchFamily="34" charset="-122"/>
              </a:rPr>
              <a:t>》</a:t>
            </a:r>
            <a:r>
              <a:rPr lang="zh-CN" altLang="en-US" b="1" dirty="0" smtClean="0">
                <a:solidFill>
                  <a:srgbClr val="002060"/>
                </a:solidFill>
                <a:latin typeface="微软雅黑" panose="020B0503020204020204" pitchFamily="34" charset="-122"/>
                <a:ea typeface="微软雅黑" panose="020B0503020204020204" pitchFamily="34" charset="-122"/>
              </a:rPr>
              <a:t>所要求的统计指标、统计内容，完成</a:t>
            </a:r>
            <a:r>
              <a:rPr lang="zh-CN" altLang="en-US" b="1" dirty="0">
                <a:solidFill>
                  <a:srgbClr val="C00000"/>
                </a:solidFill>
                <a:latin typeface="微软雅黑" panose="020B0503020204020204" pitchFamily="34" charset="-122"/>
                <a:ea typeface="微软雅黑" panose="020B0503020204020204" pitchFamily="34" charset="-122"/>
              </a:rPr>
              <a:t>普查数据预处理、统计单元提取、统计配置、统计计算、统计成果输出等五个</a:t>
            </a:r>
            <a:r>
              <a:rPr lang="zh-CN" altLang="en-US" b="1" dirty="0" smtClean="0">
                <a:solidFill>
                  <a:srgbClr val="C00000"/>
                </a:solidFill>
                <a:latin typeface="微软雅黑" panose="020B0503020204020204" pitchFamily="34" charset="-122"/>
                <a:ea typeface="微软雅黑" panose="020B0503020204020204" pitchFamily="34" charset="-122"/>
              </a:rPr>
              <a:t>流程</a:t>
            </a:r>
            <a:r>
              <a:rPr lang="zh-CN" altLang="en-US" b="1" dirty="0">
                <a:solidFill>
                  <a:srgbClr val="002060"/>
                </a:solidFill>
                <a:latin typeface="微软雅黑" panose="020B0503020204020204" pitchFamily="34" charset="-122"/>
                <a:ea typeface="微软雅黑" panose="020B0503020204020204" pitchFamily="34" charset="-122"/>
              </a:rPr>
              <a:t>操作，形</a:t>
            </a:r>
            <a:r>
              <a:rPr lang="zh-CN" altLang="en-US" b="1" dirty="0" smtClean="0">
                <a:solidFill>
                  <a:srgbClr val="002060"/>
                </a:solidFill>
                <a:latin typeface="微软雅黑" panose="020B0503020204020204" pitchFamily="34" charset="-122"/>
                <a:ea typeface="微软雅黑" panose="020B0503020204020204" pitchFamily="34" charset="-122"/>
              </a:rPr>
              <a:t>成</a:t>
            </a:r>
            <a:r>
              <a:rPr lang="zh-CN" altLang="en-US" b="1" dirty="0">
                <a:solidFill>
                  <a:srgbClr val="002060"/>
                </a:solidFill>
                <a:latin typeface="微软雅黑" panose="020B0503020204020204" pitchFamily="34" charset="-122"/>
                <a:ea typeface="微软雅黑" panose="020B0503020204020204" pitchFamily="34" charset="-122"/>
              </a:rPr>
              <a:t>规范化的基本统计成果。</a:t>
            </a:r>
            <a:endParaRPr lang="en-US" altLang="zh-CN" b="1" dirty="0">
              <a:solidFill>
                <a:srgbClr val="002060"/>
              </a:solidFill>
              <a:latin typeface="微软雅黑" panose="020B0503020204020204" pitchFamily="34" charset="-122"/>
              <a:ea typeface="微软雅黑" panose="020B0503020204020204" pitchFamily="34" charset="-122"/>
            </a:endParaRPr>
          </a:p>
          <a:p>
            <a:pPr fontAlgn="auto">
              <a:lnSpc>
                <a:spcPct val="150000"/>
              </a:lnSpc>
              <a:spcBef>
                <a:spcPts val="1500"/>
              </a:spcBef>
              <a:spcAft>
                <a:spcPts val="0"/>
              </a:spcAft>
              <a:defRPr/>
            </a:pPr>
            <a:r>
              <a:rPr lang="en-US" altLang="zh-CN" b="1" dirty="0">
                <a:solidFill>
                  <a:srgbClr val="002060"/>
                </a:solidFill>
                <a:latin typeface="微软雅黑" panose="020B0503020204020204" pitchFamily="34" charset="-122"/>
                <a:ea typeface="微软雅黑" panose="020B0503020204020204" pitchFamily="34" charset="-122"/>
              </a:rPr>
              <a:t> </a:t>
            </a:r>
            <a:r>
              <a:rPr lang="en-US" altLang="zh-CN" b="1" dirty="0" smtClean="0">
                <a:solidFill>
                  <a:srgbClr val="002060"/>
                </a:solidFill>
                <a:latin typeface="微软雅黑" panose="020B0503020204020204" pitchFamily="34" charset="-122"/>
                <a:ea typeface="微软雅黑" panose="020B0503020204020204" pitchFamily="34" charset="-122"/>
              </a:rPr>
              <a:t>      </a:t>
            </a:r>
            <a:r>
              <a:rPr lang="zh-CN" altLang="en-US" b="1" dirty="0" smtClean="0">
                <a:solidFill>
                  <a:srgbClr val="002060"/>
                </a:solidFill>
                <a:latin typeface="微软雅黑" panose="020B0503020204020204" pitchFamily="34" charset="-122"/>
                <a:ea typeface="微软雅黑" panose="020B0503020204020204" pitchFamily="34" charset="-122"/>
              </a:rPr>
              <a:t>基本统计软件</a:t>
            </a:r>
            <a:r>
              <a:rPr lang="zh-CN" altLang="en-US" b="1" dirty="0" smtClean="0">
                <a:solidFill>
                  <a:srgbClr val="C00000"/>
                </a:solidFill>
                <a:latin typeface="微软雅黑" panose="020B0503020204020204" pitchFamily="34" charset="-122"/>
                <a:ea typeface="微软雅黑" panose="020B0503020204020204" pitchFamily="34" charset="-122"/>
              </a:rPr>
              <a:t>集成了最新的计算机技术</a:t>
            </a:r>
            <a:r>
              <a:rPr lang="zh-CN" altLang="en-US" b="1" dirty="0">
                <a:solidFill>
                  <a:srgbClr val="C00000"/>
                </a:solidFill>
                <a:latin typeface="微软雅黑" panose="020B0503020204020204" pitchFamily="34" charset="-122"/>
                <a:ea typeface="微软雅黑" panose="020B0503020204020204" pitchFamily="34" charset="-122"/>
              </a:rPr>
              <a:t>、地理信息技术</a:t>
            </a:r>
            <a:r>
              <a:rPr lang="zh-CN" altLang="en-US" b="1" dirty="0" smtClean="0">
                <a:solidFill>
                  <a:srgbClr val="C00000"/>
                </a:solidFill>
                <a:latin typeface="微软雅黑" panose="020B0503020204020204" pitchFamily="34" charset="-122"/>
                <a:ea typeface="微软雅黑" panose="020B0503020204020204" pitchFamily="34" charset="-122"/>
              </a:rPr>
              <a:t>、并行计算</a:t>
            </a:r>
            <a:r>
              <a:rPr lang="zh-CN" altLang="en-US" b="1" dirty="0">
                <a:solidFill>
                  <a:srgbClr val="C00000"/>
                </a:solidFill>
                <a:latin typeface="微软雅黑" panose="020B0503020204020204" pitchFamily="34" charset="-122"/>
                <a:ea typeface="微软雅黑" panose="020B0503020204020204" pitchFamily="34" charset="-122"/>
              </a:rPr>
              <a:t>技术</a:t>
            </a:r>
            <a:r>
              <a:rPr lang="zh-CN" altLang="en-US" b="1" dirty="0" smtClean="0">
                <a:solidFill>
                  <a:srgbClr val="002060"/>
                </a:solidFill>
                <a:latin typeface="微软雅黑" panose="020B0503020204020204" pitchFamily="34" charset="-122"/>
                <a:ea typeface="微软雅黑" panose="020B0503020204020204" pitchFamily="34" charset="-122"/>
              </a:rPr>
              <a:t>等信息技术，在以</a:t>
            </a:r>
            <a:r>
              <a:rPr lang="zh-CN" altLang="en-US" b="1" dirty="0" smtClean="0">
                <a:solidFill>
                  <a:srgbClr val="C00000"/>
                </a:solidFill>
                <a:latin typeface="微软雅黑" panose="020B0503020204020204" pitchFamily="34" charset="-122"/>
                <a:ea typeface="微软雅黑" panose="020B0503020204020204" pitchFamily="34" charset="-122"/>
              </a:rPr>
              <a:t>统计模型</a:t>
            </a:r>
            <a:r>
              <a:rPr lang="en-US" altLang="zh-CN" b="1" dirty="0" smtClean="0">
                <a:solidFill>
                  <a:srgbClr val="C00000"/>
                </a:solidFill>
                <a:latin typeface="微软雅黑" panose="020B0503020204020204" pitchFamily="34" charset="-122"/>
                <a:ea typeface="微软雅黑" panose="020B0503020204020204" pitchFamily="34" charset="-122"/>
              </a:rPr>
              <a:t>/</a:t>
            </a:r>
            <a:r>
              <a:rPr lang="zh-CN" altLang="en-US" b="1" dirty="0" smtClean="0">
                <a:solidFill>
                  <a:srgbClr val="C00000"/>
                </a:solidFill>
                <a:latin typeface="微软雅黑" panose="020B0503020204020204" pitchFamily="34" charset="-122"/>
                <a:ea typeface="微软雅黑" panose="020B0503020204020204" pitchFamily="34" charset="-122"/>
              </a:rPr>
              <a:t>算法的科学性、数据的精确</a:t>
            </a:r>
            <a:r>
              <a:rPr lang="en-US" altLang="zh-CN" b="1" dirty="0" smtClean="0">
                <a:solidFill>
                  <a:srgbClr val="C00000"/>
                </a:solidFill>
                <a:latin typeface="微软雅黑" panose="020B0503020204020204" pitchFamily="34" charset="-122"/>
                <a:ea typeface="微软雅黑" panose="020B0503020204020204" pitchFamily="34" charset="-122"/>
              </a:rPr>
              <a:t>/</a:t>
            </a:r>
            <a:r>
              <a:rPr lang="zh-CN" altLang="en-US" b="1" dirty="0" smtClean="0">
                <a:solidFill>
                  <a:srgbClr val="C00000"/>
                </a:solidFill>
                <a:latin typeface="微软雅黑" panose="020B0503020204020204" pitchFamily="34" charset="-122"/>
                <a:ea typeface="微软雅黑" panose="020B0503020204020204" pitchFamily="34" charset="-122"/>
              </a:rPr>
              <a:t>准确性为优选</a:t>
            </a:r>
            <a:r>
              <a:rPr lang="zh-CN" altLang="en-US" b="1" dirty="0" smtClean="0">
                <a:solidFill>
                  <a:srgbClr val="002060"/>
                </a:solidFill>
                <a:latin typeface="微软雅黑" panose="020B0503020204020204" pitchFamily="34" charset="-122"/>
                <a:ea typeface="微软雅黑" panose="020B0503020204020204" pitchFamily="34" charset="-122"/>
              </a:rPr>
              <a:t>的前提</a:t>
            </a:r>
            <a:r>
              <a:rPr lang="zh-CN" altLang="en-US" b="1" dirty="0">
                <a:solidFill>
                  <a:srgbClr val="002060"/>
                </a:solidFill>
                <a:latin typeface="微软雅黑" panose="020B0503020204020204" pitchFamily="34" charset="-122"/>
                <a:ea typeface="微软雅黑" panose="020B0503020204020204" pitchFamily="34" charset="-122"/>
              </a:rPr>
              <a:t>下，保证</a:t>
            </a:r>
            <a:r>
              <a:rPr lang="zh-CN" altLang="en-US" b="1" dirty="0">
                <a:solidFill>
                  <a:srgbClr val="C00000"/>
                </a:solidFill>
                <a:latin typeface="微软雅黑" panose="020B0503020204020204" pitchFamily="34" charset="-122"/>
                <a:ea typeface="微软雅黑" panose="020B0503020204020204" pitchFamily="34" charset="-122"/>
              </a:rPr>
              <a:t>软件运行的稳定性</a:t>
            </a:r>
            <a:r>
              <a:rPr lang="zh-CN" altLang="en-US" b="1" dirty="0">
                <a:solidFill>
                  <a:srgbClr val="002060"/>
                </a:solidFill>
                <a:latin typeface="微软雅黑" panose="020B0503020204020204" pitchFamily="34" charset="-122"/>
                <a:ea typeface="微软雅黑" panose="020B0503020204020204" pitchFamily="34" charset="-122"/>
              </a:rPr>
              <a:t>，尽可能</a:t>
            </a:r>
            <a:r>
              <a:rPr lang="zh-CN" altLang="en-US" b="1" dirty="0" smtClean="0">
                <a:solidFill>
                  <a:srgbClr val="C00000"/>
                </a:solidFill>
                <a:latin typeface="微软雅黑" panose="020B0503020204020204" pitchFamily="34" charset="-122"/>
                <a:ea typeface="微软雅黑" panose="020B0503020204020204" pitchFamily="34" charset="-122"/>
              </a:rPr>
              <a:t>提高软件运行效率</a:t>
            </a:r>
            <a:r>
              <a:rPr lang="zh-CN" altLang="en-US" b="1" dirty="0" smtClean="0">
                <a:solidFill>
                  <a:srgbClr val="002060"/>
                </a:solidFill>
                <a:latin typeface="微软雅黑" panose="020B0503020204020204" pitchFamily="34" charset="-122"/>
                <a:ea typeface="微软雅黑" panose="020B0503020204020204" pitchFamily="34" charset="-122"/>
              </a:rPr>
              <a:t>的同时，兼顾到</a:t>
            </a:r>
            <a:r>
              <a:rPr lang="zh-CN" altLang="en-US" b="1" dirty="0" smtClean="0">
                <a:solidFill>
                  <a:srgbClr val="C00000"/>
                </a:solidFill>
                <a:latin typeface="微软雅黑" panose="020B0503020204020204" pitchFamily="34" charset="-122"/>
                <a:ea typeface="微软雅黑" panose="020B0503020204020204" pitchFamily="34" charset="-122"/>
              </a:rPr>
              <a:t>不同地区数据、人员、硬件环境等差异</a:t>
            </a:r>
            <a:r>
              <a:rPr lang="zh-CN" altLang="en-US" b="1" dirty="0" smtClean="0">
                <a:solidFill>
                  <a:srgbClr val="002060"/>
                </a:solidFill>
                <a:latin typeface="微软雅黑" panose="020B0503020204020204" pitchFamily="34" charset="-122"/>
                <a:ea typeface="微软雅黑" panose="020B0503020204020204" pitchFamily="34" charset="-122"/>
              </a:rPr>
              <a:t>，可以支撑全国各地区的地理国情普查</a:t>
            </a:r>
            <a:r>
              <a:rPr lang="zh-CN" altLang="en-US" b="1" dirty="0">
                <a:solidFill>
                  <a:srgbClr val="002060"/>
                </a:solidFill>
                <a:latin typeface="微软雅黑" panose="020B0503020204020204" pitchFamily="34" charset="-122"/>
                <a:ea typeface="微软雅黑" panose="020B0503020204020204" pitchFamily="34" charset="-122"/>
              </a:rPr>
              <a:t>基本统计实际</a:t>
            </a:r>
            <a:r>
              <a:rPr lang="zh-CN" altLang="en-US" b="1" dirty="0" smtClean="0">
                <a:solidFill>
                  <a:srgbClr val="002060"/>
                </a:solidFill>
                <a:latin typeface="微软雅黑" panose="020B0503020204020204" pitchFamily="34" charset="-122"/>
                <a:ea typeface="微软雅黑" panose="020B0503020204020204" pitchFamily="34" charset="-122"/>
              </a:rPr>
              <a:t>生产操作，并保证数据的一致性。</a:t>
            </a:r>
            <a:endParaRPr lang="en-US" altLang="zh-CN" b="1" dirty="0">
              <a:solidFill>
                <a:srgbClr val="002060"/>
              </a:solidFill>
              <a:latin typeface="微软雅黑" panose="020B0503020204020204" pitchFamily="34" charset="-122"/>
              <a:ea typeface="微软雅黑" panose="020B0503020204020204" pitchFamily="34" charset="-122"/>
            </a:endParaRPr>
          </a:p>
        </p:txBody>
      </p:sp>
      <p:sp>
        <p:nvSpPr>
          <p:cNvPr id="2" name="灯片编号占位符 1"/>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82</a:t>
            </a:fld>
            <a:endParaRPr lang="zh-CN" altLang="en-US">
              <a:solidFill>
                <a:prstClr val="black">
                  <a:tint val="75000"/>
                </a:prstClr>
              </a:solidFill>
            </a:endParaRPr>
          </a:p>
        </p:txBody>
      </p:sp>
    </p:spTree>
    <p:extLst>
      <p:ext uri="{BB962C8B-B14F-4D97-AF65-F5344CB8AC3E}">
        <p14:creationId xmlns:p14="http://schemas.microsoft.com/office/powerpoint/2010/main" xmlns="" val="3625946766"/>
      </p:ext>
    </p:extLst>
  </p:cSld>
  <p:clrMapOvr>
    <a:masterClrMapping/>
  </p:clrMapOvr>
  <p:transition>
    <p:fade/>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626" name="组合 24"/>
          <p:cNvGrpSpPr>
            <a:grpSpLocks/>
          </p:cNvGrpSpPr>
          <p:nvPr/>
        </p:nvGrpSpPr>
        <p:grpSpPr bwMode="auto">
          <a:xfrm>
            <a:off x="0" y="-71437"/>
            <a:ext cx="9144000" cy="1309688"/>
            <a:chOff x="0" y="-71462"/>
            <a:chExt cx="9144000" cy="1309218"/>
          </a:xfrm>
        </p:grpSpPr>
        <p:grpSp>
          <p:nvGrpSpPr>
            <p:cNvPr id="26646" name="组合 21"/>
            <p:cNvGrpSpPr>
              <a:grpSpLocks/>
            </p:cNvGrpSpPr>
            <p:nvPr/>
          </p:nvGrpSpPr>
          <p:grpSpPr bwMode="auto">
            <a:xfrm>
              <a:off x="0" y="857232"/>
              <a:ext cx="9144000" cy="173037"/>
              <a:chOff x="0" y="827071"/>
              <a:chExt cx="9144000" cy="173037"/>
            </a:xfrm>
          </p:grpSpPr>
          <p:sp>
            <p:nvSpPr>
              <p:cNvPr id="32" name="矩形 31"/>
              <p:cNvSpPr/>
              <p:nvPr/>
            </p:nvSpPr>
            <p:spPr>
              <a:xfrm>
                <a:off x="0" y="920664"/>
                <a:ext cx="9144000" cy="45719"/>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3"/>
              </a:lnRef>
              <a:fillRef idx="2">
                <a:schemeClr val="accent3"/>
              </a:fillRef>
              <a:effectRef idx="1">
                <a:schemeClr val="accent3"/>
              </a:effectRef>
              <a:fontRef idx="minor">
                <a:schemeClr val="dk1"/>
              </a:fontRef>
            </p:style>
            <p:txBody>
              <a:bodyPr anchor="ctr"/>
              <a:lstStyle/>
              <a:p>
                <a:pPr algn="ctr" fontAlgn="auto">
                  <a:spcBef>
                    <a:spcPts val="0"/>
                  </a:spcBef>
                  <a:spcAft>
                    <a:spcPts val="0"/>
                  </a:spcAft>
                  <a:defRPr/>
                </a:pPr>
                <a:endParaRPr lang="zh-CN" altLang="en-US" kern="0">
                  <a:solidFill>
                    <a:sysClr val="window" lastClr="FFFFFF"/>
                  </a:solidFill>
                  <a:latin typeface="Constantia"/>
                  <a:ea typeface="微软雅黑"/>
                </a:endParaRPr>
              </a:p>
            </p:txBody>
          </p:sp>
          <p:grpSp>
            <p:nvGrpSpPr>
              <p:cNvPr id="26651" name="组合 12"/>
              <p:cNvGrpSpPr>
                <a:grpSpLocks/>
              </p:cNvGrpSpPr>
              <p:nvPr/>
            </p:nvGrpSpPr>
            <p:grpSpPr bwMode="auto">
              <a:xfrm>
                <a:off x="8715404" y="827071"/>
                <a:ext cx="287337" cy="173037"/>
                <a:chOff x="8461697" y="933460"/>
                <a:chExt cx="358775" cy="244475"/>
              </a:xfrm>
            </p:grpSpPr>
            <p:sp>
              <p:nvSpPr>
                <p:cNvPr id="38" name="燕尾形 37"/>
                <p:cNvSpPr/>
                <p:nvPr/>
              </p:nvSpPr>
              <p:spPr>
                <a:xfrm>
                  <a:off x="8461661" y="932981"/>
                  <a:ext cx="180380" cy="244389"/>
                </a:xfrm>
                <a:prstGeom prst="chevron">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fontAlgn="auto">
                    <a:spcBef>
                      <a:spcPts val="0"/>
                    </a:spcBef>
                    <a:spcAft>
                      <a:spcPts val="0"/>
                    </a:spcAft>
                    <a:defRPr/>
                  </a:pPr>
                  <a:endParaRPr lang="zh-CN" altLang="en-US">
                    <a:solidFill>
                      <a:schemeClr val="tx1"/>
                    </a:solidFill>
                  </a:endParaRPr>
                </a:p>
              </p:txBody>
            </p:sp>
            <p:sp>
              <p:nvSpPr>
                <p:cNvPr id="46" name="燕尾形 45"/>
                <p:cNvSpPr/>
                <p:nvPr/>
              </p:nvSpPr>
              <p:spPr>
                <a:xfrm>
                  <a:off x="8642040" y="932981"/>
                  <a:ext cx="178397" cy="244389"/>
                </a:xfrm>
                <a:prstGeom prst="chevron">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fontAlgn="auto">
                    <a:spcBef>
                      <a:spcPts val="0"/>
                    </a:spcBef>
                    <a:spcAft>
                      <a:spcPts val="0"/>
                    </a:spcAft>
                    <a:defRPr/>
                  </a:pPr>
                  <a:endParaRPr lang="zh-CN" altLang="en-US">
                    <a:solidFill>
                      <a:schemeClr val="tx1"/>
                    </a:solidFill>
                  </a:endParaRPr>
                </a:p>
              </p:txBody>
            </p:sp>
          </p:grpSp>
        </p:grpSp>
        <p:pic>
          <p:nvPicPr>
            <p:cNvPr id="29" name="图片 28" descr="14-2.png"/>
            <p:cNvPicPr>
              <a:picLocks noChangeAspect="1"/>
            </p:cNvPicPr>
            <p:nvPr/>
          </p:nvPicPr>
          <p:blipFill>
            <a:blip r:embed="rId3" cstate="print">
              <a:lum bright="100000" contrast="12000"/>
              <a:extLst/>
            </a:blip>
            <a:srcRect l="38138" b="39864"/>
            <a:stretch>
              <a:fillRect/>
            </a:stretch>
          </p:blipFill>
          <p:spPr bwMode="auto">
            <a:xfrm>
              <a:off x="5786446" y="-71462"/>
              <a:ext cx="3044754" cy="1309218"/>
            </a:xfrm>
            <a:prstGeom prst="rect">
              <a:avLst/>
            </a:prstGeom>
            <a:noFill/>
            <a:ln>
              <a:noFill/>
            </a:ln>
            <a:effectLst>
              <a:outerShdw blurRad="190500" dist="228600" dir="2700000" algn="ctr">
                <a:srgbClr val="000000">
                  <a:alpha val="30000"/>
                </a:srgbClr>
              </a:outerShdw>
            </a:effectLst>
            <a:scene3d>
              <a:camera prst="perspectiveRelaxed"/>
              <a:lightRig rig="threePt" dir="t"/>
            </a:scene3d>
            <a:extLst/>
          </p:spPr>
        </p:pic>
      </p:grpSp>
      <p:sp>
        <p:nvSpPr>
          <p:cNvPr id="12" name="标题 1"/>
          <p:cNvSpPr>
            <a:spLocks noGrp="1"/>
          </p:cNvSpPr>
          <p:nvPr>
            <p:ph type="ctrTitle"/>
          </p:nvPr>
        </p:nvSpPr>
        <p:spPr>
          <a:xfrm>
            <a:off x="71406" y="-27383"/>
            <a:ext cx="8715372" cy="884634"/>
          </a:xfrm>
        </p:spPr>
        <p:txBody>
          <a:bodyP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fontAlgn="auto">
              <a:spcAft>
                <a:spcPts val="0"/>
              </a:spcAft>
              <a:defRPr/>
            </a:pPr>
            <a:r>
              <a:rPr lang="zh-CN" altLang="en-US" sz="4400" b="1" spc="50" dirty="0">
                <a:ln w="11430"/>
                <a:solidFill>
                  <a:srgbClr val="7030A0"/>
                </a:solidFill>
                <a:effectLst>
                  <a:outerShdw blurRad="76200" dist="50800" dir="5400000" algn="tl" rotWithShape="0">
                    <a:srgbClr val="000000">
                      <a:alpha val="65000"/>
                    </a:srgbClr>
                  </a:outerShdw>
                </a:effectLst>
                <a:latin typeface="微软雅黑" pitchFamily="34" charset="-122"/>
                <a:ea typeface="微软雅黑" pitchFamily="34" charset="-122"/>
              </a:rPr>
              <a:t>一</a:t>
            </a:r>
            <a:r>
              <a:rPr lang="zh-CN" altLang="en-US" sz="4400" b="1" spc="50" dirty="0" smtClean="0">
                <a:ln w="11430"/>
                <a:solidFill>
                  <a:srgbClr val="7030A0"/>
                </a:solidFill>
                <a:effectLst>
                  <a:outerShdw blurRad="76200" dist="50800" dir="5400000" algn="tl" rotWithShape="0">
                    <a:srgbClr val="000000">
                      <a:alpha val="65000"/>
                    </a:srgbClr>
                  </a:outerShdw>
                </a:effectLst>
                <a:latin typeface="微软雅黑" pitchFamily="34" charset="-122"/>
                <a:ea typeface="微软雅黑" pitchFamily="34" charset="-122"/>
              </a:rPr>
              <a:t>、基本统计软件概述</a:t>
            </a:r>
            <a:endParaRPr lang="zh-CN" altLang="en-US" sz="4400" b="1" spc="50" dirty="0">
              <a:ln w="11430"/>
              <a:solidFill>
                <a:srgbClr val="7030A0"/>
              </a:solidFill>
              <a:effectLst>
                <a:outerShdw blurRad="76200" dist="50800" dir="5400000" algn="tl" rotWithShape="0">
                  <a:srgbClr val="000000">
                    <a:alpha val="65000"/>
                  </a:srgbClr>
                </a:outerShdw>
              </a:effectLst>
              <a:latin typeface="微软雅黑" pitchFamily="34" charset="-122"/>
              <a:ea typeface="微软雅黑" pitchFamily="34" charset="-122"/>
            </a:endParaRPr>
          </a:p>
        </p:txBody>
      </p:sp>
      <p:sp>
        <p:nvSpPr>
          <p:cNvPr id="11" name="矩形 10"/>
          <p:cNvSpPr/>
          <p:nvPr/>
        </p:nvSpPr>
        <p:spPr>
          <a:xfrm>
            <a:off x="500002" y="1090918"/>
            <a:ext cx="8286776" cy="5693866"/>
          </a:xfrm>
          <a:prstGeom prst="rect">
            <a:avLst/>
          </a:prstGeom>
        </p:spPr>
        <p:txBody>
          <a:bodyPr wrap="square">
            <a:spAutoFit/>
          </a:bodyPr>
          <a:lstStyle/>
          <a:p>
            <a:pPr marL="285750" indent="-285750" fontAlgn="auto">
              <a:lnSpc>
                <a:spcPct val="150000"/>
              </a:lnSpc>
              <a:spcBef>
                <a:spcPts val="1500"/>
              </a:spcBef>
              <a:spcAft>
                <a:spcPts val="0"/>
              </a:spcAft>
              <a:buFont typeface="Wingdings" panose="05000000000000000000" pitchFamily="2" charset="2"/>
              <a:buChar char="p"/>
              <a:defRPr/>
            </a:pPr>
            <a:r>
              <a:rPr lang="zh-CN" altLang="en-US" b="1" dirty="0" smtClean="0">
                <a:solidFill>
                  <a:srgbClr val="2A421A"/>
                </a:solidFill>
                <a:latin typeface="微软雅黑" panose="020B0503020204020204" pitchFamily="34" charset="-122"/>
                <a:ea typeface="微软雅黑" panose="020B0503020204020204" pitchFamily="34" charset="-122"/>
              </a:rPr>
              <a:t>数据源</a:t>
            </a:r>
            <a:endParaRPr lang="en-US" altLang="zh-CN" b="1" dirty="0" smtClean="0">
              <a:solidFill>
                <a:srgbClr val="2A421A"/>
              </a:solidFill>
              <a:latin typeface="微软雅黑" panose="020B0503020204020204" pitchFamily="34" charset="-122"/>
              <a:ea typeface="微软雅黑" panose="020B0503020204020204" pitchFamily="34" charset="-122"/>
            </a:endParaRPr>
          </a:p>
          <a:p>
            <a:pPr fontAlgn="auto">
              <a:lnSpc>
                <a:spcPct val="150000"/>
              </a:lnSpc>
              <a:spcBef>
                <a:spcPts val="600"/>
              </a:spcBef>
              <a:spcAft>
                <a:spcPts val="0"/>
              </a:spcAft>
              <a:defRPr/>
            </a:pPr>
            <a:r>
              <a:rPr lang="zh-CN" altLang="en-US" b="1" dirty="0" smtClean="0">
                <a:solidFill>
                  <a:srgbClr val="002060"/>
                </a:solidFill>
                <a:latin typeface="微软雅黑" panose="020B0503020204020204" pitchFamily="34" charset="-122"/>
                <a:ea typeface="微软雅黑" panose="020B0503020204020204" pitchFamily="34" charset="-122"/>
              </a:rPr>
              <a:t>       基本统计软件的数据源为</a:t>
            </a:r>
            <a:r>
              <a:rPr lang="zh-CN" altLang="zh-CN" b="1" dirty="0" smtClean="0">
                <a:solidFill>
                  <a:srgbClr val="002060"/>
                </a:solidFill>
                <a:latin typeface="微软雅黑" panose="020B0503020204020204" pitchFamily="34" charset="-122"/>
                <a:ea typeface="微软雅黑" panose="020B0503020204020204" pitchFamily="34" charset="-122"/>
              </a:rPr>
              <a:t>地理</a:t>
            </a:r>
            <a:r>
              <a:rPr lang="zh-CN" altLang="zh-CN" b="1" dirty="0">
                <a:solidFill>
                  <a:srgbClr val="002060"/>
                </a:solidFill>
                <a:latin typeface="微软雅黑" panose="020B0503020204020204" pitchFamily="34" charset="-122"/>
                <a:ea typeface="微软雅黑" panose="020B0503020204020204" pitchFamily="34" charset="-122"/>
              </a:rPr>
              <a:t>国情普查</a:t>
            </a:r>
            <a:r>
              <a:rPr lang="zh-CN" altLang="en-US" b="1" dirty="0">
                <a:solidFill>
                  <a:srgbClr val="002060"/>
                </a:solidFill>
                <a:latin typeface="微软雅黑" panose="020B0503020204020204" pitchFamily="34" charset="-122"/>
                <a:ea typeface="微软雅黑" panose="020B0503020204020204" pitchFamily="34" charset="-122"/>
              </a:rPr>
              <a:t>所获取的</a:t>
            </a:r>
            <a:r>
              <a:rPr lang="zh-CN" altLang="en-US" b="1" dirty="0">
                <a:solidFill>
                  <a:srgbClr val="C00000"/>
                </a:solidFill>
                <a:latin typeface="微软雅黑" panose="020B0503020204020204" pitchFamily="34" charset="-122"/>
                <a:ea typeface="微软雅黑" panose="020B0503020204020204" pitchFamily="34" charset="-122"/>
              </a:rPr>
              <a:t>地表形态、地表覆盖、重要地理国情要素等三类</a:t>
            </a:r>
            <a:r>
              <a:rPr lang="zh-CN" altLang="en-US" b="1" dirty="0" smtClean="0">
                <a:solidFill>
                  <a:srgbClr val="C00000"/>
                </a:solidFill>
                <a:latin typeface="微软雅黑" panose="020B0503020204020204" pitchFamily="34" charset="-122"/>
                <a:ea typeface="微软雅黑" panose="020B0503020204020204" pitchFamily="34" charset="-122"/>
              </a:rPr>
              <a:t>对象</a:t>
            </a:r>
            <a:r>
              <a:rPr lang="zh-CN" altLang="zh-CN" b="1" dirty="0" smtClean="0">
                <a:solidFill>
                  <a:srgbClr val="002060"/>
                </a:solidFill>
                <a:latin typeface="微软雅黑" panose="020B0503020204020204" pitchFamily="34" charset="-122"/>
                <a:ea typeface="微软雅黑" panose="020B0503020204020204" pitchFamily="34" charset="-122"/>
              </a:rPr>
              <a:t>，</a:t>
            </a:r>
            <a:r>
              <a:rPr lang="zh-CN" altLang="en-US" b="1" dirty="0">
                <a:solidFill>
                  <a:srgbClr val="002060"/>
                </a:solidFill>
                <a:latin typeface="微软雅黑" panose="020B0503020204020204" pitchFamily="34" charset="-122"/>
                <a:ea typeface="微软雅黑" panose="020B0503020204020204" pitchFamily="34" charset="-122"/>
              </a:rPr>
              <a:t>支持</a:t>
            </a:r>
            <a:r>
              <a:rPr lang="zh-CN" altLang="en-US" b="1" dirty="0" smtClean="0">
                <a:solidFill>
                  <a:srgbClr val="C00000"/>
                </a:solidFill>
                <a:latin typeface="微软雅黑" panose="020B0503020204020204" pitchFamily="34" charset="-122"/>
                <a:ea typeface="微软雅黑" panose="020B0503020204020204" pitchFamily="34" charset="-122"/>
              </a:rPr>
              <a:t>普查</a:t>
            </a:r>
            <a:r>
              <a:rPr lang="en-US" altLang="zh-CN" b="1" dirty="0" smtClean="0">
                <a:solidFill>
                  <a:srgbClr val="C00000"/>
                </a:solidFill>
                <a:latin typeface="微软雅黑" panose="020B0503020204020204" pitchFamily="34" charset="-122"/>
                <a:ea typeface="微软雅黑" panose="020B0503020204020204" pitchFamily="34" charset="-122"/>
              </a:rPr>
              <a:t>12</a:t>
            </a:r>
            <a:r>
              <a:rPr lang="zh-CN" altLang="en-US" b="1" dirty="0">
                <a:solidFill>
                  <a:srgbClr val="C00000"/>
                </a:solidFill>
                <a:latin typeface="微软雅黑" panose="020B0503020204020204" pitchFamily="34" charset="-122"/>
                <a:ea typeface="微软雅黑" panose="020B0503020204020204" pitchFamily="34" charset="-122"/>
              </a:rPr>
              <a:t>个一级类、</a:t>
            </a:r>
            <a:r>
              <a:rPr lang="en-US" altLang="zh-CN" b="1" dirty="0">
                <a:solidFill>
                  <a:srgbClr val="C00000"/>
                </a:solidFill>
                <a:latin typeface="微软雅黑" panose="020B0503020204020204" pitchFamily="34" charset="-122"/>
                <a:ea typeface="微软雅黑" panose="020B0503020204020204" pitchFamily="34" charset="-122"/>
              </a:rPr>
              <a:t>58</a:t>
            </a:r>
            <a:r>
              <a:rPr lang="zh-CN" altLang="en-US" b="1" dirty="0">
                <a:solidFill>
                  <a:srgbClr val="C00000"/>
                </a:solidFill>
                <a:latin typeface="微软雅黑" panose="020B0503020204020204" pitchFamily="34" charset="-122"/>
                <a:ea typeface="微软雅黑" panose="020B0503020204020204" pitchFamily="34" charset="-122"/>
              </a:rPr>
              <a:t>个二级类、</a:t>
            </a:r>
            <a:r>
              <a:rPr lang="en-US" altLang="zh-CN" b="1" dirty="0">
                <a:solidFill>
                  <a:srgbClr val="C00000"/>
                </a:solidFill>
                <a:latin typeface="微软雅黑" panose="020B0503020204020204" pitchFamily="34" charset="-122"/>
                <a:ea typeface="微软雅黑" panose="020B0503020204020204" pitchFamily="34" charset="-122"/>
              </a:rPr>
              <a:t>133</a:t>
            </a:r>
            <a:r>
              <a:rPr lang="zh-CN" altLang="en-US" b="1" dirty="0">
                <a:solidFill>
                  <a:srgbClr val="C00000"/>
                </a:solidFill>
                <a:latin typeface="微软雅黑" panose="020B0503020204020204" pitchFamily="34" charset="-122"/>
                <a:ea typeface="微软雅黑" panose="020B0503020204020204" pitchFamily="34" charset="-122"/>
              </a:rPr>
              <a:t>个三级</a:t>
            </a:r>
            <a:r>
              <a:rPr lang="zh-CN" altLang="en-US" b="1" dirty="0" smtClean="0">
                <a:solidFill>
                  <a:srgbClr val="C00000"/>
                </a:solidFill>
                <a:latin typeface="微软雅黑" panose="020B0503020204020204" pitchFamily="34" charset="-122"/>
                <a:ea typeface="微软雅黑" panose="020B0503020204020204" pitchFamily="34" charset="-122"/>
              </a:rPr>
              <a:t>类等所有内容</a:t>
            </a:r>
            <a:r>
              <a:rPr lang="zh-CN" altLang="en-US" b="1" dirty="0" smtClean="0">
                <a:solidFill>
                  <a:srgbClr val="002060"/>
                </a:solidFill>
                <a:latin typeface="微软雅黑" panose="020B0503020204020204" pitchFamily="34" charset="-122"/>
                <a:ea typeface="微软雅黑" panose="020B0503020204020204" pitchFamily="34" charset="-122"/>
              </a:rPr>
              <a:t>的统计计算。并预留</a:t>
            </a:r>
            <a:r>
              <a:rPr lang="zh-CN" altLang="en-US" b="1" dirty="0">
                <a:solidFill>
                  <a:srgbClr val="C00000"/>
                </a:solidFill>
                <a:latin typeface="微软雅黑" panose="020B0503020204020204" pitchFamily="34" charset="-122"/>
                <a:ea typeface="微软雅黑" panose="020B0503020204020204" pitchFamily="34" charset="-122"/>
              </a:rPr>
              <a:t>扩展</a:t>
            </a:r>
            <a:r>
              <a:rPr lang="zh-CN" altLang="en-US" b="1" dirty="0" smtClean="0">
                <a:solidFill>
                  <a:srgbClr val="C00000"/>
                </a:solidFill>
                <a:latin typeface="微软雅黑" panose="020B0503020204020204" pitchFamily="34" charset="-122"/>
                <a:ea typeface="微软雅黑" panose="020B0503020204020204" pitchFamily="34" charset="-122"/>
              </a:rPr>
              <a:t>接口</a:t>
            </a:r>
            <a:r>
              <a:rPr lang="zh-CN" altLang="en-US" b="1" dirty="0" smtClean="0">
                <a:solidFill>
                  <a:srgbClr val="002060"/>
                </a:solidFill>
                <a:latin typeface="微软雅黑" panose="020B0503020204020204" pitchFamily="34" charset="-122"/>
                <a:ea typeface="微软雅黑" panose="020B0503020204020204" pitchFamily="34" charset="-122"/>
              </a:rPr>
              <a:t>，支持更多级别、内容指标的</a:t>
            </a:r>
            <a:r>
              <a:rPr lang="zh-CN" altLang="en-US" b="1" dirty="0">
                <a:solidFill>
                  <a:srgbClr val="002060"/>
                </a:solidFill>
                <a:latin typeface="微软雅黑" panose="020B0503020204020204" pitchFamily="34" charset="-122"/>
                <a:ea typeface="微软雅黑" panose="020B0503020204020204" pitchFamily="34" charset="-122"/>
              </a:rPr>
              <a:t>统计计算。</a:t>
            </a:r>
            <a:endParaRPr lang="en-US" altLang="zh-CN" b="1" dirty="0">
              <a:solidFill>
                <a:srgbClr val="002060"/>
              </a:solidFill>
              <a:latin typeface="微软雅黑" panose="020B0503020204020204" pitchFamily="34" charset="-122"/>
              <a:ea typeface="微软雅黑" panose="020B0503020204020204" pitchFamily="34" charset="-122"/>
            </a:endParaRPr>
          </a:p>
          <a:p>
            <a:pPr marL="285750" indent="-285750" fontAlgn="auto">
              <a:lnSpc>
                <a:spcPct val="150000"/>
              </a:lnSpc>
              <a:spcBef>
                <a:spcPts val="1500"/>
              </a:spcBef>
              <a:spcAft>
                <a:spcPts val="0"/>
              </a:spcAft>
              <a:buFont typeface="Wingdings" panose="05000000000000000000" pitchFamily="2" charset="2"/>
              <a:buChar char="p"/>
              <a:defRPr/>
            </a:pPr>
            <a:r>
              <a:rPr lang="zh-CN" altLang="en-US" b="1" dirty="0">
                <a:solidFill>
                  <a:srgbClr val="2A421A"/>
                </a:solidFill>
                <a:latin typeface="微软雅黑" panose="020B0503020204020204" pitchFamily="34" charset="-122"/>
                <a:ea typeface="微软雅黑" panose="020B0503020204020204" pitchFamily="34" charset="-122"/>
              </a:rPr>
              <a:t>统计指标</a:t>
            </a:r>
            <a:endParaRPr lang="en-US" altLang="zh-CN" b="1" dirty="0">
              <a:solidFill>
                <a:srgbClr val="2A421A"/>
              </a:solidFill>
              <a:latin typeface="微软雅黑" panose="020B0503020204020204" pitchFamily="34" charset="-122"/>
              <a:ea typeface="微软雅黑" panose="020B0503020204020204" pitchFamily="34" charset="-122"/>
            </a:endParaRPr>
          </a:p>
          <a:p>
            <a:pPr fontAlgn="auto">
              <a:lnSpc>
                <a:spcPct val="150000"/>
              </a:lnSpc>
              <a:spcBef>
                <a:spcPts val="600"/>
              </a:spcBef>
              <a:spcAft>
                <a:spcPts val="0"/>
              </a:spcAft>
              <a:defRPr/>
            </a:pPr>
            <a:r>
              <a:rPr lang="zh-CN" altLang="en-US" b="1" dirty="0">
                <a:solidFill>
                  <a:srgbClr val="002060"/>
                </a:solidFill>
                <a:latin typeface="微软雅黑" panose="020B0503020204020204" pitchFamily="34" charset="-122"/>
                <a:ea typeface="微软雅黑" panose="020B0503020204020204" pitchFamily="34" charset="-122"/>
              </a:rPr>
              <a:t>       </a:t>
            </a:r>
            <a:r>
              <a:rPr lang="zh-CN" altLang="en-US" b="1" dirty="0">
                <a:solidFill>
                  <a:srgbClr val="C00000"/>
                </a:solidFill>
                <a:latin typeface="微软雅黑" panose="020B0503020204020204" pitchFamily="34" charset="-122"/>
                <a:ea typeface="微软雅黑" panose="020B0503020204020204" pitchFamily="34" charset="-122"/>
              </a:rPr>
              <a:t>点状要素</a:t>
            </a:r>
            <a:r>
              <a:rPr lang="en-US" altLang="zh-CN" b="1" dirty="0">
                <a:solidFill>
                  <a:srgbClr val="C00000"/>
                </a:solidFill>
                <a:latin typeface="微软雅黑" panose="020B0503020204020204" pitchFamily="34" charset="-122"/>
                <a:ea typeface="微软雅黑" panose="020B0503020204020204" pitchFamily="34" charset="-122"/>
              </a:rPr>
              <a:t>4</a:t>
            </a:r>
            <a:r>
              <a:rPr lang="zh-CN" altLang="en-US" b="1" dirty="0">
                <a:solidFill>
                  <a:srgbClr val="C00000"/>
                </a:solidFill>
                <a:latin typeface="微软雅黑" panose="020B0503020204020204" pitchFamily="34" charset="-122"/>
                <a:ea typeface="微软雅黑" panose="020B0503020204020204" pitchFamily="34" charset="-122"/>
              </a:rPr>
              <a:t>个统计指标</a:t>
            </a:r>
            <a:r>
              <a:rPr lang="zh-CN" altLang="en-US" b="1" dirty="0">
                <a:solidFill>
                  <a:srgbClr val="002060"/>
                </a:solidFill>
                <a:latin typeface="微软雅黑" panose="020B0503020204020204" pitchFamily="34" charset="-122"/>
                <a:ea typeface="微软雅黑" panose="020B0503020204020204" pitchFamily="34" charset="-122"/>
              </a:rPr>
              <a:t>（个数、密度、距离、交通距离）；</a:t>
            </a:r>
            <a:r>
              <a:rPr lang="zh-CN" altLang="en-US" b="1" dirty="0">
                <a:solidFill>
                  <a:srgbClr val="C00000"/>
                </a:solidFill>
                <a:latin typeface="微软雅黑" panose="020B0503020204020204" pitchFamily="34" charset="-122"/>
                <a:ea typeface="微软雅黑" panose="020B0503020204020204" pitchFamily="34" charset="-122"/>
              </a:rPr>
              <a:t>线状要素</a:t>
            </a:r>
            <a:r>
              <a:rPr lang="en-US" altLang="zh-CN" b="1" dirty="0">
                <a:solidFill>
                  <a:srgbClr val="C00000"/>
                </a:solidFill>
                <a:latin typeface="微软雅黑" panose="020B0503020204020204" pitchFamily="34" charset="-122"/>
                <a:ea typeface="微软雅黑" panose="020B0503020204020204" pitchFamily="34" charset="-122"/>
              </a:rPr>
              <a:t>3</a:t>
            </a:r>
            <a:r>
              <a:rPr lang="zh-CN" altLang="en-US" b="1" dirty="0">
                <a:solidFill>
                  <a:srgbClr val="C00000"/>
                </a:solidFill>
                <a:latin typeface="微软雅黑" panose="020B0503020204020204" pitchFamily="34" charset="-122"/>
                <a:ea typeface="微软雅黑" panose="020B0503020204020204" pitchFamily="34" charset="-122"/>
              </a:rPr>
              <a:t>个统计指标</a:t>
            </a:r>
            <a:r>
              <a:rPr lang="zh-CN" altLang="en-US" b="1" dirty="0">
                <a:solidFill>
                  <a:srgbClr val="002060"/>
                </a:solidFill>
                <a:latin typeface="微软雅黑" panose="020B0503020204020204" pitchFamily="34" charset="-122"/>
                <a:ea typeface="微软雅黑" panose="020B0503020204020204" pitchFamily="34" charset="-122"/>
              </a:rPr>
              <a:t>（密度、长度、表面长度）；</a:t>
            </a:r>
            <a:r>
              <a:rPr lang="zh-CN" altLang="en-US" b="1" dirty="0">
                <a:solidFill>
                  <a:srgbClr val="C00000"/>
                </a:solidFill>
                <a:latin typeface="微软雅黑" panose="020B0503020204020204" pitchFamily="34" charset="-122"/>
                <a:ea typeface="微软雅黑" panose="020B0503020204020204" pitchFamily="34" charset="-122"/>
              </a:rPr>
              <a:t>面状要素</a:t>
            </a:r>
            <a:r>
              <a:rPr lang="en-US" altLang="zh-CN" b="1" dirty="0">
                <a:solidFill>
                  <a:srgbClr val="C00000"/>
                </a:solidFill>
                <a:latin typeface="微软雅黑" panose="020B0503020204020204" pitchFamily="34" charset="-122"/>
                <a:ea typeface="微软雅黑" panose="020B0503020204020204" pitchFamily="34" charset="-122"/>
              </a:rPr>
              <a:t>11</a:t>
            </a:r>
            <a:r>
              <a:rPr lang="zh-CN" altLang="en-US" b="1" dirty="0">
                <a:solidFill>
                  <a:srgbClr val="C00000"/>
                </a:solidFill>
                <a:latin typeface="微软雅黑" panose="020B0503020204020204" pitchFamily="34" charset="-122"/>
                <a:ea typeface="微软雅黑" panose="020B0503020204020204" pitchFamily="34" charset="-122"/>
              </a:rPr>
              <a:t>个统计</a:t>
            </a:r>
            <a:r>
              <a:rPr lang="zh-CN" altLang="en-US" b="1" dirty="0" smtClean="0">
                <a:solidFill>
                  <a:srgbClr val="C00000"/>
                </a:solidFill>
                <a:latin typeface="微软雅黑" panose="020B0503020204020204" pitchFamily="34" charset="-122"/>
                <a:ea typeface="微软雅黑" panose="020B0503020204020204" pitchFamily="34" charset="-122"/>
              </a:rPr>
              <a:t>指标</a:t>
            </a:r>
            <a:r>
              <a:rPr lang="zh-CN" altLang="en-US" b="1" dirty="0" smtClean="0">
                <a:solidFill>
                  <a:srgbClr val="002060"/>
                </a:solidFill>
                <a:latin typeface="微软雅黑" panose="020B0503020204020204" pitchFamily="34" charset="-122"/>
                <a:ea typeface="微软雅黑" panose="020B0503020204020204" pitchFamily="34" charset="-122"/>
              </a:rPr>
              <a:t>（个数</a:t>
            </a:r>
            <a:r>
              <a:rPr lang="zh-CN" altLang="en-US" b="1" dirty="0">
                <a:solidFill>
                  <a:srgbClr val="002060"/>
                </a:solidFill>
                <a:latin typeface="微软雅黑" panose="020B0503020204020204" pitchFamily="34" charset="-122"/>
                <a:ea typeface="微软雅黑" panose="020B0503020204020204" pitchFamily="34" charset="-122"/>
              </a:rPr>
              <a:t>、面积、表面面积、占比、构成比、四至坐标、东西和南北长度、平均高程、最高高程、最低高程、地表平整</a:t>
            </a:r>
            <a:r>
              <a:rPr lang="zh-CN" altLang="en-US" b="1" dirty="0" smtClean="0">
                <a:solidFill>
                  <a:srgbClr val="002060"/>
                </a:solidFill>
                <a:latin typeface="微软雅黑" panose="020B0503020204020204" pitchFamily="34" charset="-122"/>
                <a:ea typeface="微软雅黑" panose="020B0503020204020204" pitchFamily="34" charset="-122"/>
              </a:rPr>
              <a:t>系数）；</a:t>
            </a:r>
            <a:r>
              <a:rPr lang="zh-CN" altLang="en-US" b="1" dirty="0">
                <a:solidFill>
                  <a:srgbClr val="C00000"/>
                </a:solidFill>
                <a:latin typeface="微软雅黑" panose="020B0503020204020204" pitchFamily="34" charset="-122"/>
                <a:ea typeface="微软雅黑" panose="020B0503020204020204" pitchFamily="34" charset="-122"/>
              </a:rPr>
              <a:t>地理实体</a:t>
            </a:r>
            <a:r>
              <a:rPr lang="en-US" altLang="zh-CN" b="1" dirty="0">
                <a:solidFill>
                  <a:srgbClr val="C00000"/>
                </a:solidFill>
                <a:latin typeface="微软雅黑" panose="020B0503020204020204" pitchFamily="34" charset="-122"/>
                <a:ea typeface="微软雅黑" panose="020B0503020204020204" pitchFamily="34" charset="-122"/>
              </a:rPr>
              <a:t>3</a:t>
            </a:r>
            <a:r>
              <a:rPr lang="zh-CN" altLang="en-US" b="1" dirty="0">
                <a:solidFill>
                  <a:srgbClr val="C00000"/>
                </a:solidFill>
                <a:latin typeface="微软雅黑" panose="020B0503020204020204" pitchFamily="34" charset="-122"/>
                <a:ea typeface="微软雅黑" panose="020B0503020204020204" pitchFamily="34" charset="-122"/>
              </a:rPr>
              <a:t>个统计指标</a:t>
            </a:r>
            <a:r>
              <a:rPr lang="zh-CN" altLang="en-US" b="1" dirty="0">
                <a:solidFill>
                  <a:srgbClr val="002060"/>
                </a:solidFill>
                <a:latin typeface="微软雅黑" panose="020B0503020204020204" pitchFamily="34" charset="-122"/>
                <a:ea typeface="微软雅黑" panose="020B0503020204020204" pitchFamily="34" charset="-122"/>
              </a:rPr>
              <a:t>（个数、长度、面积）</a:t>
            </a:r>
          </a:p>
          <a:p>
            <a:pPr marL="285750" indent="-285750" fontAlgn="auto">
              <a:lnSpc>
                <a:spcPct val="150000"/>
              </a:lnSpc>
              <a:spcBef>
                <a:spcPts val="1500"/>
              </a:spcBef>
              <a:spcAft>
                <a:spcPts val="0"/>
              </a:spcAft>
              <a:buFont typeface="Wingdings" panose="05000000000000000000" pitchFamily="2" charset="2"/>
              <a:buChar char="p"/>
              <a:defRPr/>
            </a:pPr>
            <a:r>
              <a:rPr lang="zh-CN" altLang="en-US" b="1" dirty="0">
                <a:solidFill>
                  <a:srgbClr val="2A421A"/>
                </a:solidFill>
                <a:latin typeface="微软雅黑" panose="020B0503020204020204" pitchFamily="34" charset="-122"/>
                <a:ea typeface="微软雅黑" panose="020B0503020204020204" pitchFamily="34" charset="-122"/>
              </a:rPr>
              <a:t>成果内容</a:t>
            </a:r>
            <a:endParaRPr lang="en-US" altLang="zh-CN" b="1" dirty="0">
              <a:solidFill>
                <a:srgbClr val="2A421A"/>
              </a:solidFill>
              <a:latin typeface="微软雅黑" panose="020B0503020204020204" pitchFamily="34" charset="-122"/>
              <a:ea typeface="微软雅黑" panose="020B0503020204020204" pitchFamily="34" charset="-122"/>
            </a:endParaRPr>
          </a:p>
          <a:p>
            <a:pPr fontAlgn="auto">
              <a:lnSpc>
                <a:spcPct val="150000"/>
              </a:lnSpc>
              <a:spcBef>
                <a:spcPts val="600"/>
              </a:spcBef>
              <a:spcAft>
                <a:spcPts val="0"/>
              </a:spcAft>
              <a:defRPr/>
            </a:pPr>
            <a:r>
              <a:rPr lang="zh-CN" altLang="en-US" b="1" dirty="0" smtClean="0">
                <a:solidFill>
                  <a:srgbClr val="002060"/>
                </a:solidFill>
                <a:latin typeface="微软雅黑" panose="020B0503020204020204" pitchFamily="34" charset="-122"/>
                <a:ea typeface="微软雅黑" panose="020B0503020204020204" pitchFamily="34" charset="-122"/>
              </a:rPr>
              <a:t>       形成</a:t>
            </a:r>
            <a:r>
              <a:rPr lang="zh-CN" altLang="en-US" b="1" dirty="0" smtClean="0">
                <a:solidFill>
                  <a:srgbClr val="C00000"/>
                </a:solidFill>
                <a:latin typeface="微软雅黑" panose="020B0503020204020204" pitchFamily="34" charset="-122"/>
                <a:ea typeface="微软雅黑" panose="020B0503020204020204" pitchFamily="34" charset="-122"/>
              </a:rPr>
              <a:t>地形</a:t>
            </a:r>
            <a:r>
              <a:rPr lang="zh-CN" altLang="en-US" b="1" dirty="0">
                <a:solidFill>
                  <a:srgbClr val="C00000"/>
                </a:solidFill>
                <a:latin typeface="微软雅黑" panose="020B0503020204020204" pitchFamily="34" charset="-122"/>
                <a:ea typeface="微软雅黑" panose="020B0503020204020204" pitchFamily="34" charset="-122"/>
              </a:rPr>
              <a:t>地貌、植被覆盖、荒漠与裸露地表、水域、交通网络、居民地与设施、地理单元</a:t>
            </a:r>
            <a:r>
              <a:rPr lang="zh-CN" altLang="en-US" b="1" dirty="0" smtClean="0">
                <a:solidFill>
                  <a:srgbClr val="C00000"/>
                </a:solidFill>
                <a:latin typeface="微软雅黑" panose="020B0503020204020204" pitchFamily="34" charset="-122"/>
                <a:ea typeface="微软雅黑" panose="020B0503020204020204" pitchFamily="34" charset="-122"/>
              </a:rPr>
              <a:t>等七大类型</a:t>
            </a:r>
            <a:r>
              <a:rPr lang="zh-CN" altLang="en-US" b="1" dirty="0" smtClean="0">
                <a:solidFill>
                  <a:srgbClr val="002060"/>
                </a:solidFill>
                <a:latin typeface="微软雅黑" panose="020B0503020204020204" pitchFamily="34" charset="-122"/>
                <a:ea typeface="微软雅黑" panose="020B0503020204020204" pitchFamily="34" charset="-122"/>
              </a:rPr>
              <a:t>自然和人文要素的</a:t>
            </a:r>
            <a:r>
              <a:rPr lang="zh-CN" altLang="en-US" b="1" dirty="0" smtClean="0">
                <a:solidFill>
                  <a:srgbClr val="C00000"/>
                </a:solidFill>
                <a:latin typeface="微软雅黑" panose="020B0503020204020204" pitchFamily="34" charset="-122"/>
                <a:ea typeface="微软雅黑" panose="020B0503020204020204" pitchFamily="34" charset="-122"/>
              </a:rPr>
              <a:t>数据集、统计报表</a:t>
            </a:r>
            <a:r>
              <a:rPr lang="zh-CN" altLang="en-US" b="1" dirty="0" smtClean="0">
                <a:solidFill>
                  <a:srgbClr val="002060"/>
                </a:solidFill>
                <a:latin typeface="微软雅黑" panose="020B0503020204020204" pitchFamily="34" charset="-122"/>
                <a:ea typeface="微软雅黑" panose="020B0503020204020204" pitchFamily="34" charset="-122"/>
              </a:rPr>
              <a:t>等基本统计成果。</a:t>
            </a:r>
            <a:endParaRPr lang="en-US" altLang="zh-CN" b="1" dirty="0" smtClean="0">
              <a:solidFill>
                <a:srgbClr val="002060"/>
              </a:solidFill>
              <a:latin typeface="微软雅黑" panose="020B0503020204020204" pitchFamily="34" charset="-122"/>
              <a:ea typeface="微软雅黑" panose="020B0503020204020204" pitchFamily="34" charset="-122"/>
            </a:endParaRPr>
          </a:p>
        </p:txBody>
      </p:sp>
      <p:sp>
        <p:nvSpPr>
          <p:cNvPr id="2" name="灯片编号占位符 1"/>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83</a:t>
            </a:fld>
            <a:endParaRPr lang="zh-CN" altLang="en-US">
              <a:solidFill>
                <a:prstClr val="black">
                  <a:tint val="75000"/>
                </a:prstClr>
              </a:solidFill>
            </a:endParaRPr>
          </a:p>
        </p:txBody>
      </p:sp>
    </p:spTree>
    <p:extLst>
      <p:ext uri="{BB962C8B-B14F-4D97-AF65-F5344CB8AC3E}">
        <p14:creationId xmlns:p14="http://schemas.microsoft.com/office/powerpoint/2010/main" xmlns="" val="1021228456"/>
      </p:ext>
    </p:extLst>
  </p:cSld>
  <p:clrMapOvr>
    <a:masterClrMapping/>
  </p:clrMapOvr>
  <p:transition>
    <p:fade/>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4"/>
          <p:cNvGrpSpPr>
            <a:grpSpLocks/>
          </p:cNvGrpSpPr>
          <p:nvPr/>
        </p:nvGrpSpPr>
        <p:grpSpPr bwMode="auto">
          <a:xfrm>
            <a:off x="0" y="-71437"/>
            <a:ext cx="9144000" cy="1309688"/>
            <a:chOff x="0" y="-71462"/>
            <a:chExt cx="9144000" cy="1309218"/>
          </a:xfrm>
        </p:grpSpPr>
        <p:grpSp>
          <p:nvGrpSpPr>
            <p:cNvPr id="4" name="组合 21"/>
            <p:cNvGrpSpPr>
              <a:grpSpLocks/>
            </p:cNvGrpSpPr>
            <p:nvPr/>
          </p:nvGrpSpPr>
          <p:grpSpPr bwMode="auto">
            <a:xfrm>
              <a:off x="0" y="857232"/>
              <a:ext cx="9144000" cy="173037"/>
              <a:chOff x="0" y="827071"/>
              <a:chExt cx="9144000" cy="173037"/>
            </a:xfrm>
          </p:grpSpPr>
          <p:sp>
            <p:nvSpPr>
              <p:cNvPr id="6" name="矩形 5"/>
              <p:cNvSpPr/>
              <p:nvPr/>
            </p:nvSpPr>
            <p:spPr>
              <a:xfrm>
                <a:off x="0" y="920664"/>
                <a:ext cx="9144000" cy="45719"/>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3"/>
              </a:lnRef>
              <a:fillRef idx="2">
                <a:schemeClr val="accent3"/>
              </a:fillRef>
              <a:effectRef idx="1">
                <a:schemeClr val="accent3"/>
              </a:effectRef>
              <a:fontRef idx="minor">
                <a:schemeClr val="dk1"/>
              </a:fontRef>
            </p:style>
            <p:txBody>
              <a:bodyPr anchor="ctr"/>
              <a:lstStyle/>
              <a:p>
                <a:pPr algn="ctr" fontAlgn="auto">
                  <a:spcBef>
                    <a:spcPts val="0"/>
                  </a:spcBef>
                  <a:spcAft>
                    <a:spcPts val="0"/>
                  </a:spcAft>
                  <a:defRPr/>
                </a:pPr>
                <a:endParaRPr lang="zh-CN" altLang="en-US" kern="0">
                  <a:solidFill>
                    <a:sysClr val="window" lastClr="FFFFFF"/>
                  </a:solidFill>
                  <a:latin typeface="Constantia"/>
                  <a:ea typeface="微软雅黑"/>
                </a:endParaRPr>
              </a:p>
            </p:txBody>
          </p:sp>
          <p:grpSp>
            <p:nvGrpSpPr>
              <p:cNvPr id="7" name="组合 12"/>
              <p:cNvGrpSpPr>
                <a:grpSpLocks/>
              </p:cNvGrpSpPr>
              <p:nvPr/>
            </p:nvGrpSpPr>
            <p:grpSpPr bwMode="auto">
              <a:xfrm>
                <a:off x="8715404" y="827071"/>
                <a:ext cx="287337" cy="173037"/>
                <a:chOff x="8461697" y="933460"/>
                <a:chExt cx="358775" cy="244475"/>
              </a:xfrm>
            </p:grpSpPr>
            <p:sp>
              <p:nvSpPr>
                <p:cNvPr id="8" name="燕尾形 7"/>
                <p:cNvSpPr/>
                <p:nvPr/>
              </p:nvSpPr>
              <p:spPr>
                <a:xfrm>
                  <a:off x="8461661" y="932981"/>
                  <a:ext cx="180380" cy="244389"/>
                </a:xfrm>
                <a:prstGeom prst="chevron">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fontAlgn="auto">
                    <a:spcBef>
                      <a:spcPts val="0"/>
                    </a:spcBef>
                    <a:spcAft>
                      <a:spcPts val="0"/>
                    </a:spcAft>
                    <a:defRPr/>
                  </a:pPr>
                  <a:endParaRPr lang="zh-CN" altLang="en-US">
                    <a:solidFill>
                      <a:schemeClr val="tx1"/>
                    </a:solidFill>
                  </a:endParaRPr>
                </a:p>
              </p:txBody>
            </p:sp>
            <p:sp>
              <p:nvSpPr>
                <p:cNvPr id="9" name="燕尾形 8"/>
                <p:cNvSpPr/>
                <p:nvPr/>
              </p:nvSpPr>
              <p:spPr>
                <a:xfrm>
                  <a:off x="8642040" y="932981"/>
                  <a:ext cx="178397" cy="244389"/>
                </a:xfrm>
                <a:prstGeom prst="chevron">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fontAlgn="auto">
                    <a:spcBef>
                      <a:spcPts val="0"/>
                    </a:spcBef>
                    <a:spcAft>
                      <a:spcPts val="0"/>
                    </a:spcAft>
                    <a:defRPr/>
                  </a:pPr>
                  <a:endParaRPr lang="zh-CN" altLang="en-US">
                    <a:solidFill>
                      <a:schemeClr val="tx1"/>
                    </a:solidFill>
                  </a:endParaRPr>
                </a:p>
              </p:txBody>
            </p:sp>
          </p:grpSp>
        </p:grpSp>
        <p:pic>
          <p:nvPicPr>
            <p:cNvPr id="5" name="图片 4" descr="14-2.png"/>
            <p:cNvPicPr>
              <a:picLocks noChangeAspect="1"/>
            </p:cNvPicPr>
            <p:nvPr/>
          </p:nvPicPr>
          <p:blipFill>
            <a:blip r:embed="rId3" cstate="print">
              <a:lum bright="100000" contrast="12000"/>
              <a:extLst/>
            </a:blip>
            <a:srcRect l="38138" b="39864"/>
            <a:stretch>
              <a:fillRect/>
            </a:stretch>
          </p:blipFill>
          <p:spPr bwMode="auto">
            <a:xfrm>
              <a:off x="5786446" y="-71462"/>
              <a:ext cx="3044754" cy="1309218"/>
            </a:xfrm>
            <a:prstGeom prst="rect">
              <a:avLst/>
            </a:prstGeom>
            <a:noFill/>
            <a:ln>
              <a:noFill/>
            </a:ln>
            <a:effectLst>
              <a:outerShdw blurRad="190500" dist="228600" dir="2700000" algn="ctr">
                <a:srgbClr val="000000">
                  <a:alpha val="30000"/>
                </a:srgbClr>
              </a:outerShdw>
            </a:effectLst>
            <a:scene3d>
              <a:camera prst="perspectiveRelaxed"/>
              <a:lightRig rig="threePt" dir="t"/>
            </a:scene3d>
            <a:extLst/>
          </p:spPr>
        </p:pic>
      </p:grpSp>
      <p:sp>
        <p:nvSpPr>
          <p:cNvPr id="10" name="标题 1"/>
          <p:cNvSpPr>
            <a:spLocks noGrp="1"/>
          </p:cNvSpPr>
          <p:nvPr>
            <p:ph type="ctrTitle"/>
          </p:nvPr>
        </p:nvSpPr>
        <p:spPr>
          <a:xfrm>
            <a:off x="0" y="-27383"/>
            <a:ext cx="9144000" cy="1000084"/>
          </a:xfrm>
        </p:spPr>
        <p:txBody>
          <a:bodyPr vert="horz" lIns="91440" tIns="45720" rIns="91440" bIns="45720" rtlCol="0" anchor="b">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zh-CN" altLang="en-US" sz="4400" b="1" spc="50" dirty="0">
                <a:ln w="11430"/>
                <a:solidFill>
                  <a:srgbClr val="7030A0"/>
                </a:solidFill>
                <a:effectLst>
                  <a:outerShdw blurRad="76200" dist="50800" dir="5400000" algn="tl" rotWithShape="0">
                    <a:srgbClr val="000000">
                      <a:alpha val="65000"/>
                    </a:srgbClr>
                  </a:outerShdw>
                </a:effectLst>
                <a:latin typeface="微软雅黑" pitchFamily="34" charset="-122"/>
                <a:ea typeface="微软雅黑" pitchFamily="34" charset="-122"/>
              </a:rPr>
              <a:t>二、基本统计</a:t>
            </a:r>
            <a:r>
              <a:rPr lang="zh-CN" altLang="en-US" sz="4400" b="1" spc="50" dirty="0" smtClean="0">
                <a:ln w="11430"/>
                <a:solidFill>
                  <a:srgbClr val="7030A0"/>
                </a:solidFill>
                <a:effectLst>
                  <a:outerShdw blurRad="76200" dist="50800" dir="5400000" algn="tl" rotWithShape="0">
                    <a:srgbClr val="000000">
                      <a:alpha val="65000"/>
                    </a:srgbClr>
                  </a:outerShdw>
                </a:effectLst>
                <a:latin typeface="微软雅黑" pitchFamily="34" charset="-122"/>
                <a:ea typeface="微软雅黑" pitchFamily="34" charset="-122"/>
              </a:rPr>
              <a:t>软件流程</a:t>
            </a:r>
            <a:endParaRPr lang="zh-CN" altLang="en-US" sz="4400" b="1" spc="50" dirty="0">
              <a:ln w="11430"/>
              <a:solidFill>
                <a:srgbClr val="7030A0"/>
              </a:solidFill>
              <a:effectLst>
                <a:outerShdw blurRad="76200" dist="50800" dir="5400000" algn="tl" rotWithShape="0">
                  <a:srgbClr val="000000">
                    <a:alpha val="65000"/>
                  </a:srgbClr>
                </a:outerShdw>
              </a:effectLst>
              <a:latin typeface="微软雅黑" pitchFamily="34" charset="-122"/>
              <a:ea typeface="微软雅黑" pitchFamily="34" charset="-122"/>
            </a:endParaRPr>
          </a:p>
        </p:txBody>
      </p:sp>
      <p:graphicFrame>
        <p:nvGraphicFramePr>
          <p:cNvPr id="14" name="对象 13"/>
          <p:cNvGraphicFramePr>
            <a:graphicFrameLocks noChangeAspect="1"/>
          </p:cNvGraphicFramePr>
          <p:nvPr>
            <p:extLst>
              <p:ext uri="{D42A27DB-BD31-4B8C-83A1-F6EECF244321}">
                <p14:modId xmlns:p14="http://schemas.microsoft.com/office/powerpoint/2010/main" xmlns="" val="2185157231"/>
              </p:ext>
            </p:extLst>
          </p:nvPr>
        </p:nvGraphicFramePr>
        <p:xfrm>
          <a:off x="2198782" y="184076"/>
          <a:ext cx="5828169" cy="6624637"/>
        </p:xfrm>
        <a:graphic>
          <a:graphicData uri="http://schemas.openxmlformats.org/presentationml/2006/ole">
            <p:oleObj spid="_x0000_s89110" name="Visio" r:id="rId4" imgW="7562985" imgH="8591640" progId="">
              <p:embed/>
            </p:oleObj>
          </a:graphicData>
        </a:graphic>
      </p:graphicFrame>
      <p:sp>
        <p:nvSpPr>
          <p:cNvPr id="15" name="五边形 14"/>
          <p:cNvSpPr/>
          <p:nvPr/>
        </p:nvSpPr>
        <p:spPr>
          <a:xfrm>
            <a:off x="1331640" y="2335770"/>
            <a:ext cx="1512168" cy="517166"/>
          </a:xfrm>
          <a:prstGeom prst="homePlate">
            <a:avLst/>
          </a:prstGeom>
        </p:spPr>
        <p:style>
          <a:lnRef idx="1">
            <a:schemeClr val="accent1"/>
          </a:lnRef>
          <a:fillRef idx="2">
            <a:schemeClr val="accent1"/>
          </a:fillRef>
          <a:effectRef idx="1">
            <a:schemeClr val="accent1"/>
          </a:effectRef>
          <a:fontRef idx="minor">
            <a:schemeClr val="dk1"/>
          </a:fontRef>
        </p:style>
        <p:txBody>
          <a:bodyPr rtlCol="0" anchor="ctr"/>
          <a:lstStyle/>
          <a:p>
            <a:pPr algn="ctr" fontAlgn="base">
              <a:spcBef>
                <a:spcPct val="0"/>
              </a:spcBef>
              <a:spcAft>
                <a:spcPct val="0"/>
              </a:spcAft>
            </a:pPr>
            <a:r>
              <a:rPr lang="zh-CN" altLang="en-US" sz="2400" dirty="0" smtClean="0">
                <a:solidFill>
                  <a:prstClr val="black"/>
                </a:solidFill>
                <a:latin typeface="微软雅黑" pitchFamily="34" charset="-122"/>
                <a:ea typeface="微软雅黑" pitchFamily="34" charset="-122"/>
              </a:rPr>
              <a:t>流程一</a:t>
            </a:r>
            <a:endParaRPr lang="zh-CN" altLang="en-US" sz="2400" dirty="0">
              <a:solidFill>
                <a:prstClr val="black"/>
              </a:solidFill>
              <a:latin typeface="微软雅黑" pitchFamily="34" charset="-122"/>
              <a:ea typeface="微软雅黑" pitchFamily="34" charset="-122"/>
            </a:endParaRPr>
          </a:p>
        </p:txBody>
      </p:sp>
      <p:sp>
        <p:nvSpPr>
          <p:cNvPr id="16" name="矩形 15"/>
          <p:cNvSpPr/>
          <p:nvPr/>
        </p:nvSpPr>
        <p:spPr>
          <a:xfrm>
            <a:off x="2846854" y="1551662"/>
            <a:ext cx="2411760" cy="2165370"/>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a:solidFill>
                <a:prstClr val="white"/>
              </a:solidFill>
            </a:endParaRPr>
          </a:p>
        </p:txBody>
      </p:sp>
      <p:sp>
        <p:nvSpPr>
          <p:cNvPr id="17" name="五边形 16"/>
          <p:cNvSpPr/>
          <p:nvPr/>
        </p:nvSpPr>
        <p:spPr>
          <a:xfrm flipH="1">
            <a:off x="7850902" y="2443609"/>
            <a:ext cx="1318374" cy="517166"/>
          </a:xfrm>
          <a:prstGeom prst="homePlate">
            <a:avLst/>
          </a:prstGeom>
        </p:spPr>
        <p:style>
          <a:lnRef idx="1">
            <a:schemeClr val="accent1"/>
          </a:lnRef>
          <a:fillRef idx="2">
            <a:schemeClr val="accent1"/>
          </a:fillRef>
          <a:effectRef idx="1">
            <a:schemeClr val="accent1"/>
          </a:effectRef>
          <a:fontRef idx="minor">
            <a:schemeClr val="dk1"/>
          </a:fontRef>
        </p:style>
        <p:txBody>
          <a:bodyPr rtlCol="0" anchor="ctr"/>
          <a:lstStyle/>
          <a:p>
            <a:pPr algn="ctr" fontAlgn="base">
              <a:spcBef>
                <a:spcPct val="0"/>
              </a:spcBef>
              <a:spcAft>
                <a:spcPct val="0"/>
              </a:spcAft>
            </a:pPr>
            <a:r>
              <a:rPr lang="zh-CN" altLang="en-US" sz="2400" dirty="0" smtClean="0">
                <a:solidFill>
                  <a:prstClr val="black"/>
                </a:solidFill>
                <a:latin typeface="微软雅黑" pitchFamily="34" charset="-122"/>
                <a:ea typeface="微软雅黑" pitchFamily="34" charset="-122"/>
              </a:rPr>
              <a:t>流程二</a:t>
            </a:r>
            <a:endParaRPr lang="zh-CN" altLang="en-US" sz="2400" dirty="0">
              <a:solidFill>
                <a:prstClr val="black"/>
              </a:solidFill>
              <a:latin typeface="微软雅黑" pitchFamily="34" charset="-122"/>
              <a:ea typeface="微软雅黑" pitchFamily="34" charset="-122"/>
            </a:endParaRPr>
          </a:p>
        </p:txBody>
      </p:sp>
      <p:sp>
        <p:nvSpPr>
          <p:cNvPr id="18" name="矩形 17"/>
          <p:cNvSpPr/>
          <p:nvPr/>
        </p:nvSpPr>
        <p:spPr>
          <a:xfrm>
            <a:off x="5796136" y="2308045"/>
            <a:ext cx="2088232" cy="1800200"/>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a:solidFill>
                <a:prstClr val="white"/>
              </a:solidFill>
            </a:endParaRPr>
          </a:p>
        </p:txBody>
      </p:sp>
      <p:sp>
        <p:nvSpPr>
          <p:cNvPr id="19" name="矩形 18"/>
          <p:cNvSpPr/>
          <p:nvPr/>
        </p:nvSpPr>
        <p:spPr>
          <a:xfrm>
            <a:off x="2126774" y="4242178"/>
            <a:ext cx="1944216" cy="2283166"/>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a:solidFill>
                <a:prstClr val="white"/>
              </a:solidFill>
            </a:endParaRPr>
          </a:p>
        </p:txBody>
      </p:sp>
      <p:sp>
        <p:nvSpPr>
          <p:cNvPr id="20" name="五边形 19"/>
          <p:cNvSpPr/>
          <p:nvPr/>
        </p:nvSpPr>
        <p:spPr>
          <a:xfrm flipH="1">
            <a:off x="7706886" y="4675857"/>
            <a:ext cx="1331640" cy="517166"/>
          </a:xfrm>
          <a:prstGeom prst="homePlate">
            <a:avLst/>
          </a:prstGeom>
        </p:spPr>
        <p:style>
          <a:lnRef idx="1">
            <a:schemeClr val="accent1"/>
          </a:lnRef>
          <a:fillRef idx="2">
            <a:schemeClr val="accent1"/>
          </a:fillRef>
          <a:effectRef idx="1">
            <a:schemeClr val="accent1"/>
          </a:effectRef>
          <a:fontRef idx="minor">
            <a:schemeClr val="dk1"/>
          </a:fontRef>
        </p:style>
        <p:txBody>
          <a:bodyPr rtlCol="0" anchor="ctr"/>
          <a:lstStyle/>
          <a:p>
            <a:pPr algn="ctr" fontAlgn="base">
              <a:spcBef>
                <a:spcPct val="0"/>
              </a:spcBef>
              <a:spcAft>
                <a:spcPct val="0"/>
              </a:spcAft>
            </a:pPr>
            <a:r>
              <a:rPr lang="zh-CN" altLang="en-US" sz="2400" dirty="0" smtClean="0">
                <a:solidFill>
                  <a:prstClr val="black"/>
                </a:solidFill>
                <a:latin typeface="微软雅黑" pitchFamily="34" charset="-122"/>
                <a:ea typeface="微软雅黑" pitchFamily="34" charset="-122"/>
              </a:rPr>
              <a:t>流程四</a:t>
            </a:r>
            <a:endParaRPr lang="zh-CN" altLang="en-US" sz="2400" dirty="0">
              <a:solidFill>
                <a:prstClr val="black"/>
              </a:solidFill>
              <a:latin typeface="微软雅黑" pitchFamily="34" charset="-122"/>
              <a:ea typeface="微软雅黑" pitchFamily="34" charset="-122"/>
            </a:endParaRPr>
          </a:p>
        </p:txBody>
      </p:sp>
      <p:sp>
        <p:nvSpPr>
          <p:cNvPr id="21" name="矩形 20"/>
          <p:cNvSpPr/>
          <p:nvPr/>
        </p:nvSpPr>
        <p:spPr>
          <a:xfrm>
            <a:off x="5364088" y="4171801"/>
            <a:ext cx="2595334" cy="1728192"/>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a:solidFill>
                <a:prstClr val="white"/>
              </a:solidFill>
            </a:endParaRPr>
          </a:p>
        </p:txBody>
      </p:sp>
      <p:sp>
        <p:nvSpPr>
          <p:cNvPr id="22" name="矩形 21"/>
          <p:cNvSpPr/>
          <p:nvPr/>
        </p:nvSpPr>
        <p:spPr>
          <a:xfrm>
            <a:off x="4644008" y="6160740"/>
            <a:ext cx="3240360" cy="692696"/>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a:solidFill>
                <a:prstClr val="white"/>
              </a:solidFill>
            </a:endParaRPr>
          </a:p>
        </p:txBody>
      </p:sp>
      <p:sp>
        <p:nvSpPr>
          <p:cNvPr id="23" name="五边形 22"/>
          <p:cNvSpPr/>
          <p:nvPr/>
        </p:nvSpPr>
        <p:spPr>
          <a:xfrm>
            <a:off x="683568" y="5000066"/>
            <a:ext cx="1440160" cy="517166"/>
          </a:xfrm>
          <a:prstGeom prst="homePlate">
            <a:avLst/>
          </a:prstGeom>
        </p:spPr>
        <p:style>
          <a:lnRef idx="1">
            <a:schemeClr val="accent1"/>
          </a:lnRef>
          <a:fillRef idx="2">
            <a:schemeClr val="accent1"/>
          </a:fillRef>
          <a:effectRef idx="1">
            <a:schemeClr val="accent1"/>
          </a:effectRef>
          <a:fontRef idx="minor">
            <a:schemeClr val="dk1"/>
          </a:fontRef>
        </p:style>
        <p:txBody>
          <a:bodyPr rtlCol="0" anchor="ctr"/>
          <a:lstStyle/>
          <a:p>
            <a:pPr algn="ctr" fontAlgn="base">
              <a:spcBef>
                <a:spcPct val="0"/>
              </a:spcBef>
              <a:spcAft>
                <a:spcPct val="0"/>
              </a:spcAft>
            </a:pPr>
            <a:r>
              <a:rPr lang="zh-CN" altLang="en-US" sz="2400" dirty="0" smtClean="0">
                <a:solidFill>
                  <a:prstClr val="black"/>
                </a:solidFill>
                <a:latin typeface="微软雅黑" pitchFamily="34" charset="-122"/>
                <a:ea typeface="微软雅黑" pitchFamily="34" charset="-122"/>
              </a:rPr>
              <a:t>流程三</a:t>
            </a:r>
            <a:endParaRPr lang="zh-CN" altLang="en-US" sz="2400" dirty="0">
              <a:solidFill>
                <a:prstClr val="black"/>
              </a:solidFill>
              <a:latin typeface="微软雅黑" pitchFamily="34" charset="-122"/>
              <a:ea typeface="微软雅黑" pitchFamily="34" charset="-122"/>
            </a:endParaRPr>
          </a:p>
        </p:txBody>
      </p:sp>
      <p:sp>
        <p:nvSpPr>
          <p:cNvPr id="24" name="五边形 23"/>
          <p:cNvSpPr/>
          <p:nvPr/>
        </p:nvSpPr>
        <p:spPr>
          <a:xfrm>
            <a:off x="2380978" y="6203782"/>
            <a:ext cx="1618004" cy="517166"/>
          </a:xfrm>
          <a:prstGeom prst="homePlate">
            <a:avLst/>
          </a:prstGeom>
        </p:spPr>
        <p:style>
          <a:lnRef idx="1">
            <a:schemeClr val="accent1"/>
          </a:lnRef>
          <a:fillRef idx="2">
            <a:schemeClr val="accent1"/>
          </a:fillRef>
          <a:effectRef idx="1">
            <a:schemeClr val="accent1"/>
          </a:effectRef>
          <a:fontRef idx="minor">
            <a:schemeClr val="dk1"/>
          </a:fontRef>
        </p:style>
        <p:txBody>
          <a:bodyPr rtlCol="0" anchor="ctr"/>
          <a:lstStyle/>
          <a:p>
            <a:pPr algn="ctr" fontAlgn="base">
              <a:spcBef>
                <a:spcPct val="0"/>
              </a:spcBef>
              <a:spcAft>
                <a:spcPct val="0"/>
              </a:spcAft>
            </a:pPr>
            <a:r>
              <a:rPr lang="zh-CN" altLang="en-US" sz="2400" dirty="0" smtClean="0">
                <a:solidFill>
                  <a:prstClr val="black"/>
                </a:solidFill>
                <a:latin typeface="微软雅黑" pitchFamily="34" charset="-122"/>
                <a:ea typeface="微软雅黑" pitchFamily="34" charset="-122"/>
              </a:rPr>
              <a:t>流程五</a:t>
            </a:r>
            <a:endParaRPr lang="zh-CN" altLang="en-US" sz="2400" dirty="0">
              <a:solidFill>
                <a:prstClr val="black"/>
              </a:solidFill>
              <a:latin typeface="微软雅黑" pitchFamily="34" charset="-122"/>
              <a:ea typeface="微软雅黑" pitchFamily="34" charset="-122"/>
            </a:endParaRPr>
          </a:p>
        </p:txBody>
      </p:sp>
      <p:sp>
        <p:nvSpPr>
          <p:cNvPr id="2" name="灯片编号占位符 1"/>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84</a:t>
            </a:fld>
            <a:endParaRPr lang="zh-CN" altLang="en-US">
              <a:solidFill>
                <a:prstClr val="black">
                  <a:tint val="75000"/>
                </a:prstClr>
              </a:solidFill>
            </a:endParaRPr>
          </a:p>
        </p:txBody>
      </p:sp>
    </p:spTree>
    <p:extLst>
      <p:ext uri="{BB962C8B-B14F-4D97-AF65-F5344CB8AC3E}">
        <p14:creationId xmlns:p14="http://schemas.microsoft.com/office/powerpoint/2010/main" xmlns="" val="141221483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childTnLst>
                    </p:cTn>
                  </p:par>
                  <p:par>
                    <p:cTn id="10" fill="hold">
                      <p:stCondLst>
                        <p:cond delay="indefinite"/>
                      </p:stCondLst>
                      <p:childTnLst>
                        <p:par>
                          <p:cTn id="11" fill="hold">
                            <p:stCondLst>
                              <p:cond delay="0"/>
                            </p:stCondLst>
                            <p:childTnLst>
                              <p:par>
                                <p:cTn id="12" presetID="26" presetClass="emph" presetSubtype="0" fill="hold" grpId="1" nodeType="clickEffect">
                                  <p:stCondLst>
                                    <p:cond delay="0"/>
                                  </p:stCondLst>
                                  <p:childTnLst>
                                    <p:animEffect transition="out" filter="fade">
                                      <p:cBhvr>
                                        <p:cTn id="13" dur="500" tmFilter="0, 0; .2, .5; .8, .5; 1, 0"/>
                                        <p:tgtEl>
                                          <p:spTgt spid="16"/>
                                        </p:tgtEl>
                                      </p:cBhvr>
                                    </p:animEffect>
                                    <p:animScale>
                                      <p:cBhvr>
                                        <p:cTn id="14" dur="250" autoRev="1" fill="hold"/>
                                        <p:tgtEl>
                                          <p:spTgt spid="16"/>
                                        </p:tgtEl>
                                      </p:cBhvr>
                                      <p:by x="105000" y="105000"/>
                                    </p:animScale>
                                  </p:childTnLst>
                                </p:cTn>
                              </p:par>
                            </p:childTnLst>
                          </p:cTn>
                        </p:par>
                        <p:par>
                          <p:cTn id="15" fill="hold">
                            <p:stCondLst>
                              <p:cond delay="500"/>
                            </p:stCondLst>
                            <p:childTnLst>
                              <p:par>
                                <p:cTn id="16" presetID="53" presetClass="entr" presetSubtype="0" fill="hold" grpId="0" nodeType="afterEffect">
                                  <p:stCondLst>
                                    <p:cond delay="0"/>
                                  </p:stCondLst>
                                  <p:childTnLst>
                                    <p:set>
                                      <p:cBhvr>
                                        <p:cTn id="17" dur="1" fill="hold">
                                          <p:stCondLst>
                                            <p:cond delay="0"/>
                                          </p:stCondLst>
                                        </p:cTn>
                                        <p:tgtEl>
                                          <p:spTgt spid="15"/>
                                        </p:tgtEl>
                                        <p:attrNameLst>
                                          <p:attrName>style.visibility</p:attrName>
                                        </p:attrNameLst>
                                      </p:cBhvr>
                                      <p:to>
                                        <p:strVal val="visible"/>
                                      </p:to>
                                    </p:set>
                                    <p:anim calcmode="lin" valueType="num">
                                      <p:cBhvr>
                                        <p:cTn id="18" dur="500" fill="hold"/>
                                        <p:tgtEl>
                                          <p:spTgt spid="15"/>
                                        </p:tgtEl>
                                        <p:attrNameLst>
                                          <p:attrName>ppt_w</p:attrName>
                                        </p:attrNameLst>
                                      </p:cBhvr>
                                      <p:tavLst>
                                        <p:tav tm="0">
                                          <p:val>
                                            <p:fltVal val="0"/>
                                          </p:val>
                                        </p:tav>
                                        <p:tav tm="100000">
                                          <p:val>
                                            <p:strVal val="#ppt_w"/>
                                          </p:val>
                                        </p:tav>
                                      </p:tavLst>
                                    </p:anim>
                                    <p:anim calcmode="lin" valueType="num">
                                      <p:cBhvr>
                                        <p:cTn id="19" dur="500" fill="hold"/>
                                        <p:tgtEl>
                                          <p:spTgt spid="15"/>
                                        </p:tgtEl>
                                        <p:attrNameLst>
                                          <p:attrName>ppt_h</p:attrName>
                                        </p:attrNameLst>
                                      </p:cBhvr>
                                      <p:tavLst>
                                        <p:tav tm="0">
                                          <p:val>
                                            <p:fltVal val="0"/>
                                          </p:val>
                                        </p:tav>
                                        <p:tav tm="100000">
                                          <p:val>
                                            <p:strVal val="#ppt_h"/>
                                          </p:val>
                                        </p:tav>
                                      </p:tavLst>
                                    </p:anim>
                                    <p:animEffect transition="in" filter="fade">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0" fill="hold" grpId="0" nodeType="clickEffect">
                                  <p:stCondLst>
                                    <p:cond delay="0"/>
                                  </p:stCondLst>
                                  <p:childTnLst>
                                    <p:set>
                                      <p:cBhvr>
                                        <p:cTn id="24" dur="1" fill="hold">
                                          <p:stCondLst>
                                            <p:cond delay="0"/>
                                          </p:stCondLst>
                                        </p:cTn>
                                        <p:tgtEl>
                                          <p:spTgt spid="18"/>
                                        </p:tgtEl>
                                        <p:attrNameLst>
                                          <p:attrName>style.visibility</p:attrName>
                                        </p:attrNameLst>
                                      </p:cBhvr>
                                      <p:to>
                                        <p:strVal val="visible"/>
                                      </p:to>
                                    </p:set>
                                    <p:anim calcmode="lin" valueType="num">
                                      <p:cBhvr>
                                        <p:cTn id="25" dur="500" fill="hold"/>
                                        <p:tgtEl>
                                          <p:spTgt spid="18"/>
                                        </p:tgtEl>
                                        <p:attrNameLst>
                                          <p:attrName>ppt_w</p:attrName>
                                        </p:attrNameLst>
                                      </p:cBhvr>
                                      <p:tavLst>
                                        <p:tav tm="0">
                                          <p:val>
                                            <p:fltVal val="0"/>
                                          </p:val>
                                        </p:tav>
                                        <p:tav tm="100000">
                                          <p:val>
                                            <p:strVal val="#ppt_w"/>
                                          </p:val>
                                        </p:tav>
                                      </p:tavLst>
                                    </p:anim>
                                    <p:anim calcmode="lin" valueType="num">
                                      <p:cBhvr>
                                        <p:cTn id="26" dur="500" fill="hold"/>
                                        <p:tgtEl>
                                          <p:spTgt spid="18"/>
                                        </p:tgtEl>
                                        <p:attrNameLst>
                                          <p:attrName>ppt_h</p:attrName>
                                        </p:attrNameLst>
                                      </p:cBhvr>
                                      <p:tavLst>
                                        <p:tav tm="0">
                                          <p:val>
                                            <p:fltVal val="0"/>
                                          </p:val>
                                        </p:tav>
                                        <p:tav tm="100000">
                                          <p:val>
                                            <p:strVal val="#ppt_h"/>
                                          </p:val>
                                        </p:tav>
                                      </p:tavLst>
                                    </p:anim>
                                    <p:animEffect transition="in" filter="fade">
                                      <p:cBhvr>
                                        <p:cTn id="27" dur="5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26" presetClass="emph" presetSubtype="0" fill="hold" grpId="1" nodeType="clickEffect">
                                  <p:stCondLst>
                                    <p:cond delay="0"/>
                                  </p:stCondLst>
                                  <p:childTnLst>
                                    <p:animEffect transition="out" filter="fade">
                                      <p:cBhvr>
                                        <p:cTn id="31" dur="500" tmFilter="0, 0; .2, .5; .8, .5; 1, 0"/>
                                        <p:tgtEl>
                                          <p:spTgt spid="18"/>
                                        </p:tgtEl>
                                      </p:cBhvr>
                                    </p:animEffect>
                                    <p:animScale>
                                      <p:cBhvr>
                                        <p:cTn id="32" dur="250" autoRev="1" fill="hold"/>
                                        <p:tgtEl>
                                          <p:spTgt spid="18"/>
                                        </p:tgtEl>
                                      </p:cBhvr>
                                      <p:by x="105000" y="105000"/>
                                    </p:animScale>
                                  </p:childTnLst>
                                </p:cTn>
                              </p:par>
                            </p:childTnLst>
                          </p:cTn>
                        </p:par>
                        <p:par>
                          <p:cTn id="33" fill="hold">
                            <p:stCondLst>
                              <p:cond delay="500"/>
                            </p:stCondLst>
                            <p:childTnLst>
                              <p:par>
                                <p:cTn id="34" presetID="53" presetClass="entr" presetSubtype="0" fill="hold" grpId="0" nodeType="afterEffect">
                                  <p:stCondLst>
                                    <p:cond delay="0"/>
                                  </p:stCondLst>
                                  <p:childTnLst>
                                    <p:set>
                                      <p:cBhvr>
                                        <p:cTn id="35" dur="1" fill="hold">
                                          <p:stCondLst>
                                            <p:cond delay="0"/>
                                          </p:stCondLst>
                                        </p:cTn>
                                        <p:tgtEl>
                                          <p:spTgt spid="17"/>
                                        </p:tgtEl>
                                        <p:attrNameLst>
                                          <p:attrName>style.visibility</p:attrName>
                                        </p:attrNameLst>
                                      </p:cBhvr>
                                      <p:to>
                                        <p:strVal val="visible"/>
                                      </p:to>
                                    </p:set>
                                    <p:anim calcmode="lin" valueType="num">
                                      <p:cBhvr>
                                        <p:cTn id="36" dur="500" fill="hold"/>
                                        <p:tgtEl>
                                          <p:spTgt spid="17"/>
                                        </p:tgtEl>
                                        <p:attrNameLst>
                                          <p:attrName>ppt_w</p:attrName>
                                        </p:attrNameLst>
                                      </p:cBhvr>
                                      <p:tavLst>
                                        <p:tav tm="0">
                                          <p:val>
                                            <p:fltVal val="0"/>
                                          </p:val>
                                        </p:tav>
                                        <p:tav tm="100000">
                                          <p:val>
                                            <p:strVal val="#ppt_w"/>
                                          </p:val>
                                        </p:tav>
                                      </p:tavLst>
                                    </p:anim>
                                    <p:anim calcmode="lin" valueType="num">
                                      <p:cBhvr>
                                        <p:cTn id="37" dur="500" fill="hold"/>
                                        <p:tgtEl>
                                          <p:spTgt spid="17"/>
                                        </p:tgtEl>
                                        <p:attrNameLst>
                                          <p:attrName>ppt_h</p:attrName>
                                        </p:attrNameLst>
                                      </p:cBhvr>
                                      <p:tavLst>
                                        <p:tav tm="0">
                                          <p:val>
                                            <p:fltVal val="0"/>
                                          </p:val>
                                        </p:tav>
                                        <p:tav tm="100000">
                                          <p:val>
                                            <p:strVal val="#ppt_h"/>
                                          </p:val>
                                        </p:tav>
                                      </p:tavLst>
                                    </p:anim>
                                    <p:animEffect transition="in" filter="fade">
                                      <p:cBhvr>
                                        <p:cTn id="38" dur="500"/>
                                        <p:tgtEl>
                                          <p:spTgt spid="17"/>
                                        </p:tgtEl>
                                      </p:cBhvr>
                                    </p:animEffect>
                                  </p:childTnLst>
                                </p:cTn>
                              </p:par>
                            </p:childTnLst>
                          </p:cTn>
                        </p:par>
                      </p:childTnLst>
                    </p:cTn>
                  </p:par>
                  <p:par>
                    <p:cTn id="39" fill="hold">
                      <p:stCondLst>
                        <p:cond delay="indefinite"/>
                      </p:stCondLst>
                      <p:childTnLst>
                        <p:par>
                          <p:cTn id="40" fill="hold">
                            <p:stCondLst>
                              <p:cond delay="0"/>
                            </p:stCondLst>
                            <p:childTnLst>
                              <p:par>
                                <p:cTn id="41" presetID="53" presetClass="entr" presetSubtype="0" fill="hold" grpId="0" nodeType="clickEffect">
                                  <p:stCondLst>
                                    <p:cond delay="0"/>
                                  </p:stCondLst>
                                  <p:childTnLst>
                                    <p:set>
                                      <p:cBhvr>
                                        <p:cTn id="42" dur="1" fill="hold">
                                          <p:stCondLst>
                                            <p:cond delay="0"/>
                                          </p:stCondLst>
                                        </p:cTn>
                                        <p:tgtEl>
                                          <p:spTgt spid="19"/>
                                        </p:tgtEl>
                                        <p:attrNameLst>
                                          <p:attrName>style.visibility</p:attrName>
                                        </p:attrNameLst>
                                      </p:cBhvr>
                                      <p:to>
                                        <p:strVal val="visible"/>
                                      </p:to>
                                    </p:set>
                                    <p:anim calcmode="lin" valueType="num">
                                      <p:cBhvr>
                                        <p:cTn id="43" dur="500" fill="hold"/>
                                        <p:tgtEl>
                                          <p:spTgt spid="19"/>
                                        </p:tgtEl>
                                        <p:attrNameLst>
                                          <p:attrName>ppt_w</p:attrName>
                                        </p:attrNameLst>
                                      </p:cBhvr>
                                      <p:tavLst>
                                        <p:tav tm="0">
                                          <p:val>
                                            <p:fltVal val="0"/>
                                          </p:val>
                                        </p:tav>
                                        <p:tav tm="100000">
                                          <p:val>
                                            <p:strVal val="#ppt_w"/>
                                          </p:val>
                                        </p:tav>
                                      </p:tavLst>
                                    </p:anim>
                                    <p:anim calcmode="lin" valueType="num">
                                      <p:cBhvr>
                                        <p:cTn id="44" dur="500" fill="hold"/>
                                        <p:tgtEl>
                                          <p:spTgt spid="19"/>
                                        </p:tgtEl>
                                        <p:attrNameLst>
                                          <p:attrName>ppt_h</p:attrName>
                                        </p:attrNameLst>
                                      </p:cBhvr>
                                      <p:tavLst>
                                        <p:tav tm="0">
                                          <p:val>
                                            <p:fltVal val="0"/>
                                          </p:val>
                                        </p:tav>
                                        <p:tav tm="100000">
                                          <p:val>
                                            <p:strVal val="#ppt_h"/>
                                          </p:val>
                                        </p:tav>
                                      </p:tavLst>
                                    </p:anim>
                                    <p:animEffect transition="in" filter="fade">
                                      <p:cBhvr>
                                        <p:cTn id="45" dur="500"/>
                                        <p:tgtEl>
                                          <p:spTgt spid="19"/>
                                        </p:tgtEl>
                                      </p:cBhvr>
                                    </p:animEffect>
                                  </p:childTnLst>
                                </p:cTn>
                              </p:par>
                            </p:childTnLst>
                          </p:cTn>
                        </p:par>
                      </p:childTnLst>
                    </p:cTn>
                  </p:par>
                  <p:par>
                    <p:cTn id="46" fill="hold">
                      <p:stCondLst>
                        <p:cond delay="indefinite"/>
                      </p:stCondLst>
                      <p:childTnLst>
                        <p:par>
                          <p:cTn id="47" fill="hold">
                            <p:stCondLst>
                              <p:cond delay="0"/>
                            </p:stCondLst>
                            <p:childTnLst>
                              <p:par>
                                <p:cTn id="48" presetID="26" presetClass="emph" presetSubtype="0" fill="hold" grpId="1" nodeType="clickEffect">
                                  <p:stCondLst>
                                    <p:cond delay="0"/>
                                  </p:stCondLst>
                                  <p:childTnLst>
                                    <p:animEffect transition="out" filter="fade">
                                      <p:cBhvr>
                                        <p:cTn id="49" dur="500" tmFilter="0, 0; .2, .5; .8, .5; 1, 0"/>
                                        <p:tgtEl>
                                          <p:spTgt spid="19"/>
                                        </p:tgtEl>
                                      </p:cBhvr>
                                    </p:animEffect>
                                    <p:animScale>
                                      <p:cBhvr>
                                        <p:cTn id="50" dur="250" autoRev="1" fill="hold"/>
                                        <p:tgtEl>
                                          <p:spTgt spid="19"/>
                                        </p:tgtEl>
                                      </p:cBhvr>
                                      <p:by x="105000" y="105000"/>
                                    </p:animScale>
                                  </p:childTnLst>
                                </p:cTn>
                              </p:par>
                            </p:childTnLst>
                          </p:cTn>
                        </p:par>
                        <p:par>
                          <p:cTn id="51" fill="hold">
                            <p:stCondLst>
                              <p:cond delay="500"/>
                            </p:stCondLst>
                            <p:childTnLst>
                              <p:par>
                                <p:cTn id="52" presetID="53" presetClass="entr" presetSubtype="0" fill="hold" grpId="0" nodeType="afterEffect">
                                  <p:stCondLst>
                                    <p:cond delay="0"/>
                                  </p:stCondLst>
                                  <p:childTnLst>
                                    <p:set>
                                      <p:cBhvr>
                                        <p:cTn id="53" dur="1" fill="hold">
                                          <p:stCondLst>
                                            <p:cond delay="0"/>
                                          </p:stCondLst>
                                        </p:cTn>
                                        <p:tgtEl>
                                          <p:spTgt spid="23"/>
                                        </p:tgtEl>
                                        <p:attrNameLst>
                                          <p:attrName>style.visibility</p:attrName>
                                        </p:attrNameLst>
                                      </p:cBhvr>
                                      <p:to>
                                        <p:strVal val="visible"/>
                                      </p:to>
                                    </p:set>
                                    <p:anim calcmode="lin" valueType="num">
                                      <p:cBhvr>
                                        <p:cTn id="54" dur="500" fill="hold"/>
                                        <p:tgtEl>
                                          <p:spTgt spid="23"/>
                                        </p:tgtEl>
                                        <p:attrNameLst>
                                          <p:attrName>ppt_w</p:attrName>
                                        </p:attrNameLst>
                                      </p:cBhvr>
                                      <p:tavLst>
                                        <p:tav tm="0">
                                          <p:val>
                                            <p:fltVal val="0"/>
                                          </p:val>
                                        </p:tav>
                                        <p:tav tm="100000">
                                          <p:val>
                                            <p:strVal val="#ppt_w"/>
                                          </p:val>
                                        </p:tav>
                                      </p:tavLst>
                                    </p:anim>
                                    <p:anim calcmode="lin" valueType="num">
                                      <p:cBhvr>
                                        <p:cTn id="55" dur="500" fill="hold"/>
                                        <p:tgtEl>
                                          <p:spTgt spid="23"/>
                                        </p:tgtEl>
                                        <p:attrNameLst>
                                          <p:attrName>ppt_h</p:attrName>
                                        </p:attrNameLst>
                                      </p:cBhvr>
                                      <p:tavLst>
                                        <p:tav tm="0">
                                          <p:val>
                                            <p:fltVal val="0"/>
                                          </p:val>
                                        </p:tav>
                                        <p:tav tm="100000">
                                          <p:val>
                                            <p:strVal val="#ppt_h"/>
                                          </p:val>
                                        </p:tav>
                                      </p:tavLst>
                                    </p:anim>
                                    <p:animEffect transition="in" filter="fade">
                                      <p:cBhvr>
                                        <p:cTn id="56" dur="500"/>
                                        <p:tgtEl>
                                          <p:spTgt spid="23"/>
                                        </p:tgtEl>
                                      </p:cBhvr>
                                    </p:animEffect>
                                  </p:childTnLst>
                                </p:cTn>
                              </p:par>
                            </p:childTnLst>
                          </p:cTn>
                        </p:par>
                      </p:childTnLst>
                    </p:cTn>
                  </p:par>
                  <p:par>
                    <p:cTn id="57" fill="hold">
                      <p:stCondLst>
                        <p:cond delay="indefinite"/>
                      </p:stCondLst>
                      <p:childTnLst>
                        <p:par>
                          <p:cTn id="58" fill="hold">
                            <p:stCondLst>
                              <p:cond delay="0"/>
                            </p:stCondLst>
                            <p:childTnLst>
                              <p:par>
                                <p:cTn id="59" presetID="53" presetClass="entr" presetSubtype="0" fill="hold" grpId="0" nodeType="clickEffect">
                                  <p:stCondLst>
                                    <p:cond delay="0"/>
                                  </p:stCondLst>
                                  <p:childTnLst>
                                    <p:set>
                                      <p:cBhvr>
                                        <p:cTn id="60" dur="1" fill="hold">
                                          <p:stCondLst>
                                            <p:cond delay="0"/>
                                          </p:stCondLst>
                                        </p:cTn>
                                        <p:tgtEl>
                                          <p:spTgt spid="21"/>
                                        </p:tgtEl>
                                        <p:attrNameLst>
                                          <p:attrName>style.visibility</p:attrName>
                                        </p:attrNameLst>
                                      </p:cBhvr>
                                      <p:to>
                                        <p:strVal val="visible"/>
                                      </p:to>
                                    </p:set>
                                    <p:anim calcmode="lin" valueType="num">
                                      <p:cBhvr>
                                        <p:cTn id="61" dur="500" fill="hold"/>
                                        <p:tgtEl>
                                          <p:spTgt spid="21"/>
                                        </p:tgtEl>
                                        <p:attrNameLst>
                                          <p:attrName>ppt_w</p:attrName>
                                        </p:attrNameLst>
                                      </p:cBhvr>
                                      <p:tavLst>
                                        <p:tav tm="0">
                                          <p:val>
                                            <p:fltVal val="0"/>
                                          </p:val>
                                        </p:tav>
                                        <p:tav tm="100000">
                                          <p:val>
                                            <p:strVal val="#ppt_w"/>
                                          </p:val>
                                        </p:tav>
                                      </p:tavLst>
                                    </p:anim>
                                    <p:anim calcmode="lin" valueType="num">
                                      <p:cBhvr>
                                        <p:cTn id="62" dur="500" fill="hold"/>
                                        <p:tgtEl>
                                          <p:spTgt spid="21"/>
                                        </p:tgtEl>
                                        <p:attrNameLst>
                                          <p:attrName>ppt_h</p:attrName>
                                        </p:attrNameLst>
                                      </p:cBhvr>
                                      <p:tavLst>
                                        <p:tav tm="0">
                                          <p:val>
                                            <p:fltVal val="0"/>
                                          </p:val>
                                        </p:tav>
                                        <p:tav tm="100000">
                                          <p:val>
                                            <p:strVal val="#ppt_h"/>
                                          </p:val>
                                        </p:tav>
                                      </p:tavLst>
                                    </p:anim>
                                    <p:animEffect transition="in" filter="fade">
                                      <p:cBhvr>
                                        <p:cTn id="63" dur="500"/>
                                        <p:tgtEl>
                                          <p:spTgt spid="21"/>
                                        </p:tgtEl>
                                      </p:cBhvr>
                                    </p:animEffect>
                                  </p:childTnLst>
                                </p:cTn>
                              </p:par>
                            </p:childTnLst>
                          </p:cTn>
                        </p:par>
                      </p:childTnLst>
                    </p:cTn>
                  </p:par>
                  <p:par>
                    <p:cTn id="64" fill="hold">
                      <p:stCondLst>
                        <p:cond delay="indefinite"/>
                      </p:stCondLst>
                      <p:childTnLst>
                        <p:par>
                          <p:cTn id="65" fill="hold">
                            <p:stCondLst>
                              <p:cond delay="0"/>
                            </p:stCondLst>
                            <p:childTnLst>
                              <p:par>
                                <p:cTn id="66" presetID="26" presetClass="emph" presetSubtype="0" fill="hold" grpId="1" nodeType="clickEffect">
                                  <p:stCondLst>
                                    <p:cond delay="0"/>
                                  </p:stCondLst>
                                  <p:childTnLst>
                                    <p:animEffect transition="out" filter="fade">
                                      <p:cBhvr>
                                        <p:cTn id="67" dur="500" tmFilter="0, 0; .2, .5; .8, .5; 1, 0"/>
                                        <p:tgtEl>
                                          <p:spTgt spid="21"/>
                                        </p:tgtEl>
                                      </p:cBhvr>
                                    </p:animEffect>
                                    <p:animScale>
                                      <p:cBhvr>
                                        <p:cTn id="68" dur="250" autoRev="1" fill="hold"/>
                                        <p:tgtEl>
                                          <p:spTgt spid="21"/>
                                        </p:tgtEl>
                                      </p:cBhvr>
                                      <p:by x="105000" y="105000"/>
                                    </p:animScale>
                                  </p:childTnLst>
                                </p:cTn>
                              </p:par>
                            </p:childTnLst>
                          </p:cTn>
                        </p:par>
                        <p:par>
                          <p:cTn id="69" fill="hold">
                            <p:stCondLst>
                              <p:cond delay="500"/>
                            </p:stCondLst>
                            <p:childTnLst>
                              <p:par>
                                <p:cTn id="70" presetID="53" presetClass="entr" presetSubtype="0" fill="hold" grpId="0" nodeType="afterEffect">
                                  <p:stCondLst>
                                    <p:cond delay="0"/>
                                  </p:stCondLst>
                                  <p:childTnLst>
                                    <p:set>
                                      <p:cBhvr>
                                        <p:cTn id="71" dur="1" fill="hold">
                                          <p:stCondLst>
                                            <p:cond delay="0"/>
                                          </p:stCondLst>
                                        </p:cTn>
                                        <p:tgtEl>
                                          <p:spTgt spid="20"/>
                                        </p:tgtEl>
                                        <p:attrNameLst>
                                          <p:attrName>style.visibility</p:attrName>
                                        </p:attrNameLst>
                                      </p:cBhvr>
                                      <p:to>
                                        <p:strVal val="visible"/>
                                      </p:to>
                                    </p:set>
                                    <p:anim calcmode="lin" valueType="num">
                                      <p:cBhvr>
                                        <p:cTn id="72" dur="500" fill="hold"/>
                                        <p:tgtEl>
                                          <p:spTgt spid="20"/>
                                        </p:tgtEl>
                                        <p:attrNameLst>
                                          <p:attrName>ppt_w</p:attrName>
                                        </p:attrNameLst>
                                      </p:cBhvr>
                                      <p:tavLst>
                                        <p:tav tm="0">
                                          <p:val>
                                            <p:fltVal val="0"/>
                                          </p:val>
                                        </p:tav>
                                        <p:tav tm="100000">
                                          <p:val>
                                            <p:strVal val="#ppt_w"/>
                                          </p:val>
                                        </p:tav>
                                      </p:tavLst>
                                    </p:anim>
                                    <p:anim calcmode="lin" valueType="num">
                                      <p:cBhvr>
                                        <p:cTn id="73" dur="500" fill="hold"/>
                                        <p:tgtEl>
                                          <p:spTgt spid="20"/>
                                        </p:tgtEl>
                                        <p:attrNameLst>
                                          <p:attrName>ppt_h</p:attrName>
                                        </p:attrNameLst>
                                      </p:cBhvr>
                                      <p:tavLst>
                                        <p:tav tm="0">
                                          <p:val>
                                            <p:fltVal val="0"/>
                                          </p:val>
                                        </p:tav>
                                        <p:tav tm="100000">
                                          <p:val>
                                            <p:strVal val="#ppt_h"/>
                                          </p:val>
                                        </p:tav>
                                      </p:tavLst>
                                    </p:anim>
                                    <p:animEffect transition="in" filter="fade">
                                      <p:cBhvr>
                                        <p:cTn id="74" dur="500"/>
                                        <p:tgtEl>
                                          <p:spTgt spid="20"/>
                                        </p:tgtEl>
                                      </p:cBhvr>
                                    </p:animEffect>
                                  </p:childTnLst>
                                </p:cTn>
                              </p:par>
                            </p:childTnLst>
                          </p:cTn>
                        </p:par>
                      </p:childTnLst>
                    </p:cTn>
                  </p:par>
                  <p:par>
                    <p:cTn id="75" fill="hold">
                      <p:stCondLst>
                        <p:cond delay="indefinite"/>
                      </p:stCondLst>
                      <p:childTnLst>
                        <p:par>
                          <p:cTn id="76" fill="hold">
                            <p:stCondLst>
                              <p:cond delay="0"/>
                            </p:stCondLst>
                            <p:childTnLst>
                              <p:par>
                                <p:cTn id="77" presetID="53" presetClass="entr" presetSubtype="0" fill="hold" grpId="0" nodeType="clickEffect">
                                  <p:stCondLst>
                                    <p:cond delay="0"/>
                                  </p:stCondLst>
                                  <p:childTnLst>
                                    <p:set>
                                      <p:cBhvr>
                                        <p:cTn id="78" dur="1" fill="hold">
                                          <p:stCondLst>
                                            <p:cond delay="0"/>
                                          </p:stCondLst>
                                        </p:cTn>
                                        <p:tgtEl>
                                          <p:spTgt spid="22"/>
                                        </p:tgtEl>
                                        <p:attrNameLst>
                                          <p:attrName>style.visibility</p:attrName>
                                        </p:attrNameLst>
                                      </p:cBhvr>
                                      <p:to>
                                        <p:strVal val="visible"/>
                                      </p:to>
                                    </p:set>
                                    <p:anim calcmode="lin" valueType="num">
                                      <p:cBhvr>
                                        <p:cTn id="79" dur="500" fill="hold"/>
                                        <p:tgtEl>
                                          <p:spTgt spid="22"/>
                                        </p:tgtEl>
                                        <p:attrNameLst>
                                          <p:attrName>ppt_w</p:attrName>
                                        </p:attrNameLst>
                                      </p:cBhvr>
                                      <p:tavLst>
                                        <p:tav tm="0">
                                          <p:val>
                                            <p:fltVal val="0"/>
                                          </p:val>
                                        </p:tav>
                                        <p:tav tm="100000">
                                          <p:val>
                                            <p:strVal val="#ppt_w"/>
                                          </p:val>
                                        </p:tav>
                                      </p:tavLst>
                                    </p:anim>
                                    <p:anim calcmode="lin" valueType="num">
                                      <p:cBhvr>
                                        <p:cTn id="80" dur="500" fill="hold"/>
                                        <p:tgtEl>
                                          <p:spTgt spid="22"/>
                                        </p:tgtEl>
                                        <p:attrNameLst>
                                          <p:attrName>ppt_h</p:attrName>
                                        </p:attrNameLst>
                                      </p:cBhvr>
                                      <p:tavLst>
                                        <p:tav tm="0">
                                          <p:val>
                                            <p:fltVal val="0"/>
                                          </p:val>
                                        </p:tav>
                                        <p:tav tm="100000">
                                          <p:val>
                                            <p:strVal val="#ppt_h"/>
                                          </p:val>
                                        </p:tav>
                                      </p:tavLst>
                                    </p:anim>
                                    <p:animEffect transition="in" filter="fade">
                                      <p:cBhvr>
                                        <p:cTn id="81" dur="500"/>
                                        <p:tgtEl>
                                          <p:spTgt spid="22"/>
                                        </p:tgtEl>
                                      </p:cBhvr>
                                    </p:animEffect>
                                  </p:childTnLst>
                                </p:cTn>
                              </p:par>
                            </p:childTnLst>
                          </p:cTn>
                        </p:par>
                      </p:childTnLst>
                    </p:cTn>
                  </p:par>
                  <p:par>
                    <p:cTn id="82" fill="hold">
                      <p:stCondLst>
                        <p:cond delay="indefinite"/>
                      </p:stCondLst>
                      <p:childTnLst>
                        <p:par>
                          <p:cTn id="83" fill="hold">
                            <p:stCondLst>
                              <p:cond delay="0"/>
                            </p:stCondLst>
                            <p:childTnLst>
                              <p:par>
                                <p:cTn id="84" presetID="26" presetClass="emph" presetSubtype="0" fill="hold" grpId="1" nodeType="clickEffect">
                                  <p:stCondLst>
                                    <p:cond delay="0"/>
                                  </p:stCondLst>
                                  <p:childTnLst>
                                    <p:animEffect transition="out" filter="fade">
                                      <p:cBhvr>
                                        <p:cTn id="85" dur="500" tmFilter="0, 0; .2, .5; .8, .5; 1, 0"/>
                                        <p:tgtEl>
                                          <p:spTgt spid="22"/>
                                        </p:tgtEl>
                                      </p:cBhvr>
                                    </p:animEffect>
                                    <p:animScale>
                                      <p:cBhvr>
                                        <p:cTn id="86" dur="250" autoRev="1" fill="hold"/>
                                        <p:tgtEl>
                                          <p:spTgt spid="22"/>
                                        </p:tgtEl>
                                      </p:cBhvr>
                                      <p:by x="105000" y="105000"/>
                                    </p:animScale>
                                  </p:childTnLst>
                                </p:cTn>
                              </p:par>
                            </p:childTnLst>
                          </p:cTn>
                        </p:par>
                        <p:par>
                          <p:cTn id="87" fill="hold">
                            <p:stCondLst>
                              <p:cond delay="500"/>
                            </p:stCondLst>
                            <p:childTnLst>
                              <p:par>
                                <p:cTn id="88" presetID="53" presetClass="entr" presetSubtype="0" fill="hold" grpId="0" nodeType="afterEffect">
                                  <p:stCondLst>
                                    <p:cond delay="0"/>
                                  </p:stCondLst>
                                  <p:childTnLst>
                                    <p:set>
                                      <p:cBhvr>
                                        <p:cTn id="89" dur="1" fill="hold">
                                          <p:stCondLst>
                                            <p:cond delay="0"/>
                                          </p:stCondLst>
                                        </p:cTn>
                                        <p:tgtEl>
                                          <p:spTgt spid="24"/>
                                        </p:tgtEl>
                                        <p:attrNameLst>
                                          <p:attrName>style.visibility</p:attrName>
                                        </p:attrNameLst>
                                      </p:cBhvr>
                                      <p:to>
                                        <p:strVal val="visible"/>
                                      </p:to>
                                    </p:set>
                                    <p:anim calcmode="lin" valueType="num">
                                      <p:cBhvr>
                                        <p:cTn id="90" dur="500" fill="hold"/>
                                        <p:tgtEl>
                                          <p:spTgt spid="24"/>
                                        </p:tgtEl>
                                        <p:attrNameLst>
                                          <p:attrName>ppt_w</p:attrName>
                                        </p:attrNameLst>
                                      </p:cBhvr>
                                      <p:tavLst>
                                        <p:tav tm="0">
                                          <p:val>
                                            <p:fltVal val="0"/>
                                          </p:val>
                                        </p:tav>
                                        <p:tav tm="100000">
                                          <p:val>
                                            <p:strVal val="#ppt_w"/>
                                          </p:val>
                                        </p:tav>
                                      </p:tavLst>
                                    </p:anim>
                                    <p:anim calcmode="lin" valueType="num">
                                      <p:cBhvr>
                                        <p:cTn id="91" dur="500" fill="hold"/>
                                        <p:tgtEl>
                                          <p:spTgt spid="24"/>
                                        </p:tgtEl>
                                        <p:attrNameLst>
                                          <p:attrName>ppt_h</p:attrName>
                                        </p:attrNameLst>
                                      </p:cBhvr>
                                      <p:tavLst>
                                        <p:tav tm="0">
                                          <p:val>
                                            <p:fltVal val="0"/>
                                          </p:val>
                                        </p:tav>
                                        <p:tav tm="100000">
                                          <p:val>
                                            <p:strVal val="#ppt_h"/>
                                          </p:val>
                                        </p:tav>
                                      </p:tavLst>
                                    </p:anim>
                                    <p:animEffect transition="in" filter="fade">
                                      <p:cBhvr>
                                        <p:cTn id="9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6" grpId="1" animBg="1"/>
      <p:bldP spid="17" grpId="0" animBg="1"/>
      <p:bldP spid="18" grpId="0" animBg="1"/>
      <p:bldP spid="18" grpId="1" animBg="1"/>
      <p:bldP spid="19" grpId="0" animBg="1"/>
      <p:bldP spid="19" grpId="1" animBg="1"/>
      <p:bldP spid="20" grpId="0" animBg="1"/>
      <p:bldP spid="21" grpId="0" animBg="1"/>
      <p:bldP spid="21" grpId="1" animBg="1"/>
      <p:bldP spid="22" grpId="0" animBg="1"/>
      <p:bldP spid="22" grpId="1" animBg="1"/>
      <p:bldP spid="23" grpId="0" animBg="1"/>
      <p:bldP spid="24"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24"/>
          <p:cNvGrpSpPr>
            <a:grpSpLocks/>
          </p:cNvGrpSpPr>
          <p:nvPr/>
        </p:nvGrpSpPr>
        <p:grpSpPr bwMode="auto">
          <a:xfrm>
            <a:off x="0" y="-71437"/>
            <a:ext cx="9144000" cy="1309688"/>
            <a:chOff x="0" y="-71462"/>
            <a:chExt cx="9144000" cy="1309218"/>
          </a:xfrm>
        </p:grpSpPr>
        <p:grpSp>
          <p:nvGrpSpPr>
            <p:cNvPr id="3" name="组合 21"/>
            <p:cNvGrpSpPr>
              <a:grpSpLocks/>
            </p:cNvGrpSpPr>
            <p:nvPr/>
          </p:nvGrpSpPr>
          <p:grpSpPr bwMode="auto">
            <a:xfrm>
              <a:off x="0" y="857232"/>
              <a:ext cx="9144000" cy="173037"/>
              <a:chOff x="0" y="827071"/>
              <a:chExt cx="9144000" cy="173037"/>
            </a:xfrm>
          </p:grpSpPr>
          <p:sp>
            <p:nvSpPr>
              <p:cNvPr id="21" name="矩形 20"/>
              <p:cNvSpPr/>
              <p:nvPr/>
            </p:nvSpPr>
            <p:spPr>
              <a:xfrm>
                <a:off x="0" y="920664"/>
                <a:ext cx="9144000" cy="45719"/>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3"/>
              </a:lnRef>
              <a:fillRef idx="2">
                <a:schemeClr val="accent3"/>
              </a:fillRef>
              <a:effectRef idx="1">
                <a:schemeClr val="accent3"/>
              </a:effectRef>
              <a:fontRef idx="minor">
                <a:schemeClr val="dk1"/>
              </a:fontRef>
            </p:style>
            <p:txBody>
              <a:bodyPr anchor="ctr"/>
              <a:lstStyle/>
              <a:p>
                <a:pPr algn="ctr" fontAlgn="auto">
                  <a:spcBef>
                    <a:spcPts val="0"/>
                  </a:spcBef>
                  <a:spcAft>
                    <a:spcPts val="0"/>
                  </a:spcAft>
                  <a:defRPr/>
                </a:pPr>
                <a:endParaRPr lang="zh-CN" altLang="en-US" kern="0">
                  <a:solidFill>
                    <a:sysClr val="window" lastClr="FFFFFF"/>
                  </a:solidFill>
                  <a:latin typeface="Constantia"/>
                  <a:ea typeface="微软雅黑"/>
                </a:endParaRPr>
              </a:p>
            </p:txBody>
          </p:sp>
          <p:grpSp>
            <p:nvGrpSpPr>
              <p:cNvPr id="4" name="组合 12"/>
              <p:cNvGrpSpPr>
                <a:grpSpLocks/>
              </p:cNvGrpSpPr>
              <p:nvPr/>
            </p:nvGrpSpPr>
            <p:grpSpPr bwMode="auto">
              <a:xfrm>
                <a:off x="8715404" y="827071"/>
                <a:ext cx="287337" cy="173037"/>
                <a:chOff x="8461697" y="933460"/>
                <a:chExt cx="358775" cy="244475"/>
              </a:xfrm>
            </p:grpSpPr>
            <p:sp>
              <p:nvSpPr>
                <p:cNvPr id="23" name="燕尾形 22"/>
                <p:cNvSpPr/>
                <p:nvPr/>
              </p:nvSpPr>
              <p:spPr>
                <a:xfrm>
                  <a:off x="8461661" y="932981"/>
                  <a:ext cx="180380" cy="244389"/>
                </a:xfrm>
                <a:prstGeom prst="chevron">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fontAlgn="auto">
                    <a:spcBef>
                      <a:spcPts val="0"/>
                    </a:spcBef>
                    <a:spcAft>
                      <a:spcPts val="0"/>
                    </a:spcAft>
                    <a:defRPr/>
                  </a:pPr>
                  <a:endParaRPr lang="zh-CN" altLang="en-US">
                    <a:solidFill>
                      <a:schemeClr val="tx1"/>
                    </a:solidFill>
                  </a:endParaRPr>
                </a:p>
              </p:txBody>
            </p:sp>
            <p:sp>
              <p:nvSpPr>
                <p:cNvPr id="24" name="燕尾形 23"/>
                <p:cNvSpPr/>
                <p:nvPr/>
              </p:nvSpPr>
              <p:spPr>
                <a:xfrm>
                  <a:off x="8642040" y="932981"/>
                  <a:ext cx="178397" cy="244389"/>
                </a:xfrm>
                <a:prstGeom prst="chevron">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fontAlgn="auto">
                    <a:spcBef>
                      <a:spcPts val="0"/>
                    </a:spcBef>
                    <a:spcAft>
                      <a:spcPts val="0"/>
                    </a:spcAft>
                    <a:defRPr/>
                  </a:pPr>
                  <a:endParaRPr lang="zh-CN" altLang="en-US">
                    <a:solidFill>
                      <a:schemeClr val="tx1"/>
                    </a:solidFill>
                  </a:endParaRPr>
                </a:p>
              </p:txBody>
            </p:sp>
          </p:grpSp>
        </p:grpSp>
        <p:pic>
          <p:nvPicPr>
            <p:cNvPr id="20" name="图片 19" descr="14-2.png"/>
            <p:cNvPicPr>
              <a:picLocks noChangeAspect="1"/>
            </p:cNvPicPr>
            <p:nvPr/>
          </p:nvPicPr>
          <p:blipFill>
            <a:blip r:embed="rId2" cstate="print">
              <a:lum bright="100000" contrast="12000"/>
              <a:extLst/>
            </a:blip>
            <a:srcRect l="38138" b="39864"/>
            <a:stretch>
              <a:fillRect/>
            </a:stretch>
          </p:blipFill>
          <p:spPr bwMode="auto">
            <a:xfrm>
              <a:off x="5786446" y="-71462"/>
              <a:ext cx="3044754" cy="1309218"/>
            </a:xfrm>
            <a:prstGeom prst="rect">
              <a:avLst/>
            </a:prstGeom>
            <a:noFill/>
            <a:ln>
              <a:noFill/>
            </a:ln>
            <a:effectLst>
              <a:outerShdw blurRad="190500" dist="228600" dir="2700000" algn="ctr">
                <a:srgbClr val="000000">
                  <a:alpha val="30000"/>
                </a:srgbClr>
              </a:outerShdw>
            </a:effectLst>
            <a:scene3d>
              <a:camera prst="perspectiveRelaxed"/>
              <a:lightRig rig="threePt" dir="t"/>
            </a:scene3d>
            <a:extLst/>
          </p:spPr>
        </p:pic>
      </p:grpSp>
      <p:sp>
        <p:nvSpPr>
          <p:cNvPr id="25" name="标题 1"/>
          <p:cNvSpPr>
            <a:spLocks noGrp="1"/>
          </p:cNvSpPr>
          <p:nvPr>
            <p:ph type="ctrTitle"/>
          </p:nvPr>
        </p:nvSpPr>
        <p:spPr>
          <a:xfrm>
            <a:off x="71438" y="-27383"/>
            <a:ext cx="9072562" cy="884634"/>
          </a:xfrm>
        </p:spPr>
        <p:txBody>
          <a:bodyPr vert="horz" lIns="91440" tIns="45720" rIns="91440" bIns="45720" rtlCol="0" anchor="b">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zh-CN" altLang="en-US" sz="4400" b="1" spc="50" dirty="0">
                <a:ln w="11430"/>
                <a:solidFill>
                  <a:srgbClr val="7030A0"/>
                </a:solidFill>
                <a:effectLst>
                  <a:outerShdw blurRad="76200" dist="50800" dir="5400000" algn="tl" rotWithShape="0">
                    <a:srgbClr val="000000">
                      <a:alpha val="65000"/>
                    </a:srgbClr>
                  </a:outerShdw>
                </a:effectLst>
                <a:latin typeface="微软雅黑" pitchFamily="34" charset="-122"/>
                <a:ea typeface="微软雅黑" pitchFamily="34" charset="-122"/>
              </a:rPr>
              <a:t>三</a:t>
            </a:r>
            <a:r>
              <a:rPr lang="zh-CN" altLang="en-US" sz="4400" b="1" spc="50" dirty="0" smtClean="0">
                <a:ln w="11430"/>
                <a:solidFill>
                  <a:srgbClr val="7030A0"/>
                </a:solidFill>
                <a:effectLst>
                  <a:outerShdw blurRad="76200" dist="50800" dir="5400000" algn="tl" rotWithShape="0">
                    <a:srgbClr val="000000">
                      <a:alpha val="65000"/>
                    </a:srgbClr>
                  </a:outerShdw>
                </a:effectLst>
                <a:latin typeface="微软雅黑" pitchFamily="34" charset="-122"/>
                <a:ea typeface="微软雅黑" pitchFamily="34" charset="-122"/>
              </a:rPr>
              <a:t>、软硬件环境要求</a:t>
            </a:r>
            <a:endParaRPr lang="zh-CN" altLang="en-US" sz="4400" b="1" spc="50" dirty="0">
              <a:ln w="11430"/>
              <a:solidFill>
                <a:srgbClr val="7030A0"/>
              </a:solidFill>
              <a:effectLst>
                <a:outerShdw blurRad="76200" dist="50800" dir="5400000" algn="tl" rotWithShape="0">
                  <a:srgbClr val="000000">
                    <a:alpha val="65000"/>
                  </a:srgbClr>
                </a:outerShdw>
              </a:effectLst>
              <a:latin typeface="微软雅黑" pitchFamily="34" charset="-122"/>
              <a:ea typeface="微软雅黑" pitchFamily="34" charset="-122"/>
            </a:endParaRPr>
          </a:p>
        </p:txBody>
      </p:sp>
      <p:sp>
        <p:nvSpPr>
          <p:cNvPr id="30" name="矩形 29"/>
          <p:cNvSpPr/>
          <p:nvPr/>
        </p:nvSpPr>
        <p:spPr>
          <a:xfrm>
            <a:off x="428599" y="1741885"/>
            <a:ext cx="8286776" cy="4031873"/>
          </a:xfrm>
          <a:prstGeom prst="rect">
            <a:avLst/>
          </a:prstGeom>
        </p:spPr>
        <p:txBody>
          <a:bodyPr wrap="square">
            <a:spAutoFit/>
          </a:bodyPr>
          <a:lstStyle/>
          <a:p>
            <a:pPr marL="285750" indent="-285750" fontAlgn="auto">
              <a:lnSpc>
                <a:spcPct val="150000"/>
              </a:lnSpc>
              <a:spcBef>
                <a:spcPts val="1500"/>
              </a:spcBef>
              <a:spcAft>
                <a:spcPts val="0"/>
              </a:spcAft>
              <a:buFont typeface="Wingdings" panose="05000000000000000000" pitchFamily="2" charset="2"/>
              <a:buChar char="p"/>
              <a:defRPr/>
            </a:pPr>
            <a:r>
              <a:rPr lang="zh-CN" altLang="en-US" b="1" dirty="0" smtClean="0">
                <a:solidFill>
                  <a:srgbClr val="2A421A"/>
                </a:solidFill>
                <a:latin typeface="微软雅黑" panose="020B0503020204020204" pitchFamily="34" charset="-122"/>
                <a:ea typeface="微软雅黑" panose="020B0503020204020204" pitchFamily="34" charset="-122"/>
              </a:rPr>
              <a:t>操作系统要求</a:t>
            </a:r>
            <a:endParaRPr lang="en-US" altLang="zh-CN" b="1" dirty="0" smtClean="0">
              <a:solidFill>
                <a:srgbClr val="2A421A"/>
              </a:solidFill>
              <a:latin typeface="微软雅黑" panose="020B0503020204020204" pitchFamily="34" charset="-122"/>
              <a:ea typeface="微软雅黑" panose="020B0503020204020204" pitchFamily="34" charset="-122"/>
            </a:endParaRPr>
          </a:p>
          <a:p>
            <a:pPr lvl="0" defTabSz="685666">
              <a:lnSpc>
                <a:spcPts val="3000"/>
              </a:lnSpc>
              <a:buFont typeface="Wingdings" pitchFamily="2" charset="2"/>
              <a:buChar char="u"/>
            </a:pPr>
            <a:r>
              <a:rPr lang="zh-CN" altLang="en-US" b="1" dirty="0">
                <a:solidFill>
                  <a:srgbClr val="C00000"/>
                </a:solidFill>
                <a:latin typeface="微软雅黑" pitchFamily="34" charset="-122"/>
                <a:ea typeface="微软雅黑" pitchFamily="34" charset="-122"/>
              </a:rPr>
              <a:t>版本</a:t>
            </a:r>
            <a:r>
              <a:rPr lang="zh-CN" altLang="en-US" b="1" dirty="0">
                <a:solidFill>
                  <a:srgbClr val="002060"/>
                </a:solidFill>
                <a:latin typeface="微软雅黑" panose="020B0503020204020204" pitchFamily="34" charset="-122"/>
                <a:ea typeface="微软雅黑" panose="020B0503020204020204" pitchFamily="34" charset="-122"/>
              </a:rPr>
              <a:t>：</a:t>
            </a:r>
            <a:r>
              <a:rPr lang="en-US" altLang="en-US" b="1" dirty="0">
                <a:solidFill>
                  <a:srgbClr val="002060"/>
                </a:solidFill>
                <a:latin typeface="微软雅黑" pitchFamily="34" charset="-122"/>
                <a:ea typeface="微软雅黑" pitchFamily="34" charset="-122"/>
              </a:rPr>
              <a:t>Windows XP</a:t>
            </a:r>
            <a:r>
              <a:rPr lang="zh-CN" altLang="en-US" b="1" dirty="0" smtClean="0">
                <a:solidFill>
                  <a:srgbClr val="002060"/>
                </a:solidFill>
                <a:latin typeface="微软雅黑" panose="020B0503020204020204" pitchFamily="34" charset="-122"/>
                <a:ea typeface="微软雅黑" panose="020B0503020204020204" pitchFamily="34" charset="-122"/>
              </a:rPr>
              <a:t>、</a:t>
            </a:r>
            <a:r>
              <a:rPr lang="en-US" altLang="en-US" b="1" dirty="0" smtClean="0">
                <a:solidFill>
                  <a:srgbClr val="002060"/>
                </a:solidFill>
                <a:latin typeface="微软雅黑" pitchFamily="34" charset="-122"/>
                <a:ea typeface="微软雅黑" pitchFamily="34" charset="-122"/>
              </a:rPr>
              <a:t>Win7 </a:t>
            </a:r>
            <a:r>
              <a:rPr lang="zh-CN" altLang="en-US" b="1" dirty="0">
                <a:solidFill>
                  <a:srgbClr val="002060"/>
                </a:solidFill>
                <a:latin typeface="微软雅黑" panose="020B0503020204020204" pitchFamily="34" charset="-122"/>
                <a:ea typeface="微软雅黑" panose="020B0503020204020204" pitchFamily="34" charset="-122"/>
              </a:rPr>
              <a:t>及其以上版本；</a:t>
            </a:r>
            <a:endParaRPr lang="zh-CN" altLang="en-US" b="1" dirty="0">
              <a:solidFill>
                <a:srgbClr val="C00000"/>
              </a:solidFill>
              <a:latin typeface="微软雅黑" pitchFamily="34" charset="-122"/>
              <a:ea typeface="微软雅黑" pitchFamily="34" charset="-122"/>
            </a:endParaRPr>
          </a:p>
          <a:p>
            <a:pPr marL="285750" indent="-285750" fontAlgn="auto">
              <a:lnSpc>
                <a:spcPct val="150000"/>
              </a:lnSpc>
              <a:spcBef>
                <a:spcPts val="1500"/>
              </a:spcBef>
              <a:spcAft>
                <a:spcPts val="0"/>
              </a:spcAft>
              <a:buFont typeface="Wingdings" panose="05000000000000000000" pitchFamily="2" charset="2"/>
              <a:buChar char="p"/>
              <a:defRPr/>
            </a:pPr>
            <a:r>
              <a:rPr lang="zh-CN" altLang="en-US" b="1" dirty="0" smtClean="0">
                <a:solidFill>
                  <a:srgbClr val="2A421A"/>
                </a:solidFill>
                <a:latin typeface="微软雅黑" panose="020B0503020204020204" pitchFamily="34" charset="-122"/>
                <a:ea typeface="微软雅黑" panose="020B0503020204020204" pitchFamily="34" charset="-122"/>
              </a:rPr>
              <a:t>硬件要求</a:t>
            </a:r>
            <a:endParaRPr lang="en-US" altLang="zh-CN" b="1" dirty="0">
              <a:solidFill>
                <a:srgbClr val="2A421A"/>
              </a:solidFill>
              <a:latin typeface="微软雅黑" panose="020B0503020204020204" pitchFamily="34" charset="-122"/>
              <a:ea typeface="微软雅黑" panose="020B0503020204020204" pitchFamily="34" charset="-122"/>
            </a:endParaRPr>
          </a:p>
          <a:p>
            <a:pPr lvl="0" defTabSz="685666">
              <a:lnSpc>
                <a:spcPts val="3000"/>
              </a:lnSpc>
              <a:buFont typeface="Wingdings" pitchFamily="2" charset="2"/>
              <a:buChar char="u"/>
            </a:pPr>
            <a:r>
              <a:rPr lang="zh-CN" altLang="en-US" b="1" dirty="0">
                <a:solidFill>
                  <a:srgbClr val="C00000"/>
                </a:solidFill>
                <a:latin typeface="微软雅黑" pitchFamily="34" charset="-122"/>
                <a:ea typeface="微软雅黑" pitchFamily="34" charset="-122"/>
              </a:rPr>
              <a:t>磁盘空间</a:t>
            </a:r>
            <a:r>
              <a:rPr lang="zh-CN" altLang="en-US" b="1" dirty="0" smtClean="0">
                <a:solidFill>
                  <a:srgbClr val="C00000"/>
                </a:solidFill>
                <a:latin typeface="微软雅黑" pitchFamily="34" charset="-122"/>
                <a:ea typeface="微软雅黑" pitchFamily="34" charset="-122"/>
              </a:rPr>
              <a:t>：</a:t>
            </a:r>
            <a:r>
              <a:rPr lang="en-US" altLang="zh-CN" b="1" dirty="0">
                <a:solidFill>
                  <a:srgbClr val="002060"/>
                </a:solidFill>
                <a:latin typeface="微软雅黑" pitchFamily="34" charset="-122"/>
                <a:ea typeface="微软雅黑" pitchFamily="34" charset="-122"/>
              </a:rPr>
              <a:t>5</a:t>
            </a:r>
            <a:r>
              <a:rPr lang="en-US" altLang="zh-CN" b="1" dirty="0" smtClean="0">
                <a:solidFill>
                  <a:srgbClr val="002060"/>
                </a:solidFill>
                <a:latin typeface="微软雅黑" pitchFamily="34" charset="-122"/>
                <a:ea typeface="微软雅黑" pitchFamily="34" charset="-122"/>
              </a:rPr>
              <a:t>0</a:t>
            </a:r>
            <a:r>
              <a:rPr lang="en-US" altLang="en-US" b="1" dirty="0" smtClean="0">
                <a:solidFill>
                  <a:srgbClr val="002060"/>
                </a:solidFill>
                <a:latin typeface="微软雅黑" pitchFamily="34" charset="-122"/>
                <a:ea typeface="微软雅黑" pitchFamily="34" charset="-122"/>
              </a:rPr>
              <a:t>0G</a:t>
            </a:r>
            <a:r>
              <a:rPr lang="zh-CN" altLang="en-US" b="1" dirty="0" smtClean="0">
                <a:solidFill>
                  <a:srgbClr val="002060"/>
                </a:solidFill>
                <a:latin typeface="微软雅黑" pitchFamily="34" charset="-122"/>
                <a:ea typeface="微软雅黑" pitchFamily="34" charset="-122"/>
              </a:rPr>
              <a:t>以上，固态硬盘更好；</a:t>
            </a:r>
            <a:endParaRPr lang="zh-CN" altLang="en-US" b="1" dirty="0">
              <a:solidFill>
                <a:srgbClr val="002060"/>
              </a:solidFill>
              <a:latin typeface="微软雅黑" pitchFamily="34" charset="-122"/>
              <a:ea typeface="微软雅黑" pitchFamily="34" charset="-122"/>
            </a:endParaRPr>
          </a:p>
          <a:p>
            <a:pPr lvl="0" defTabSz="685666">
              <a:lnSpc>
                <a:spcPts val="3000"/>
              </a:lnSpc>
              <a:buFont typeface="Wingdings" pitchFamily="2" charset="2"/>
              <a:buChar char="u"/>
            </a:pPr>
            <a:r>
              <a:rPr lang="zh-CN" altLang="en-US" b="1" dirty="0">
                <a:solidFill>
                  <a:srgbClr val="C00000"/>
                </a:solidFill>
                <a:latin typeface="微软雅黑" pitchFamily="34" charset="-122"/>
                <a:ea typeface="微软雅黑" pitchFamily="34" charset="-122"/>
              </a:rPr>
              <a:t>硬件设备：</a:t>
            </a:r>
            <a:r>
              <a:rPr lang="en-US" altLang="en-US" b="1" dirty="0">
                <a:solidFill>
                  <a:srgbClr val="002060"/>
                </a:solidFill>
                <a:latin typeface="微软雅黑" pitchFamily="34" charset="-122"/>
                <a:ea typeface="微软雅黑" pitchFamily="34" charset="-122"/>
              </a:rPr>
              <a:t>CPU</a:t>
            </a:r>
            <a:r>
              <a:rPr lang="zh-CN" altLang="en-US" b="1" dirty="0">
                <a:solidFill>
                  <a:srgbClr val="002060"/>
                </a:solidFill>
                <a:latin typeface="微软雅黑" pitchFamily="34" charset="-122"/>
                <a:ea typeface="微软雅黑" pitchFamily="34" charset="-122"/>
              </a:rPr>
              <a:t>：一个及以上</a:t>
            </a:r>
            <a:r>
              <a:rPr lang="en-US" altLang="zh-CN" b="1" dirty="0">
                <a:solidFill>
                  <a:srgbClr val="002060"/>
                </a:solidFill>
                <a:latin typeface="微软雅黑" pitchFamily="34" charset="-122"/>
                <a:ea typeface="微软雅黑" pitchFamily="34" charset="-122"/>
              </a:rPr>
              <a:t>CPU</a:t>
            </a:r>
            <a:r>
              <a:rPr lang="zh-CN" altLang="en-US" b="1" dirty="0">
                <a:solidFill>
                  <a:srgbClr val="002060"/>
                </a:solidFill>
                <a:latin typeface="微软雅黑" pitchFamily="34" charset="-122"/>
                <a:ea typeface="微软雅黑" pitchFamily="34" charset="-122"/>
              </a:rPr>
              <a:t>，单</a:t>
            </a:r>
            <a:r>
              <a:rPr lang="en-US" altLang="zh-CN" b="1" dirty="0">
                <a:solidFill>
                  <a:srgbClr val="002060"/>
                </a:solidFill>
                <a:latin typeface="微软雅黑" pitchFamily="34" charset="-122"/>
                <a:ea typeface="微软雅黑" pitchFamily="34" charset="-122"/>
              </a:rPr>
              <a:t>CPU8</a:t>
            </a:r>
            <a:r>
              <a:rPr lang="zh-CN" altLang="en-US" b="1" dirty="0">
                <a:solidFill>
                  <a:srgbClr val="002060"/>
                </a:solidFill>
                <a:latin typeface="微软雅黑" pitchFamily="34" charset="-122"/>
                <a:ea typeface="微软雅黑" pitchFamily="34" charset="-122"/>
              </a:rPr>
              <a:t>核及</a:t>
            </a:r>
            <a:r>
              <a:rPr lang="zh-CN" altLang="en-US" b="1" dirty="0" smtClean="0">
                <a:solidFill>
                  <a:srgbClr val="002060"/>
                </a:solidFill>
                <a:latin typeface="微软雅黑" pitchFamily="34" charset="-122"/>
                <a:ea typeface="微软雅黑" pitchFamily="34" charset="-122"/>
              </a:rPr>
              <a:t>以上；</a:t>
            </a:r>
            <a:endParaRPr lang="en-US" altLang="zh-CN" b="1" dirty="0" smtClean="0">
              <a:solidFill>
                <a:srgbClr val="002060"/>
              </a:solidFill>
              <a:latin typeface="微软雅黑" pitchFamily="34" charset="-122"/>
              <a:ea typeface="微软雅黑" pitchFamily="34" charset="-122"/>
            </a:endParaRPr>
          </a:p>
          <a:p>
            <a:pPr lvl="0" defTabSz="685666">
              <a:lnSpc>
                <a:spcPts val="3000"/>
              </a:lnSpc>
            </a:pPr>
            <a:r>
              <a:rPr lang="zh-CN" altLang="en-US" b="1" dirty="0">
                <a:solidFill>
                  <a:srgbClr val="002060"/>
                </a:solidFill>
                <a:latin typeface="微软雅黑" pitchFamily="34" charset="-122"/>
                <a:ea typeface="微软雅黑" pitchFamily="34" charset="-122"/>
              </a:rPr>
              <a:t> </a:t>
            </a:r>
            <a:r>
              <a:rPr lang="zh-CN" altLang="en-US" b="1" dirty="0" smtClean="0">
                <a:solidFill>
                  <a:srgbClr val="002060"/>
                </a:solidFill>
                <a:latin typeface="微软雅黑" pitchFamily="34" charset="-122"/>
                <a:ea typeface="微软雅黑" pitchFamily="34" charset="-122"/>
              </a:rPr>
              <a:t>                   内存：</a:t>
            </a:r>
            <a:r>
              <a:rPr lang="en-US" altLang="zh-CN" b="1" dirty="0" smtClean="0">
                <a:solidFill>
                  <a:srgbClr val="002060"/>
                </a:solidFill>
                <a:latin typeface="微软雅黑" pitchFamily="34" charset="-122"/>
                <a:ea typeface="微软雅黑" pitchFamily="34" charset="-122"/>
              </a:rPr>
              <a:t>16</a:t>
            </a:r>
            <a:r>
              <a:rPr lang="en-US" altLang="en-US" b="1" dirty="0" smtClean="0">
                <a:solidFill>
                  <a:srgbClr val="002060"/>
                </a:solidFill>
                <a:latin typeface="微软雅黑" pitchFamily="34" charset="-122"/>
                <a:ea typeface="微软雅黑" pitchFamily="34" charset="-122"/>
              </a:rPr>
              <a:t>G</a:t>
            </a:r>
            <a:r>
              <a:rPr lang="zh-CN" altLang="en-US" b="1" dirty="0" smtClean="0">
                <a:solidFill>
                  <a:srgbClr val="002060"/>
                </a:solidFill>
                <a:latin typeface="微软雅黑" pitchFamily="34" charset="-122"/>
                <a:ea typeface="微软雅黑" pitchFamily="34" charset="-122"/>
              </a:rPr>
              <a:t>及以上</a:t>
            </a:r>
            <a:r>
              <a:rPr lang="zh-CN" altLang="en-US" b="1" dirty="0">
                <a:solidFill>
                  <a:srgbClr val="002060"/>
                </a:solidFill>
                <a:latin typeface="微软雅黑" pitchFamily="34" charset="-122"/>
                <a:ea typeface="微软雅黑" pitchFamily="34" charset="-122"/>
              </a:rPr>
              <a:t>。</a:t>
            </a:r>
          </a:p>
          <a:p>
            <a:pPr marL="285750" indent="-285750" fontAlgn="auto">
              <a:lnSpc>
                <a:spcPct val="150000"/>
              </a:lnSpc>
              <a:spcBef>
                <a:spcPts val="1500"/>
              </a:spcBef>
              <a:spcAft>
                <a:spcPts val="0"/>
              </a:spcAft>
              <a:buFont typeface="Wingdings" panose="05000000000000000000" pitchFamily="2" charset="2"/>
              <a:buChar char="p"/>
              <a:defRPr/>
            </a:pPr>
            <a:r>
              <a:rPr lang="zh-CN" altLang="en-US" b="1" dirty="0" smtClean="0">
                <a:solidFill>
                  <a:srgbClr val="2A421A"/>
                </a:solidFill>
                <a:latin typeface="微软雅黑" panose="020B0503020204020204" pitchFamily="34" charset="-122"/>
                <a:ea typeface="微软雅黑" panose="020B0503020204020204" pitchFamily="34" charset="-122"/>
              </a:rPr>
              <a:t>软件配置要求</a:t>
            </a:r>
            <a:endParaRPr lang="en-US" altLang="zh-CN" b="1" dirty="0">
              <a:solidFill>
                <a:srgbClr val="2A421A"/>
              </a:solidFill>
              <a:latin typeface="微软雅黑" panose="020B0503020204020204" pitchFamily="34" charset="-122"/>
              <a:ea typeface="微软雅黑" panose="020B0503020204020204" pitchFamily="34" charset="-122"/>
            </a:endParaRPr>
          </a:p>
          <a:p>
            <a:pPr lvl="0" defTabSz="685666">
              <a:lnSpc>
                <a:spcPts val="3000"/>
              </a:lnSpc>
              <a:buFont typeface="Wingdings" pitchFamily="2" charset="2"/>
              <a:buChar char="u"/>
            </a:pPr>
            <a:r>
              <a:rPr lang="en-US" altLang="en-US" b="1" dirty="0" smtClean="0">
                <a:solidFill>
                  <a:srgbClr val="C00000"/>
                </a:solidFill>
                <a:latin typeface="微软雅黑" pitchFamily="34" charset="-122"/>
                <a:ea typeface="微软雅黑" pitchFamily="34" charset="-122"/>
              </a:rPr>
              <a:t>Net </a:t>
            </a:r>
            <a:r>
              <a:rPr lang="en-US" altLang="en-US" b="1" dirty="0">
                <a:solidFill>
                  <a:srgbClr val="C00000"/>
                </a:solidFill>
                <a:latin typeface="微软雅黑" pitchFamily="34" charset="-122"/>
                <a:ea typeface="微软雅黑" pitchFamily="34" charset="-122"/>
              </a:rPr>
              <a:t>Frame </a:t>
            </a:r>
            <a:r>
              <a:rPr lang="zh-CN" altLang="en-US" b="1" dirty="0">
                <a:solidFill>
                  <a:srgbClr val="C00000"/>
                </a:solidFill>
                <a:latin typeface="微软雅黑" pitchFamily="34" charset="-122"/>
                <a:ea typeface="微软雅黑" pitchFamily="34" charset="-122"/>
              </a:rPr>
              <a:t>框架</a:t>
            </a:r>
            <a:r>
              <a:rPr lang="zh-CN" altLang="en-US" b="1" dirty="0">
                <a:solidFill>
                  <a:srgbClr val="002060"/>
                </a:solidFill>
                <a:latin typeface="微软雅黑" panose="020B0503020204020204" pitchFamily="34" charset="-122"/>
                <a:ea typeface="微软雅黑" panose="020B0503020204020204" pitchFamily="34" charset="-122"/>
              </a:rPr>
              <a:t>：</a:t>
            </a:r>
            <a:r>
              <a:rPr lang="en-US" altLang="en-US" b="1" dirty="0" err="1">
                <a:solidFill>
                  <a:srgbClr val="002060"/>
                </a:solidFill>
                <a:latin typeface="微软雅黑" pitchFamily="34" charset="-122"/>
                <a:ea typeface="微软雅黑" pitchFamily="34" charset="-122"/>
              </a:rPr>
              <a:t>.Net</a:t>
            </a:r>
            <a:r>
              <a:rPr lang="en-US" altLang="en-US" b="1" dirty="0">
                <a:solidFill>
                  <a:srgbClr val="002060"/>
                </a:solidFill>
                <a:latin typeface="微软雅黑" pitchFamily="34" charset="-122"/>
                <a:ea typeface="微软雅黑" pitchFamily="34" charset="-122"/>
              </a:rPr>
              <a:t> Frame 4.0</a:t>
            </a:r>
            <a:r>
              <a:rPr lang="zh-CN" altLang="en-US" b="1" dirty="0">
                <a:solidFill>
                  <a:srgbClr val="002060"/>
                </a:solidFill>
                <a:latin typeface="微软雅黑" panose="020B0503020204020204" pitchFamily="34" charset="-122"/>
                <a:ea typeface="微软雅黑" panose="020B0503020204020204" pitchFamily="34" charset="-122"/>
              </a:rPr>
              <a:t>框架；</a:t>
            </a:r>
          </a:p>
          <a:p>
            <a:pPr lvl="0" defTabSz="685666">
              <a:lnSpc>
                <a:spcPts val="3000"/>
              </a:lnSpc>
              <a:buFont typeface="Wingdings" pitchFamily="2" charset="2"/>
              <a:buChar char="u"/>
            </a:pPr>
            <a:r>
              <a:rPr lang="en-US" altLang="en-US" b="1" dirty="0">
                <a:solidFill>
                  <a:srgbClr val="C00000"/>
                </a:solidFill>
                <a:latin typeface="微软雅黑" pitchFamily="34" charset="-122"/>
                <a:ea typeface="微软雅黑" pitchFamily="34" charset="-122"/>
              </a:rPr>
              <a:t>ArcGIS </a:t>
            </a:r>
            <a:r>
              <a:rPr lang="zh-CN" altLang="en-US" b="1" dirty="0">
                <a:solidFill>
                  <a:srgbClr val="C00000"/>
                </a:solidFill>
                <a:latin typeface="微软雅黑" pitchFamily="34" charset="-122"/>
                <a:ea typeface="微软雅黑" pitchFamily="34" charset="-122"/>
              </a:rPr>
              <a:t>支持</a:t>
            </a:r>
            <a:r>
              <a:rPr lang="zh-CN" altLang="en-US" b="1" dirty="0">
                <a:solidFill>
                  <a:srgbClr val="002060"/>
                </a:solidFill>
                <a:latin typeface="微软雅黑" panose="020B0503020204020204" pitchFamily="34" charset="-122"/>
                <a:ea typeface="微软雅黑" panose="020B0503020204020204" pitchFamily="34" charset="-122"/>
              </a:rPr>
              <a:t>：</a:t>
            </a:r>
            <a:r>
              <a:rPr lang="en-US" altLang="en-US" b="1" dirty="0">
                <a:solidFill>
                  <a:srgbClr val="002060"/>
                </a:solidFill>
                <a:latin typeface="微软雅黑" pitchFamily="34" charset="-122"/>
                <a:ea typeface="微软雅黑" pitchFamily="34" charset="-122"/>
              </a:rPr>
              <a:t>ArcGIS </a:t>
            </a:r>
            <a:r>
              <a:rPr lang="en-US" altLang="zh-CN" b="1" dirty="0">
                <a:solidFill>
                  <a:srgbClr val="002060"/>
                </a:solidFill>
                <a:latin typeface="微软雅黑" pitchFamily="34" charset="-122"/>
                <a:ea typeface="微软雅黑" pitchFamily="34" charset="-122"/>
              </a:rPr>
              <a:t>Desktop 10.1</a:t>
            </a:r>
            <a:r>
              <a:rPr lang="zh-CN" altLang="en-US" b="1" dirty="0">
                <a:solidFill>
                  <a:srgbClr val="002060"/>
                </a:solidFill>
                <a:latin typeface="微软雅黑" panose="020B0503020204020204" pitchFamily="34" charset="-122"/>
                <a:ea typeface="微软雅黑" panose="020B0503020204020204" pitchFamily="34" charset="-122"/>
              </a:rPr>
              <a:t>与</a:t>
            </a:r>
            <a:r>
              <a:rPr lang="en-US" altLang="en-US" b="1" dirty="0">
                <a:solidFill>
                  <a:srgbClr val="002060"/>
                </a:solidFill>
                <a:latin typeface="微软雅黑" pitchFamily="34" charset="-122"/>
                <a:ea typeface="微软雅黑" pitchFamily="34" charset="-122"/>
              </a:rPr>
              <a:t>ArcGIS Engine Runtime 10.1 </a:t>
            </a:r>
            <a:r>
              <a:rPr lang="zh-CN" altLang="en-US" b="1" dirty="0" smtClean="0">
                <a:solidFill>
                  <a:srgbClr val="002060"/>
                </a:solidFill>
                <a:latin typeface="微软雅黑" panose="020B0503020204020204" pitchFamily="34" charset="-122"/>
                <a:ea typeface="微软雅黑" panose="020B0503020204020204" pitchFamily="34" charset="-122"/>
              </a:rPr>
              <a:t>。</a:t>
            </a:r>
            <a:endParaRPr lang="en-US" altLang="zh-CN" b="1" dirty="0" smtClean="0">
              <a:solidFill>
                <a:srgbClr val="002060"/>
              </a:solidFill>
              <a:latin typeface="微软雅黑" panose="020B0503020204020204" pitchFamily="34" charset="-122"/>
              <a:ea typeface="微软雅黑" panose="020B0503020204020204" pitchFamily="34" charset="-122"/>
            </a:endParaRPr>
          </a:p>
        </p:txBody>
      </p:sp>
      <p:sp>
        <p:nvSpPr>
          <p:cNvPr id="5" name="灯片编号占位符 4"/>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85</a:t>
            </a:fld>
            <a:endParaRPr lang="zh-CN" altLang="en-US">
              <a:solidFill>
                <a:prstClr val="black">
                  <a:tint val="75000"/>
                </a:prstClr>
              </a:solidFill>
            </a:endParaRPr>
          </a:p>
        </p:txBody>
      </p:sp>
    </p:spTree>
    <p:extLst>
      <p:ext uri="{BB962C8B-B14F-4D97-AF65-F5344CB8AC3E}">
        <p14:creationId xmlns:p14="http://schemas.microsoft.com/office/powerpoint/2010/main" xmlns="" val="2010808782"/>
      </p:ext>
    </p:extLst>
  </p:cSld>
  <p:clrMapOvr>
    <a:masterClrMapping/>
  </p:clrMapOvr>
  <p:transition>
    <p:fade/>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24"/>
          <p:cNvGrpSpPr>
            <a:grpSpLocks/>
          </p:cNvGrpSpPr>
          <p:nvPr/>
        </p:nvGrpSpPr>
        <p:grpSpPr bwMode="auto">
          <a:xfrm>
            <a:off x="0" y="-71437"/>
            <a:ext cx="9144000" cy="1309688"/>
            <a:chOff x="0" y="-71462"/>
            <a:chExt cx="9144000" cy="1309218"/>
          </a:xfrm>
        </p:grpSpPr>
        <p:grpSp>
          <p:nvGrpSpPr>
            <p:cNvPr id="3" name="组合 21"/>
            <p:cNvGrpSpPr>
              <a:grpSpLocks/>
            </p:cNvGrpSpPr>
            <p:nvPr/>
          </p:nvGrpSpPr>
          <p:grpSpPr bwMode="auto">
            <a:xfrm>
              <a:off x="0" y="857232"/>
              <a:ext cx="9144000" cy="173037"/>
              <a:chOff x="0" y="827071"/>
              <a:chExt cx="9144000" cy="173037"/>
            </a:xfrm>
          </p:grpSpPr>
          <p:sp>
            <p:nvSpPr>
              <p:cNvPr id="21" name="矩形 20"/>
              <p:cNvSpPr/>
              <p:nvPr/>
            </p:nvSpPr>
            <p:spPr>
              <a:xfrm>
                <a:off x="0" y="920664"/>
                <a:ext cx="9144000" cy="45719"/>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3"/>
              </a:lnRef>
              <a:fillRef idx="2">
                <a:schemeClr val="accent3"/>
              </a:fillRef>
              <a:effectRef idx="1">
                <a:schemeClr val="accent3"/>
              </a:effectRef>
              <a:fontRef idx="minor">
                <a:schemeClr val="dk1"/>
              </a:fontRef>
            </p:style>
            <p:txBody>
              <a:bodyPr anchor="ctr"/>
              <a:lstStyle/>
              <a:p>
                <a:pPr algn="ctr" fontAlgn="auto">
                  <a:spcBef>
                    <a:spcPts val="0"/>
                  </a:spcBef>
                  <a:spcAft>
                    <a:spcPts val="0"/>
                  </a:spcAft>
                  <a:defRPr/>
                </a:pPr>
                <a:endParaRPr lang="zh-CN" altLang="en-US" kern="0">
                  <a:solidFill>
                    <a:sysClr val="window" lastClr="FFFFFF"/>
                  </a:solidFill>
                  <a:latin typeface="Constantia"/>
                  <a:ea typeface="微软雅黑"/>
                </a:endParaRPr>
              </a:p>
            </p:txBody>
          </p:sp>
          <p:grpSp>
            <p:nvGrpSpPr>
              <p:cNvPr id="4" name="组合 12"/>
              <p:cNvGrpSpPr>
                <a:grpSpLocks/>
              </p:cNvGrpSpPr>
              <p:nvPr/>
            </p:nvGrpSpPr>
            <p:grpSpPr bwMode="auto">
              <a:xfrm>
                <a:off x="8715404" y="827071"/>
                <a:ext cx="287337" cy="173037"/>
                <a:chOff x="8461697" y="933460"/>
                <a:chExt cx="358775" cy="244475"/>
              </a:xfrm>
            </p:grpSpPr>
            <p:sp>
              <p:nvSpPr>
                <p:cNvPr id="23" name="燕尾形 22"/>
                <p:cNvSpPr/>
                <p:nvPr/>
              </p:nvSpPr>
              <p:spPr>
                <a:xfrm>
                  <a:off x="8461661" y="932981"/>
                  <a:ext cx="180380" cy="244389"/>
                </a:xfrm>
                <a:prstGeom prst="chevron">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fontAlgn="auto">
                    <a:spcBef>
                      <a:spcPts val="0"/>
                    </a:spcBef>
                    <a:spcAft>
                      <a:spcPts val="0"/>
                    </a:spcAft>
                    <a:defRPr/>
                  </a:pPr>
                  <a:endParaRPr lang="zh-CN" altLang="en-US">
                    <a:solidFill>
                      <a:schemeClr val="tx1"/>
                    </a:solidFill>
                  </a:endParaRPr>
                </a:p>
              </p:txBody>
            </p:sp>
            <p:sp>
              <p:nvSpPr>
                <p:cNvPr id="24" name="燕尾形 23"/>
                <p:cNvSpPr/>
                <p:nvPr/>
              </p:nvSpPr>
              <p:spPr>
                <a:xfrm>
                  <a:off x="8642040" y="932981"/>
                  <a:ext cx="178397" cy="244389"/>
                </a:xfrm>
                <a:prstGeom prst="chevron">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fontAlgn="auto">
                    <a:spcBef>
                      <a:spcPts val="0"/>
                    </a:spcBef>
                    <a:spcAft>
                      <a:spcPts val="0"/>
                    </a:spcAft>
                    <a:defRPr/>
                  </a:pPr>
                  <a:endParaRPr lang="zh-CN" altLang="en-US">
                    <a:solidFill>
                      <a:schemeClr val="tx1"/>
                    </a:solidFill>
                  </a:endParaRPr>
                </a:p>
              </p:txBody>
            </p:sp>
          </p:grpSp>
        </p:grpSp>
        <p:pic>
          <p:nvPicPr>
            <p:cNvPr id="20" name="图片 19" descr="14-2.png"/>
            <p:cNvPicPr>
              <a:picLocks noChangeAspect="1"/>
            </p:cNvPicPr>
            <p:nvPr/>
          </p:nvPicPr>
          <p:blipFill>
            <a:blip r:embed="rId3" cstate="print">
              <a:lum bright="100000" contrast="12000"/>
              <a:extLst/>
            </a:blip>
            <a:srcRect l="38138" b="39864"/>
            <a:stretch>
              <a:fillRect/>
            </a:stretch>
          </p:blipFill>
          <p:spPr bwMode="auto">
            <a:xfrm>
              <a:off x="5786446" y="-71462"/>
              <a:ext cx="3044754" cy="1309218"/>
            </a:xfrm>
            <a:prstGeom prst="rect">
              <a:avLst/>
            </a:prstGeom>
            <a:noFill/>
            <a:ln>
              <a:noFill/>
            </a:ln>
            <a:effectLst>
              <a:outerShdw blurRad="190500" dist="228600" dir="2700000" algn="ctr">
                <a:srgbClr val="000000">
                  <a:alpha val="30000"/>
                </a:srgbClr>
              </a:outerShdw>
            </a:effectLst>
            <a:scene3d>
              <a:camera prst="perspectiveRelaxed"/>
              <a:lightRig rig="threePt" dir="t"/>
            </a:scene3d>
            <a:extLst/>
          </p:spPr>
        </p:pic>
      </p:grpSp>
      <p:sp>
        <p:nvSpPr>
          <p:cNvPr id="39" name="标题 1"/>
          <p:cNvSpPr txBox="1">
            <a:spLocks/>
          </p:cNvSpPr>
          <p:nvPr/>
        </p:nvSpPr>
        <p:spPr>
          <a:xfrm>
            <a:off x="71438" y="-27383"/>
            <a:ext cx="9072562" cy="884634"/>
          </a:xfrm>
          <a:prstGeom prst="rect">
            <a:avLst/>
          </a:prstGeom>
        </p:spPr>
        <p:txBody>
          <a:bodyPr vert="horz" lIns="91440" tIns="45720" rIns="91440" bIns="45720" rtlCol="0" anchor="b">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pPr fontAlgn="auto">
              <a:spcAft>
                <a:spcPts val="0"/>
              </a:spcAft>
            </a:pPr>
            <a:r>
              <a:rPr lang="zh-CN" altLang="en-US" sz="4400" b="1" spc="50" dirty="0" smtClean="0">
                <a:ln w="11430"/>
                <a:solidFill>
                  <a:srgbClr val="7030A0"/>
                </a:solidFill>
                <a:effectLst>
                  <a:outerShdw blurRad="76200" dist="50800" dir="5400000" algn="tl" rotWithShape="0">
                    <a:srgbClr val="000000">
                      <a:alpha val="65000"/>
                    </a:srgbClr>
                  </a:outerShdw>
                </a:effectLst>
                <a:latin typeface="微软雅黑" pitchFamily="34" charset="-122"/>
                <a:ea typeface="微软雅黑" pitchFamily="34" charset="-122"/>
              </a:rPr>
              <a:t>四、数据要求</a:t>
            </a:r>
            <a:endParaRPr lang="zh-CN" altLang="en-US" sz="3600" b="1" spc="50" dirty="0">
              <a:ln w="11430"/>
              <a:solidFill>
                <a:srgbClr val="7030A0"/>
              </a:solidFill>
              <a:effectLst>
                <a:outerShdw blurRad="76200" dist="50800" dir="5400000" algn="tl" rotWithShape="0">
                  <a:srgbClr val="000000">
                    <a:alpha val="65000"/>
                  </a:srgbClr>
                </a:outerShdw>
              </a:effectLst>
              <a:latin typeface="微软雅黑" pitchFamily="34" charset="-122"/>
              <a:ea typeface="微软雅黑" pitchFamily="34" charset="-122"/>
            </a:endParaRPr>
          </a:p>
        </p:txBody>
      </p:sp>
      <p:grpSp>
        <p:nvGrpSpPr>
          <p:cNvPr id="12" name="组合 25"/>
          <p:cNvGrpSpPr/>
          <p:nvPr/>
        </p:nvGrpSpPr>
        <p:grpSpPr>
          <a:xfrm>
            <a:off x="-27424" y="1071546"/>
            <a:ext cx="2295168" cy="512567"/>
            <a:chOff x="686924" y="1071546"/>
            <a:chExt cx="2295168" cy="512567"/>
          </a:xfrm>
        </p:grpSpPr>
        <p:sp>
          <p:nvSpPr>
            <p:cNvPr id="13" name="矩形 12"/>
            <p:cNvSpPr/>
            <p:nvPr/>
          </p:nvSpPr>
          <p:spPr>
            <a:xfrm>
              <a:off x="714348" y="1071546"/>
              <a:ext cx="500066" cy="500066"/>
            </a:xfrm>
            <a:prstGeom prst="rect">
              <a:avLst/>
            </a:prstGeom>
            <a:solidFill>
              <a:srgbClr val="C0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2"/>
            </a:lnRef>
            <a:fillRef idx="3">
              <a:schemeClr val="accent2"/>
            </a:fillRef>
            <a:effectRef idx="2">
              <a:schemeClr val="accent2"/>
            </a:effectRef>
            <a:fontRef idx="minor">
              <a:schemeClr val="lt1"/>
            </a:fontRef>
          </p:style>
          <p:txBody>
            <a:bodyPr rtlCol="0" anchor="ctr"/>
            <a:lstStyle/>
            <a:p>
              <a:pPr algn="ctr"/>
              <a:endParaRPr lang="zh-CN" altLang="en-US"/>
            </a:p>
          </p:txBody>
        </p:sp>
        <p:sp>
          <p:nvSpPr>
            <p:cNvPr id="14" name="矩形 13"/>
            <p:cNvSpPr/>
            <p:nvPr/>
          </p:nvSpPr>
          <p:spPr>
            <a:xfrm>
              <a:off x="1214414" y="1071546"/>
              <a:ext cx="1767678" cy="500066"/>
            </a:xfrm>
            <a:prstGeom prst="rect">
              <a:avLst/>
            </a:prstGeom>
            <a:solidFill>
              <a:schemeClr val="bg1">
                <a:lumMod val="8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dk1"/>
            </a:lnRef>
            <a:fillRef idx="3">
              <a:schemeClr val="dk1"/>
            </a:fillRef>
            <a:effectRef idx="2">
              <a:schemeClr val="dk1"/>
            </a:effectRef>
            <a:fontRef idx="minor">
              <a:schemeClr val="lt1"/>
            </a:fontRef>
          </p:style>
          <p:txBody>
            <a:bodyPr rtlCol="0" anchor="ctr"/>
            <a:lstStyle/>
            <a:p>
              <a:pPr algn="ctr"/>
              <a:endParaRPr lang="zh-CN" altLang="en-US"/>
            </a:p>
          </p:txBody>
        </p:sp>
        <p:sp>
          <p:nvSpPr>
            <p:cNvPr id="15" name="矩形 14"/>
            <p:cNvSpPr/>
            <p:nvPr/>
          </p:nvSpPr>
          <p:spPr>
            <a:xfrm>
              <a:off x="686924" y="1107059"/>
              <a:ext cx="2295168" cy="477054"/>
            </a:xfrm>
            <a:prstGeom prst="rect">
              <a:avLst/>
            </a:prstGeom>
          </p:spPr>
          <p:txBody>
            <a:bodyPr wrap="square">
              <a:spAutoFit/>
            </a:bodyPr>
            <a:lstStyle/>
            <a:p>
              <a:pPr>
                <a:lnSpc>
                  <a:spcPts val="3000"/>
                </a:lnSpc>
                <a:buClr>
                  <a:srgbClr val="FFC000"/>
                </a:buClr>
              </a:pPr>
              <a:r>
                <a:rPr lang="en-US" altLang="zh-CN" sz="2400" b="1" dirty="0">
                  <a:solidFill>
                    <a:schemeClr val="bg1"/>
                  </a:solidFill>
                  <a:latin typeface="微软雅黑" pitchFamily="34" charset="-122"/>
                  <a:ea typeface="微软雅黑" pitchFamily="34" charset="-122"/>
                </a:rPr>
                <a:t>1</a:t>
              </a:r>
              <a:r>
                <a:rPr lang="zh-CN" altLang="en-US" sz="2400" b="1" dirty="0" smtClean="0">
                  <a:solidFill>
                    <a:schemeClr val="bg1"/>
                  </a:solidFill>
                  <a:latin typeface="微软雅黑" pitchFamily="34" charset="-122"/>
                  <a:ea typeface="微软雅黑" pitchFamily="34" charset="-122"/>
                </a:rPr>
                <a:t>、数据库要求</a:t>
              </a:r>
              <a:endParaRPr lang="zh-CN" altLang="en-US" sz="2400" b="1" dirty="0" smtClean="0">
                <a:solidFill>
                  <a:schemeClr val="tx1">
                    <a:lumMod val="65000"/>
                    <a:lumOff val="35000"/>
                  </a:schemeClr>
                </a:solidFill>
                <a:latin typeface="微软雅黑" pitchFamily="34" charset="-122"/>
                <a:ea typeface="微软雅黑" pitchFamily="34" charset="-122"/>
              </a:endParaRPr>
            </a:p>
          </p:txBody>
        </p:sp>
      </p:grpSp>
      <p:sp>
        <p:nvSpPr>
          <p:cNvPr id="16" name="Rectangle 48"/>
          <p:cNvSpPr/>
          <p:nvPr/>
        </p:nvSpPr>
        <p:spPr bwMode="auto">
          <a:xfrm>
            <a:off x="323528" y="1844824"/>
            <a:ext cx="3393105" cy="4896544"/>
          </a:xfrm>
          <a:prstGeom prst="roundRect">
            <a:avLst>
              <a:gd name="adj" fmla="val 4477"/>
            </a:avLst>
          </a:prstGeom>
          <a:gradFill>
            <a:gsLst>
              <a:gs pos="95000">
                <a:srgbClr val="FFFFFF"/>
              </a:gs>
              <a:gs pos="100000">
                <a:srgbClr val="FFDD71"/>
              </a:gs>
            </a:gsLst>
            <a:lin ang="5400000" scaled="0"/>
          </a:gradFill>
          <a:ln w="38100">
            <a:gradFill>
              <a:gsLst>
                <a:gs pos="50000">
                  <a:srgbClr val="BC6200"/>
                </a:gs>
                <a:gs pos="100000">
                  <a:srgbClr val="DA5D00"/>
                </a:gs>
              </a:gsLst>
              <a:lin ang="5400000" scaled="0"/>
            </a:gradFill>
          </a:ln>
          <a:effectLst/>
          <a:scene3d>
            <a:camera prst="orthographicFront"/>
            <a:lightRig rig="flat" dir="t"/>
          </a:scene3d>
          <a:sp3d contourW="19050">
            <a:bevelT w="101600" prst="divot"/>
            <a:bevelB w="0" h="0"/>
            <a:contourClr>
              <a:schemeClr val="bg1"/>
            </a:contourClr>
          </a:sp3d>
        </p:spPr>
        <p:style>
          <a:lnRef idx="1">
            <a:schemeClr val="accent2"/>
          </a:lnRef>
          <a:fillRef idx="3">
            <a:schemeClr val="accent2"/>
          </a:fillRef>
          <a:effectRef idx="2">
            <a:schemeClr val="accent2"/>
          </a:effectRef>
          <a:fontRef idx="minor">
            <a:schemeClr val="lt1"/>
          </a:fontRef>
        </p:style>
        <p:txBody>
          <a:bodyPr anchor="ctr">
            <a:sp3d/>
          </a:bodyPr>
          <a:lstStyle/>
          <a:p>
            <a:pPr marL="285750" indent="-285750" defTabSz="685666">
              <a:lnSpc>
                <a:spcPts val="3000"/>
              </a:lnSpc>
              <a:spcBef>
                <a:spcPts val="1000"/>
              </a:spcBef>
              <a:buFont typeface="Wingdings" pitchFamily="2" charset="2"/>
              <a:buChar char="u"/>
            </a:pPr>
            <a:r>
              <a:rPr lang="zh-CN" altLang="en-US" b="1" dirty="0" smtClean="0">
                <a:solidFill>
                  <a:srgbClr val="3C2924"/>
                </a:solidFill>
                <a:latin typeface="微软雅黑" pitchFamily="34" charset="-122"/>
                <a:ea typeface="微软雅黑" pitchFamily="34" charset="-122"/>
              </a:rPr>
              <a:t>基于分县存储的</a:t>
            </a:r>
            <a:r>
              <a:rPr lang="en-US" altLang="zh-CN" b="1" dirty="0">
                <a:solidFill>
                  <a:srgbClr val="3C2924"/>
                </a:solidFill>
                <a:latin typeface="微软雅黑" pitchFamily="34" charset="-122"/>
                <a:ea typeface="微软雅黑" pitchFamily="34" charset="-122"/>
              </a:rPr>
              <a:t>File Geodatabase</a:t>
            </a:r>
            <a:r>
              <a:rPr lang="zh-CN" altLang="en-US" b="1" dirty="0" smtClean="0">
                <a:solidFill>
                  <a:srgbClr val="3C2924"/>
                </a:solidFill>
                <a:latin typeface="微软雅黑" pitchFamily="34" charset="-122"/>
                <a:ea typeface="微软雅黑" pitchFamily="34" charset="-122"/>
              </a:rPr>
              <a:t>格式的普查</a:t>
            </a:r>
            <a:r>
              <a:rPr lang="zh-CN" altLang="en-US" b="1" dirty="0">
                <a:solidFill>
                  <a:srgbClr val="3C2924"/>
                </a:solidFill>
                <a:latin typeface="微软雅黑" pitchFamily="34" charset="-122"/>
                <a:ea typeface="微软雅黑" pitchFamily="34" charset="-122"/>
              </a:rPr>
              <a:t>成果数据库进行基本统计</a:t>
            </a:r>
            <a:endParaRPr lang="en-US" altLang="zh-CN" b="1" dirty="0">
              <a:solidFill>
                <a:srgbClr val="3C2924"/>
              </a:solidFill>
              <a:latin typeface="微软雅黑" pitchFamily="34" charset="-122"/>
              <a:ea typeface="微软雅黑" pitchFamily="34" charset="-122"/>
            </a:endParaRPr>
          </a:p>
          <a:p>
            <a:pPr marL="285750" indent="-285750" defTabSz="685666">
              <a:lnSpc>
                <a:spcPts val="3000"/>
              </a:lnSpc>
              <a:spcBef>
                <a:spcPts val="1000"/>
              </a:spcBef>
              <a:buFont typeface="Wingdings" pitchFamily="2" charset="2"/>
              <a:buChar char="u"/>
            </a:pPr>
            <a:r>
              <a:rPr lang="zh-CN" altLang="en-US" b="1" dirty="0" smtClean="0">
                <a:solidFill>
                  <a:srgbClr val="3C2924"/>
                </a:solidFill>
                <a:latin typeface="微软雅黑" pitchFamily="34" charset="-122"/>
                <a:ea typeface="微软雅黑" pitchFamily="34" charset="-122"/>
              </a:rPr>
              <a:t>数据包括普查成果数据、</a:t>
            </a:r>
            <a:r>
              <a:rPr lang="en-US" altLang="zh-CN" b="1" dirty="0" smtClean="0">
                <a:solidFill>
                  <a:srgbClr val="3C2924"/>
                </a:solidFill>
                <a:latin typeface="微软雅黑" pitchFamily="34" charset="-122"/>
                <a:ea typeface="微软雅黑" pitchFamily="34" charset="-122"/>
              </a:rPr>
              <a:t>10</a:t>
            </a:r>
            <a:r>
              <a:rPr lang="zh-CN" altLang="en-US" b="1" dirty="0" smtClean="0">
                <a:solidFill>
                  <a:srgbClr val="3C2924"/>
                </a:solidFill>
                <a:latin typeface="微软雅黑" pitchFamily="34" charset="-122"/>
                <a:ea typeface="微软雅黑" pitchFamily="34" charset="-122"/>
              </a:rPr>
              <a:t>米</a:t>
            </a:r>
            <a:r>
              <a:rPr lang="en-US" altLang="zh-CN" b="1" dirty="0" smtClean="0">
                <a:solidFill>
                  <a:srgbClr val="3C2924"/>
                </a:solidFill>
                <a:latin typeface="微软雅黑" pitchFamily="34" charset="-122"/>
                <a:ea typeface="微软雅黑" pitchFamily="34" charset="-122"/>
              </a:rPr>
              <a:t>DEM</a:t>
            </a:r>
            <a:r>
              <a:rPr lang="zh-CN" altLang="en-US" b="1" dirty="0" smtClean="0">
                <a:solidFill>
                  <a:srgbClr val="3C2924"/>
                </a:solidFill>
                <a:latin typeface="微软雅黑" pitchFamily="34" charset="-122"/>
                <a:ea typeface="微软雅黑" pitchFamily="34" charset="-122"/>
              </a:rPr>
              <a:t>数据、道路和水域实体数据、规则地理格网单元、高程带和坡度带数据</a:t>
            </a:r>
            <a:endParaRPr lang="en-US" altLang="zh-CN" b="1" dirty="0" smtClean="0">
              <a:solidFill>
                <a:srgbClr val="3C2924"/>
              </a:solidFill>
              <a:latin typeface="微软雅黑" pitchFamily="34" charset="-122"/>
              <a:ea typeface="微软雅黑" pitchFamily="34" charset="-122"/>
            </a:endParaRPr>
          </a:p>
          <a:p>
            <a:pPr marL="285750" indent="-285750" defTabSz="685666">
              <a:lnSpc>
                <a:spcPts val="3000"/>
              </a:lnSpc>
              <a:spcBef>
                <a:spcPts val="1000"/>
              </a:spcBef>
              <a:buFont typeface="Wingdings" pitchFamily="2" charset="2"/>
              <a:buChar char="u"/>
            </a:pPr>
            <a:r>
              <a:rPr lang="zh-CN" altLang="en-US" b="1" dirty="0" smtClean="0">
                <a:solidFill>
                  <a:srgbClr val="3C2924"/>
                </a:solidFill>
                <a:latin typeface="微软雅黑" pitchFamily="34" charset="-122"/>
                <a:ea typeface="微软雅黑" pitchFamily="34" charset="-122"/>
              </a:rPr>
              <a:t>所有</a:t>
            </a:r>
            <a:r>
              <a:rPr lang="zh-CN" altLang="en-US" b="1" dirty="0">
                <a:solidFill>
                  <a:srgbClr val="3C2924"/>
                </a:solidFill>
                <a:latin typeface="微软雅黑" pitchFamily="34" charset="-122"/>
                <a:ea typeface="微软雅黑" pitchFamily="34" charset="-122"/>
              </a:rPr>
              <a:t>数据图层及后续加入的</a:t>
            </a:r>
            <a:r>
              <a:rPr lang="en-US" altLang="zh-CN" b="1" dirty="0">
                <a:solidFill>
                  <a:srgbClr val="3C2924"/>
                </a:solidFill>
                <a:latin typeface="微软雅黑" pitchFamily="34" charset="-122"/>
                <a:ea typeface="微软雅黑" pitchFamily="34" charset="-122"/>
              </a:rPr>
              <a:t>DEM</a:t>
            </a:r>
            <a:r>
              <a:rPr lang="zh-CN" altLang="en-US" b="1" dirty="0">
                <a:solidFill>
                  <a:srgbClr val="3C2924"/>
                </a:solidFill>
                <a:latin typeface="微软雅黑" pitchFamily="34" charset="-122"/>
                <a:ea typeface="微软雅黑" pitchFamily="34" charset="-122"/>
              </a:rPr>
              <a:t>、地理实体等需要统一为同一坐标系，即</a:t>
            </a:r>
            <a:r>
              <a:rPr lang="en-US" altLang="zh-CN" b="1" dirty="0">
                <a:solidFill>
                  <a:srgbClr val="3C2924"/>
                </a:solidFill>
                <a:latin typeface="微软雅黑" pitchFamily="34" charset="-122"/>
                <a:ea typeface="微软雅黑" pitchFamily="34" charset="-122"/>
              </a:rPr>
              <a:t>CGCS2000</a:t>
            </a:r>
            <a:r>
              <a:rPr lang="zh-CN" altLang="en-US" b="1" dirty="0" smtClean="0">
                <a:solidFill>
                  <a:srgbClr val="3C2924"/>
                </a:solidFill>
                <a:latin typeface="微软雅黑" pitchFamily="34" charset="-122"/>
                <a:ea typeface="微软雅黑" pitchFamily="34" charset="-122"/>
              </a:rPr>
              <a:t>大地坐标系</a:t>
            </a:r>
            <a:endParaRPr lang="en-US" altLang="zh-CN" b="1" dirty="0" smtClean="0">
              <a:solidFill>
                <a:srgbClr val="3C2924"/>
              </a:solidFill>
              <a:latin typeface="微软雅黑" pitchFamily="34" charset="-122"/>
              <a:ea typeface="微软雅黑" pitchFamily="34" charset="-122"/>
            </a:endParaRPr>
          </a:p>
        </p:txBody>
      </p:sp>
      <p:pic>
        <p:nvPicPr>
          <p:cNvPr id="1026" name="Picture 2" descr="4(PUFEPFILY{DL3ZK](96II"/>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4139952" y="1746146"/>
            <a:ext cx="4320480" cy="47647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灯片编号占位符 4"/>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86</a:t>
            </a:fld>
            <a:endParaRPr lang="zh-CN" altLang="en-US">
              <a:solidFill>
                <a:prstClr val="black">
                  <a:tint val="75000"/>
                </a:prstClr>
              </a:solidFill>
            </a:endParaRPr>
          </a:p>
        </p:txBody>
      </p:sp>
    </p:spTree>
    <p:extLst>
      <p:ext uri="{BB962C8B-B14F-4D97-AF65-F5344CB8AC3E}">
        <p14:creationId xmlns:p14="http://schemas.microsoft.com/office/powerpoint/2010/main" xmlns="" val="425853032"/>
      </p:ext>
    </p:extLst>
  </p:cSld>
  <p:clrMapOvr>
    <a:masterClrMapping/>
  </p:clrMapOvr>
  <p:transition>
    <p:fade/>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24"/>
          <p:cNvGrpSpPr>
            <a:grpSpLocks/>
          </p:cNvGrpSpPr>
          <p:nvPr/>
        </p:nvGrpSpPr>
        <p:grpSpPr bwMode="auto">
          <a:xfrm>
            <a:off x="0" y="-71437"/>
            <a:ext cx="9144000" cy="1309688"/>
            <a:chOff x="0" y="-71462"/>
            <a:chExt cx="9144000" cy="1309218"/>
          </a:xfrm>
        </p:grpSpPr>
        <p:grpSp>
          <p:nvGrpSpPr>
            <p:cNvPr id="3" name="组合 21"/>
            <p:cNvGrpSpPr>
              <a:grpSpLocks/>
            </p:cNvGrpSpPr>
            <p:nvPr/>
          </p:nvGrpSpPr>
          <p:grpSpPr bwMode="auto">
            <a:xfrm>
              <a:off x="0" y="857232"/>
              <a:ext cx="9144000" cy="173037"/>
              <a:chOff x="0" y="827071"/>
              <a:chExt cx="9144000" cy="173037"/>
            </a:xfrm>
          </p:grpSpPr>
          <p:sp>
            <p:nvSpPr>
              <p:cNvPr id="21" name="矩形 20"/>
              <p:cNvSpPr/>
              <p:nvPr/>
            </p:nvSpPr>
            <p:spPr>
              <a:xfrm>
                <a:off x="0" y="920664"/>
                <a:ext cx="9144000" cy="45719"/>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3"/>
              </a:lnRef>
              <a:fillRef idx="2">
                <a:schemeClr val="accent3"/>
              </a:fillRef>
              <a:effectRef idx="1">
                <a:schemeClr val="accent3"/>
              </a:effectRef>
              <a:fontRef idx="minor">
                <a:schemeClr val="dk1"/>
              </a:fontRef>
            </p:style>
            <p:txBody>
              <a:bodyPr anchor="ctr"/>
              <a:lstStyle/>
              <a:p>
                <a:pPr algn="ctr" fontAlgn="auto">
                  <a:spcBef>
                    <a:spcPts val="0"/>
                  </a:spcBef>
                  <a:spcAft>
                    <a:spcPts val="0"/>
                  </a:spcAft>
                  <a:defRPr/>
                </a:pPr>
                <a:endParaRPr lang="zh-CN" altLang="en-US" kern="0">
                  <a:solidFill>
                    <a:sysClr val="window" lastClr="FFFFFF"/>
                  </a:solidFill>
                  <a:latin typeface="Constantia"/>
                  <a:ea typeface="微软雅黑"/>
                </a:endParaRPr>
              </a:p>
            </p:txBody>
          </p:sp>
          <p:grpSp>
            <p:nvGrpSpPr>
              <p:cNvPr id="4" name="组合 12"/>
              <p:cNvGrpSpPr>
                <a:grpSpLocks/>
              </p:cNvGrpSpPr>
              <p:nvPr/>
            </p:nvGrpSpPr>
            <p:grpSpPr bwMode="auto">
              <a:xfrm>
                <a:off x="8715404" y="827071"/>
                <a:ext cx="287337" cy="173037"/>
                <a:chOff x="8461697" y="933460"/>
                <a:chExt cx="358775" cy="244475"/>
              </a:xfrm>
            </p:grpSpPr>
            <p:sp>
              <p:nvSpPr>
                <p:cNvPr id="23" name="燕尾形 22"/>
                <p:cNvSpPr/>
                <p:nvPr/>
              </p:nvSpPr>
              <p:spPr>
                <a:xfrm>
                  <a:off x="8461661" y="932981"/>
                  <a:ext cx="180380" cy="244389"/>
                </a:xfrm>
                <a:prstGeom prst="chevron">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fontAlgn="auto">
                    <a:spcBef>
                      <a:spcPts val="0"/>
                    </a:spcBef>
                    <a:spcAft>
                      <a:spcPts val="0"/>
                    </a:spcAft>
                    <a:defRPr/>
                  </a:pPr>
                  <a:endParaRPr lang="zh-CN" altLang="en-US">
                    <a:solidFill>
                      <a:schemeClr val="tx1"/>
                    </a:solidFill>
                  </a:endParaRPr>
                </a:p>
              </p:txBody>
            </p:sp>
            <p:sp>
              <p:nvSpPr>
                <p:cNvPr id="24" name="燕尾形 23"/>
                <p:cNvSpPr/>
                <p:nvPr/>
              </p:nvSpPr>
              <p:spPr>
                <a:xfrm>
                  <a:off x="8642040" y="932981"/>
                  <a:ext cx="178397" cy="244389"/>
                </a:xfrm>
                <a:prstGeom prst="chevron">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fontAlgn="auto">
                    <a:spcBef>
                      <a:spcPts val="0"/>
                    </a:spcBef>
                    <a:spcAft>
                      <a:spcPts val="0"/>
                    </a:spcAft>
                    <a:defRPr/>
                  </a:pPr>
                  <a:endParaRPr lang="zh-CN" altLang="en-US">
                    <a:solidFill>
                      <a:schemeClr val="tx1"/>
                    </a:solidFill>
                  </a:endParaRPr>
                </a:p>
              </p:txBody>
            </p:sp>
          </p:grpSp>
        </p:grpSp>
        <p:pic>
          <p:nvPicPr>
            <p:cNvPr id="20" name="图片 19" descr="14-2.png"/>
            <p:cNvPicPr>
              <a:picLocks noChangeAspect="1"/>
            </p:cNvPicPr>
            <p:nvPr/>
          </p:nvPicPr>
          <p:blipFill>
            <a:blip r:embed="rId3" cstate="print">
              <a:lum bright="100000" contrast="12000"/>
              <a:extLst/>
            </a:blip>
            <a:srcRect l="38138" b="39864"/>
            <a:stretch>
              <a:fillRect/>
            </a:stretch>
          </p:blipFill>
          <p:spPr bwMode="auto">
            <a:xfrm>
              <a:off x="5786446" y="-71462"/>
              <a:ext cx="3044754" cy="1309218"/>
            </a:xfrm>
            <a:prstGeom prst="rect">
              <a:avLst/>
            </a:prstGeom>
            <a:noFill/>
            <a:ln>
              <a:noFill/>
            </a:ln>
            <a:effectLst>
              <a:outerShdw blurRad="190500" dist="228600" dir="2700000" algn="ctr">
                <a:srgbClr val="000000">
                  <a:alpha val="30000"/>
                </a:srgbClr>
              </a:outerShdw>
            </a:effectLst>
            <a:scene3d>
              <a:camera prst="perspectiveRelaxed"/>
              <a:lightRig rig="threePt" dir="t"/>
            </a:scene3d>
            <a:extLst/>
          </p:spPr>
        </p:pic>
      </p:grpSp>
      <p:sp>
        <p:nvSpPr>
          <p:cNvPr id="39" name="标题 1"/>
          <p:cNvSpPr txBox="1">
            <a:spLocks/>
          </p:cNvSpPr>
          <p:nvPr/>
        </p:nvSpPr>
        <p:spPr>
          <a:xfrm>
            <a:off x="71438" y="-27383"/>
            <a:ext cx="9072562" cy="884634"/>
          </a:xfrm>
          <a:prstGeom prst="rect">
            <a:avLst/>
          </a:prstGeom>
        </p:spPr>
        <p:txBody>
          <a:bodyPr vert="horz" lIns="91440" tIns="45720" rIns="91440" bIns="45720" rtlCol="0" anchor="b">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pPr fontAlgn="auto">
              <a:spcAft>
                <a:spcPts val="0"/>
              </a:spcAft>
            </a:pPr>
            <a:r>
              <a:rPr lang="zh-CN" altLang="en-US" sz="4400" b="1" spc="50" dirty="0" smtClean="0">
                <a:ln w="11430"/>
                <a:solidFill>
                  <a:srgbClr val="7030A0"/>
                </a:solidFill>
                <a:effectLst>
                  <a:outerShdw blurRad="76200" dist="50800" dir="5400000" algn="tl" rotWithShape="0">
                    <a:srgbClr val="000000">
                      <a:alpha val="65000"/>
                    </a:srgbClr>
                  </a:outerShdw>
                </a:effectLst>
                <a:latin typeface="微软雅黑" pitchFamily="34" charset="-122"/>
                <a:ea typeface="微软雅黑" pitchFamily="34" charset="-122"/>
              </a:rPr>
              <a:t>四、数据要求</a:t>
            </a:r>
            <a:endParaRPr lang="zh-CN" altLang="en-US" sz="3600" b="1" spc="50" dirty="0">
              <a:ln w="11430"/>
              <a:solidFill>
                <a:srgbClr val="7030A0"/>
              </a:solidFill>
              <a:effectLst>
                <a:outerShdw blurRad="76200" dist="50800" dir="5400000" algn="tl" rotWithShape="0">
                  <a:srgbClr val="000000">
                    <a:alpha val="65000"/>
                  </a:srgbClr>
                </a:outerShdw>
              </a:effectLst>
              <a:latin typeface="微软雅黑" pitchFamily="34" charset="-122"/>
              <a:ea typeface="微软雅黑" pitchFamily="34" charset="-122"/>
            </a:endParaRPr>
          </a:p>
        </p:txBody>
      </p:sp>
      <p:grpSp>
        <p:nvGrpSpPr>
          <p:cNvPr id="12" name="组合 25"/>
          <p:cNvGrpSpPr/>
          <p:nvPr/>
        </p:nvGrpSpPr>
        <p:grpSpPr>
          <a:xfrm>
            <a:off x="-27424" y="1071546"/>
            <a:ext cx="3519304" cy="500066"/>
            <a:chOff x="686924" y="1071546"/>
            <a:chExt cx="3519304" cy="500066"/>
          </a:xfrm>
        </p:grpSpPr>
        <p:sp>
          <p:nvSpPr>
            <p:cNvPr id="13" name="矩形 12"/>
            <p:cNvSpPr/>
            <p:nvPr/>
          </p:nvSpPr>
          <p:spPr>
            <a:xfrm>
              <a:off x="714348" y="1071546"/>
              <a:ext cx="500066" cy="500066"/>
            </a:xfrm>
            <a:prstGeom prst="rect">
              <a:avLst/>
            </a:prstGeom>
            <a:solidFill>
              <a:srgbClr val="C0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2"/>
            </a:lnRef>
            <a:fillRef idx="3">
              <a:schemeClr val="accent2"/>
            </a:fillRef>
            <a:effectRef idx="2">
              <a:schemeClr val="accent2"/>
            </a:effectRef>
            <a:fontRef idx="minor">
              <a:schemeClr val="lt1"/>
            </a:fontRef>
          </p:style>
          <p:txBody>
            <a:bodyPr rtlCol="0" anchor="ctr"/>
            <a:lstStyle/>
            <a:p>
              <a:pPr algn="ctr"/>
              <a:endParaRPr lang="zh-CN" altLang="en-US"/>
            </a:p>
          </p:txBody>
        </p:sp>
        <p:sp>
          <p:nvSpPr>
            <p:cNvPr id="14" name="矩形 13"/>
            <p:cNvSpPr/>
            <p:nvPr/>
          </p:nvSpPr>
          <p:spPr>
            <a:xfrm>
              <a:off x="1214414" y="1071546"/>
              <a:ext cx="2847798" cy="500066"/>
            </a:xfrm>
            <a:prstGeom prst="rect">
              <a:avLst/>
            </a:prstGeom>
            <a:solidFill>
              <a:schemeClr val="bg1">
                <a:lumMod val="8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dk1"/>
            </a:lnRef>
            <a:fillRef idx="3">
              <a:schemeClr val="dk1"/>
            </a:fillRef>
            <a:effectRef idx="2">
              <a:schemeClr val="dk1"/>
            </a:effectRef>
            <a:fontRef idx="minor">
              <a:schemeClr val="lt1"/>
            </a:fontRef>
          </p:style>
          <p:txBody>
            <a:bodyPr rtlCol="0" anchor="ctr"/>
            <a:lstStyle/>
            <a:p>
              <a:pPr algn="ctr"/>
              <a:endParaRPr lang="zh-CN" altLang="en-US"/>
            </a:p>
          </p:txBody>
        </p:sp>
        <p:sp>
          <p:nvSpPr>
            <p:cNvPr id="15" name="矩形 14"/>
            <p:cNvSpPr/>
            <p:nvPr/>
          </p:nvSpPr>
          <p:spPr>
            <a:xfrm>
              <a:off x="686924" y="1107059"/>
              <a:ext cx="3519304" cy="454099"/>
            </a:xfrm>
            <a:prstGeom prst="rect">
              <a:avLst/>
            </a:prstGeom>
          </p:spPr>
          <p:txBody>
            <a:bodyPr wrap="square">
              <a:spAutoFit/>
            </a:bodyPr>
            <a:lstStyle/>
            <a:p>
              <a:pPr>
                <a:lnSpc>
                  <a:spcPts val="3000"/>
                </a:lnSpc>
                <a:buClr>
                  <a:srgbClr val="FFC000"/>
                </a:buClr>
              </a:pPr>
              <a:r>
                <a:rPr lang="en-US" altLang="zh-CN" sz="2400" b="1" dirty="0" smtClean="0">
                  <a:solidFill>
                    <a:schemeClr val="bg1"/>
                  </a:solidFill>
                  <a:latin typeface="微软雅黑" pitchFamily="34" charset="-122"/>
                  <a:ea typeface="微软雅黑" pitchFamily="34" charset="-122"/>
                </a:rPr>
                <a:t>2</a:t>
              </a:r>
              <a:r>
                <a:rPr lang="zh-CN" altLang="en-US" sz="2400" b="1" dirty="0" smtClean="0">
                  <a:solidFill>
                    <a:schemeClr val="bg1"/>
                  </a:solidFill>
                  <a:latin typeface="微软雅黑" pitchFamily="34" charset="-122"/>
                  <a:ea typeface="微软雅黑" pitchFamily="34" charset="-122"/>
                </a:rPr>
                <a:t>、行政村数据要求</a:t>
              </a:r>
              <a:endParaRPr lang="zh-CN" altLang="en-US" sz="2400" b="1" dirty="0" smtClean="0">
                <a:solidFill>
                  <a:schemeClr val="tx1">
                    <a:lumMod val="65000"/>
                    <a:lumOff val="35000"/>
                  </a:schemeClr>
                </a:solidFill>
                <a:latin typeface="微软雅黑" pitchFamily="34" charset="-122"/>
                <a:ea typeface="微软雅黑" pitchFamily="34" charset="-122"/>
              </a:endParaRPr>
            </a:p>
          </p:txBody>
        </p:sp>
      </p:grpSp>
      <p:sp>
        <p:nvSpPr>
          <p:cNvPr id="16" name="Rectangle 48"/>
          <p:cNvSpPr/>
          <p:nvPr/>
        </p:nvSpPr>
        <p:spPr bwMode="auto">
          <a:xfrm>
            <a:off x="71438" y="1628800"/>
            <a:ext cx="9072562" cy="5116114"/>
          </a:xfrm>
          <a:prstGeom prst="roundRect">
            <a:avLst>
              <a:gd name="adj" fmla="val 4477"/>
            </a:avLst>
          </a:prstGeom>
          <a:gradFill>
            <a:gsLst>
              <a:gs pos="95000">
                <a:srgbClr val="FFFFFF"/>
              </a:gs>
              <a:gs pos="100000">
                <a:srgbClr val="FFDD71"/>
              </a:gs>
            </a:gsLst>
            <a:lin ang="5400000" scaled="0"/>
          </a:gradFill>
          <a:ln w="38100">
            <a:gradFill>
              <a:gsLst>
                <a:gs pos="50000">
                  <a:srgbClr val="BC6200"/>
                </a:gs>
                <a:gs pos="100000">
                  <a:srgbClr val="DA5D00"/>
                </a:gs>
              </a:gsLst>
              <a:lin ang="5400000" scaled="0"/>
            </a:gradFill>
          </a:ln>
          <a:effectLst/>
          <a:scene3d>
            <a:camera prst="orthographicFront"/>
            <a:lightRig rig="flat" dir="t"/>
          </a:scene3d>
          <a:sp3d contourW="19050">
            <a:bevelT w="101600" prst="divot"/>
            <a:bevelB w="0" h="0"/>
            <a:contourClr>
              <a:schemeClr val="bg1"/>
            </a:contourClr>
          </a:sp3d>
        </p:spPr>
        <p:style>
          <a:lnRef idx="1">
            <a:schemeClr val="accent2"/>
          </a:lnRef>
          <a:fillRef idx="3">
            <a:schemeClr val="accent2"/>
          </a:fillRef>
          <a:effectRef idx="2">
            <a:schemeClr val="accent2"/>
          </a:effectRef>
          <a:fontRef idx="minor">
            <a:schemeClr val="lt1"/>
          </a:fontRef>
        </p:style>
        <p:txBody>
          <a:bodyPr anchor="ctr">
            <a:sp3d/>
          </a:bodyPr>
          <a:lstStyle/>
          <a:p>
            <a:pPr marL="285750" indent="-285750" defTabSz="685666">
              <a:lnSpc>
                <a:spcPts val="3000"/>
              </a:lnSpc>
              <a:spcBef>
                <a:spcPts val="1000"/>
              </a:spcBef>
              <a:buFont typeface="Wingdings" pitchFamily="2" charset="2"/>
              <a:buChar char="u"/>
            </a:pPr>
            <a:r>
              <a:rPr lang="zh-CN" altLang="en-US" b="1" dirty="0" smtClean="0">
                <a:solidFill>
                  <a:srgbClr val="3C2924"/>
                </a:solidFill>
                <a:latin typeface="微软雅黑" pitchFamily="34" charset="-122"/>
                <a:ea typeface="微软雅黑" pitchFamily="34" charset="-122"/>
              </a:rPr>
              <a:t>行政村</a:t>
            </a:r>
            <a:r>
              <a:rPr lang="zh-CN" altLang="en-US" b="1" dirty="0">
                <a:solidFill>
                  <a:srgbClr val="3C2924"/>
                </a:solidFill>
                <a:latin typeface="微软雅黑" pitchFamily="34" charset="-122"/>
                <a:ea typeface="微软雅黑" pitchFamily="34" charset="-122"/>
              </a:rPr>
              <a:t>（</a:t>
            </a:r>
            <a:r>
              <a:rPr lang="en-US" altLang="zh-CN" b="1" dirty="0">
                <a:solidFill>
                  <a:srgbClr val="3C2924"/>
                </a:solidFill>
                <a:latin typeface="微软雅黑" pitchFamily="34" charset="-122"/>
                <a:ea typeface="微软雅黑" pitchFamily="34" charset="-122"/>
              </a:rPr>
              <a:t>BOUP7</a:t>
            </a:r>
            <a:r>
              <a:rPr lang="zh-CN" altLang="en-US" b="1" dirty="0">
                <a:solidFill>
                  <a:srgbClr val="3C2924"/>
                </a:solidFill>
                <a:latin typeface="微软雅黑" pitchFamily="34" charset="-122"/>
                <a:ea typeface="微软雅黑" pitchFamily="34" charset="-122"/>
              </a:rPr>
              <a:t>）</a:t>
            </a:r>
            <a:r>
              <a:rPr lang="zh-CN" altLang="en-US" b="1" dirty="0" smtClean="0">
                <a:solidFill>
                  <a:srgbClr val="3C2924"/>
                </a:solidFill>
                <a:latin typeface="微软雅黑" pitchFamily="34" charset="-122"/>
                <a:ea typeface="微软雅黑" pitchFamily="34" charset="-122"/>
              </a:rPr>
              <a:t>层中</a:t>
            </a:r>
            <a:r>
              <a:rPr lang="zh-CN" altLang="en-US" b="1" dirty="0">
                <a:solidFill>
                  <a:srgbClr val="3C2924"/>
                </a:solidFill>
                <a:latin typeface="微软雅黑" pitchFamily="34" charset="-122"/>
                <a:ea typeface="微软雅黑" pitchFamily="34" charset="-122"/>
              </a:rPr>
              <a:t>的</a:t>
            </a:r>
            <a:r>
              <a:rPr lang="en-US" altLang="zh-CN" b="1" dirty="0">
                <a:solidFill>
                  <a:srgbClr val="3C2924"/>
                </a:solidFill>
                <a:latin typeface="微软雅黑" pitchFamily="34" charset="-122"/>
                <a:ea typeface="微软雅黑" pitchFamily="34" charset="-122"/>
              </a:rPr>
              <a:t>PAC</a:t>
            </a:r>
            <a:r>
              <a:rPr lang="zh-CN" altLang="en-US" b="1" dirty="0">
                <a:solidFill>
                  <a:srgbClr val="3C2924"/>
                </a:solidFill>
                <a:latin typeface="微软雅黑" pitchFamily="34" charset="-122"/>
                <a:ea typeface="微软雅黑" pitchFamily="34" charset="-122"/>
              </a:rPr>
              <a:t>字段内容需严格参照</a:t>
            </a:r>
            <a:r>
              <a:rPr lang="en-US" altLang="zh-CN" b="1" dirty="0">
                <a:solidFill>
                  <a:srgbClr val="3C2924"/>
                </a:solidFill>
                <a:latin typeface="微软雅黑" pitchFamily="34" charset="-122"/>
                <a:ea typeface="微软雅黑" pitchFamily="34" charset="-122"/>
              </a:rPr>
              <a:t>《</a:t>
            </a:r>
            <a:r>
              <a:rPr lang="zh-CN" altLang="en-US" b="1" dirty="0">
                <a:solidFill>
                  <a:srgbClr val="3C2924"/>
                </a:solidFill>
                <a:latin typeface="微软雅黑" pitchFamily="34" charset="-122"/>
                <a:ea typeface="微软雅黑" pitchFamily="34" charset="-122"/>
              </a:rPr>
              <a:t>统计用城乡划分代码</a:t>
            </a:r>
            <a:r>
              <a:rPr lang="en-US" altLang="zh-CN" b="1" dirty="0">
                <a:solidFill>
                  <a:srgbClr val="3C2924"/>
                </a:solidFill>
                <a:latin typeface="微软雅黑" pitchFamily="34" charset="-122"/>
                <a:ea typeface="微软雅黑" pitchFamily="34" charset="-122"/>
              </a:rPr>
              <a:t>》</a:t>
            </a:r>
            <a:r>
              <a:rPr lang="zh-CN" altLang="en-US" b="1" dirty="0">
                <a:solidFill>
                  <a:srgbClr val="3C2924"/>
                </a:solidFill>
                <a:latin typeface="微软雅黑" pitchFamily="34" charset="-122"/>
                <a:ea typeface="微软雅黑" pitchFamily="34" charset="-122"/>
              </a:rPr>
              <a:t>填写：</a:t>
            </a:r>
          </a:p>
          <a:p>
            <a:pPr defTabSz="685666">
              <a:lnSpc>
                <a:spcPts val="3000"/>
              </a:lnSpc>
              <a:spcBef>
                <a:spcPts val="1000"/>
              </a:spcBef>
            </a:pPr>
            <a:r>
              <a:rPr lang="en-US" altLang="zh-CN" sz="1600" b="1" dirty="0">
                <a:solidFill>
                  <a:srgbClr val="3C2924"/>
                </a:solidFill>
                <a:latin typeface="微软雅黑" pitchFamily="34" charset="-122"/>
                <a:ea typeface="微软雅黑" pitchFamily="34" charset="-122"/>
              </a:rPr>
              <a:t>《</a:t>
            </a:r>
            <a:r>
              <a:rPr lang="zh-CN" altLang="en-US" sz="1600" b="1" dirty="0">
                <a:solidFill>
                  <a:srgbClr val="3C2924"/>
                </a:solidFill>
                <a:latin typeface="微软雅黑" pitchFamily="34" charset="-122"/>
                <a:ea typeface="微软雅黑" pitchFamily="34" charset="-122"/>
              </a:rPr>
              <a:t>统计用城乡划分代码</a:t>
            </a:r>
            <a:r>
              <a:rPr lang="en-US" altLang="zh-CN" sz="1600" b="1" dirty="0">
                <a:solidFill>
                  <a:srgbClr val="3C2924"/>
                </a:solidFill>
                <a:latin typeface="微软雅黑" pitchFamily="34" charset="-122"/>
                <a:ea typeface="微软雅黑" pitchFamily="34" charset="-122"/>
              </a:rPr>
              <a:t>》</a:t>
            </a:r>
            <a:r>
              <a:rPr lang="zh-CN" altLang="en-US" sz="1600" b="1" dirty="0">
                <a:solidFill>
                  <a:srgbClr val="3C2924"/>
                </a:solidFill>
                <a:latin typeface="微软雅黑" pitchFamily="34" charset="-122"/>
                <a:ea typeface="微软雅黑" pitchFamily="34" charset="-122"/>
              </a:rPr>
              <a:t>由统计用区划代码和城乡分类代码两部分组成，共</a:t>
            </a:r>
            <a:r>
              <a:rPr lang="en-US" altLang="zh-CN" sz="1600" b="1" dirty="0">
                <a:solidFill>
                  <a:srgbClr val="3C2924"/>
                </a:solidFill>
                <a:latin typeface="微软雅黑" pitchFamily="34" charset="-122"/>
                <a:ea typeface="微软雅黑" pitchFamily="34" charset="-122"/>
              </a:rPr>
              <a:t>15</a:t>
            </a:r>
            <a:r>
              <a:rPr lang="zh-CN" altLang="en-US" sz="1600" b="1" dirty="0">
                <a:solidFill>
                  <a:srgbClr val="3C2924"/>
                </a:solidFill>
                <a:latin typeface="微软雅黑" pitchFamily="34" charset="-122"/>
                <a:ea typeface="微软雅黑" pitchFamily="34" charset="-122"/>
              </a:rPr>
              <a:t>位数字。左起</a:t>
            </a:r>
            <a:r>
              <a:rPr lang="en-US" altLang="zh-CN" sz="1600" b="1" dirty="0">
                <a:solidFill>
                  <a:srgbClr val="3C2924"/>
                </a:solidFill>
                <a:latin typeface="微软雅黑" pitchFamily="34" charset="-122"/>
                <a:ea typeface="微软雅黑" pitchFamily="34" charset="-122"/>
              </a:rPr>
              <a:t>1</a:t>
            </a:r>
            <a:r>
              <a:rPr lang="zh-CN" altLang="en-US" sz="1600" b="1" dirty="0">
                <a:solidFill>
                  <a:srgbClr val="3C2924"/>
                </a:solidFill>
                <a:latin typeface="微软雅黑" pitchFamily="34" charset="-122"/>
                <a:ea typeface="微软雅黑" pitchFamily="34" charset="-122"/>
              </a:rPr>
              <a:t>～</a:t>
            </a:r>
            <a:r>
              <a:rPr lang="en-US" altLang="zh-CN" sz="1600" b="1" dirty="0">
                <a:solidFill>
                  <a:srgbClr val="3C2924"/>
                </a:solidFill>
                <a:latin typeface="微软雅黑" pitchFamily="34" charset="-122"/>
                <a:ea typeface="微软雅黑" pitchFamily="34" charset="-122"/>
              </a:rPr>
              <a:t>12</a:t>
            </a:r>
            <a:r>
              <a:rPr lang="zh-CN" altLang="en-US" sz="1600" b="1" dirty="0">
                <a:solidFill>
                  <a:srgbClr val="3C2924"/>
                </a:solidFill>
                <a:latin typeface="微软雅黑" pitchFamily="34" charset="-122"/>
                <a:ea typeface="微软雅黑" pitchFamily="34" charset="-122"/>
              </a:rPr>
              <a:t>位表示统计用区划代码，</a:t>
            </a:r>
            <a:r>
              <a:rPr lang="en-US" altLang="zh-CN" sz="1600" b="1" dirty="0">
                <a:solidFill>
                  <a:srgbClr val="3C2924"/>
                </a:solidFill>
                <a:latin typeface="微软雅黑" pitchFamily="34" charset="-122"/>
                <a:ea typeface="微软雅黑" pitchFamily="34" charset="-122"/>
              </a:rPr>
              <a:t>13</a:t>
            </a:r>
            <a:r>
              <a:rPr lang="zh-CN" altLang="en-US" sz="1600" b="1" dirty="0">
                <a:solidFill>
                  <a:srgbClr val="3C2924"/>
                </a:solidFill>
                <a:latin typeface="微软雅黑" pitchFamily="34" charset="-122"/>
                <a:ea typeface="微软雅黑" pitchFamily="34" charset="-122"/>
              </a:rPr>
              <a:t>～</a:t>
            </a:r>
            <a:r>
              <a:rPr lang="en-US" altLang="zh-CN" sz="1600" b="1" dirty="0">
                <a:solidFill>
                  <a:srgbClr val="3C2924"/>
                </a:solidFill>
                <a:latin typeface="微软雅黑" pitchFamily="34" charset="-122"/>
                <a:ea typeface="微软雅黑" pitchFamily="34" charset="-122"/>
              </a:rPr>
              <a:t>15</a:t>
            </a:r>
            <a:r>
              <a:rPr lang="zh-CN" altLang="en-US" sz="1600" b="1" dirty="0">
                <a:solidFill>
                  <a:srgbClr val="3C2924"/>
                </a:solidFill>
                <a:latin typeface="微软雅黑" pitchFamily="34" charset="-122"/>
                <a:ea typeface="微软雅黑" pitchFamily="34" charset="-122"/>
              </a:rPr>
              <a:t>位表示城乡分类代码。城乡分类代码的结构为</a:t>
            </a:r>
            <a:r>
              <a:rPr lang="zh-CN" altLang="en-US" sz="1600" b="1" dirty="0" smtClean="0">
                <a:solidFill>
                  <a:srgbClr val="3C2924"/>
                </a:solidFill>
                <a:latin typeface="微软雅黑" pitchFamily="34" charset="-122"/>
                <a:ea typeface="微软雅黑" pitchFamily="34" charset="-122"/>
              </a:rPr>
              <a:t>：</a:t>
            </a:r>
            <a:endParaRPr lang="en-US" altLang="zh-CN" sz="1600" b="1" dirty="0" smtClean="0">
              <a:solidFill>
                <a:srgbClr val="3C2924"/>
              </a:solidFill>
              <a:latin typeface="微软雅黑" pitchFamily="34" charset="-122"/>
              <a:ea typeface="微软雅黑" pitchFamily="34" charset="-122"/>
            </a:endParaRPr>
          </a:p>
          <a:p>
            <a:pPr defTabSz="685666">
              <a:lnSpc>
                <a:spcPct val="150000"/>
              </a:lnSpc>
              <a:spcBef>
                <a:spcPts val="0"/>
              </a:spcBef>
            </a:pPr>
            <a:r>
              <a:rPr lang="en-US" altLang="zh-CN" sz="1600" b="1" dirty="0" smtClean="0">
                <a:solidFill>
                  <a:srgbClr val="3C2924"/>
                </a:solidFill>
                <a:latin typeface="微软雅黑" pitchFamily="34" charset="-122"/>
                <a:ea typeface="微软雅黑" pitchFamily="34" charset="-122"/>
              </a:rPr>
              <a:t>        111 </a:t>
            </a:r>
            <a:r>
              <a:rPr lang="zh-CN" altLang="en-US" sz="1600" b="1" dirty="0">
                <a:solidFill>
                  <a:srgbClr val="3C2924"/>
                </a:solidFill>
                <a:latin typeface="微软雅黑" pitchFamily="34" charset="-122"/>
                <a:ea typeface="微软雅黑" pitchFamily="34" charset="-122"/>
              </a:rPr>
              <a:t>表示主城区</a:t>
            </a:r>
          </a:p>
          <a:p>
            <a:pPr defTabSz="685666">
              <a:lnSpc>
                <a:spcPct val="150000"/>
              </a:lnSpc>
              <a:spcBef>
                <a:spcPts val="0"/>
              </a:spcBef>
            </a:pPr>
            <a:r>
              <a:rPr lang="en-US" altLang="zh-CN" sz="1600" b="1" dirty="0">
                <a:solidFill>
                  <a:srgbClr val="3C2924"/>
                </a:solidFill>
                <a:latin typeface="微软雅黑" pitchFamily="34" charset="-122"/>
                <a:ea typeface="微软雅黑" pitchFamily="34" charset="-122"/>
              </a:rPr>
              <a:t> </a:t>
            </a:r>
            <a:r>
              <a:rPr lang="en-US" altLang="zh-CN" sz="1600" b="1" dirty="0" smtClean="0">
                <a:solidFill>
                  <a:srgbClr val="3C2924"/>
                </a:solidFill>
                <a:latin typeface="微软雅黑" pitchFamily="34" charset="-122"/>
                <a:ea typeface="微软雅黑" pitchFamily="34" charset="-122"/>
              </a:rPr>
              <a:t>       112 </a:t>
            </a:r>
            <a:r>
              <a:rPr lang="zh-CN" altLang="en-US" sz="1600" b="1" dirty="0">
                <a:solidFill>
                  <a:srgbClr val="3C2924"/>
                </a:solidFill>
                <a:latin typeface="微软雅黑" pitchFamily="34" charset="-122"/>
                <a:ea typeface="微软雅黑" pitchFamily="34" charset="-122"/>
              </a:rPr>
              <a:t>表示城乡结合区</a:t>
            </a:r>
          </a:p>
          <a:p>
            <a:pPr defTabSz="685666">
              <a:lnSpc>
                <a:spcPct val="150000"/>
              </a:lnSpc>
              <a:spcBef>
                <a:spcPts val="0"/>
              </a:spcBef>
            </a:pPr>
            <a:r>
              <a:rPr lang="en-US" altLang="zh-CN" sz="1600" b="1" dirty="0" smtClean="0">
                <a:solidFill>
                  <a:srgbClr val="3C2924"/>
                </a:solidFill>
                <a:latin typeface="微软雅黑" pitchFamily="34" charset="-122"/>
                <a:ea typeface="微软雅黑" pitchFamily="34" charset="-122"/>
              </a:rPr>
              <a:t>        121 </a:t>
            </a:r>
            <a:r>
              <a:rPr lang="zh-CN" altLang="en-US" sz="1600" b="1" dirty="0">
                <a:solidFill>
                  <a:srgbClr val="3C2924"/>
                </a:solidFill>
                <a:latin typeface="微软雅黑" pitchFamily="34" charset="-122"/>
                <a:ea typeface="微软雅黑" pitchFamily="34" charset="-122"/>
              </a:rPr>
              <a:t>表示镇中心区</a:t>
            </a:r>
          </a:p>
          <a:p>
            <a:pPr defTabSz="685666">
              <a:lnSpc>
                <a:spcPct val="150000"/>
              </a:lnSpc>
              <a:spcBef>
                <a:spcPts val="0"/>
              </a:spcBef>
            </a:pPr>
            <a:r>
              <a:rPr lang="en-US" altLang="zh-CN" sz="1600" b="1" dirty="0" smtClean="0">
                <a:solidFill>
                  <a:srgbClr val="3C2924"/>
                </a:solidFill>
                <a:latin typeface="微软雅黑" pitchFamily="34" charset="-122"/>
                <a:ea typeface="微软雅黑" pitchFamily="34" charset="-122"/>
              </a:rPr>
              <a:t>        122 </a:t>
            </a:r>
            <a:r>
              <a:rPr lang="zh-CN" altLang="en-US" sz="1600" b="1" dirty="0">
                <a:solidFill>
                  <a:srgbClr val="3C2924"/>
                </a:solidFill>
                <a:latin typeface="微软雅黑" pitchFamily="34" charset="-122"/>
                <a:ea typeface="微软雅黑" pitchFamily="34" charset="-122"/>
              </a:rPr>
              <a:t>表示镇乡结合区</a:t>
            </a:r>
          </a:p>
          <a:p>
            <a:pPr defTabSz="685666">
              <a:lnSpc>
                <a:spcPct val="150000"/>
              </a:lnSpc>
              <a:spcBef>
                <a:spcPts val="0"/>
              </a:spcBef>
            </a:pPr>
            <a:r>
              <a:rPr lang="en-US" altLang="zh-CN" sz="1600" b="1" dirty="0" smtClean="0">
                <a:solidFill>
                  <a:srgbClr val="3C2924"/>
                </a:solidFill>
                <a:latin typeface="微软雅黑" pitchFamily="34" charset="-122"/>
                <a:ea typeface="微软雅黑" pitchFamily="34" charset="-122"/>
              </a:rPr>
              <a:t>        123 </a:t>
            </a:r>
            <a:r>
              <a:rPr lang="zh-CN" altLang="en-US" sz="1600" b="1" dirty="0">
                <a:solidFill>
                  <a:srgbClr val="3C2924"/>
                </a:solidFill>
                <a:latin typeface="微软雅黑" pitchFamily="34" charset="-122"/>
                <a:ea typeface="微软雅黑" pitchFamily="34" charset="-122"/>
              </a:rPr>
              <a:t>表示特殊区域</a:t>
            </a:r>
          </a:p>
          <a:p>
            <a:pPr defTabSz="685666">
              <a:lnSpc>
                <a:spcPct val="150000"/>
              </a:lnSpc>
              <a:spcBef>
                <a:spcPts val="0"/>
              </a:spcBef>
            </a:pPr>
            <a:r>
              <a:rPr lang="en-US" altLang="zh-CN" sz="1600" b="1" dirty="0" smtClean="0">
                <a:solidFill>
                  <a:srgbClr val="3C2924"/>
                </a:solidFill>
                <a:latin typeface="微软雅黑" pitchFamily="34" charset="-122"/>
                <a:ea typeface="微软雅黑" pitchFamily="34" charset="-122"/>
              </a:rPr>
              <a:t>        210 </a:t>
            </a:r>
            <a:r>
              <a:rPr lang="zh-CN" altLang="en-US" sz="1600" b="1" dirty="0">
                <a:solidFill>
                  <a:srgbClr val="3C2924"/>
                </a:solidFill>
                <a:latin typeface="微软雅黑" pitchFamily="34" charset="-122"/>
                <a:ea typeface="微软雅黑" pitchFamily="34" charset="-122"/>
              </a:rPr>
              <a:t>表示乡中心区</a:t>
            </a:r>
          </a:p>
          <a:p>
            <a:pPr defTabSz="685666">
              <a:lnSpc>
                <a:spcPct val="150000"/>
              </a:lnSpc>
              <a:spcBef>
                <a:spcPts val="0"/>
              </a:spcBef>
            </a:pPr>
            <a:r>
              <a:rPr lang="en-US" altLang="zh-CN" sz="1600" b="1" dirty="0" smtClean="0">
                <a:solidFill>
                  <a:srgbClr val="3C2924"/>
                </a:solidFill>
                <a:latin typeface="微软雅黑" pitchFamily="34" charset="-122"/>
                <a:ea typeface="微软雅黑" pitchFamily="34" charset="-122"/>
              </a:rPr>
              <a:t>        220 </a:t>
            </a:r>
            <a:r>
              <a:rPr lang="zh-CN" altLang="en-US" sz="1600" b="1" dirty="0">
                <a:solidFill>
                  <a:srgbClr val="3C2924"/>
                </a:solidFill>
                <a:latin typeface="微软雅黑" pitchFamily="34" charset="-122"/>
                <a:ea typeface="微软雅黑" pitchFamily="34" charset="-122"/>
              </a:rPr>
              <a:t>表示村庄</a:t>
            </a:r>
          </a:p>
          <a:p>
            <a:pPr defTabSz="685666">
              <a:lnSpc>
                <a:spcPct val="150000"/>
              </a:lnSpc>
              <a:spcBef>
                <a:spcPts val="0"/>
              </a:spcBef>
            </a:pPr>
            <a:r>
              <a:rPr lang="zh-CN" altLang="en-US" sz="1600" b="1" dirty="0">
                <a:solidFill>
                  <a:srgbClr val="3C2924"/>
                </a:solidFill>
                <a:latin typeface="微软雅黑" pitchFamily="34" charset="-122"/>
                <a:ea typeface="微软雅黑" pitchFamily="34" charset="-122"/>
              </a:rPr>
              <a:t>城乡分类代码第</a:t>
            </a:r>
            <a:r>
              <a:rPr lang="en-US" altLang="zh-CN" sz="1600" b="1" dirty="0">
                <a:solidFill>
                  <a:srgbClr val="3C2924"/>
                </a:solidFill>
                <a:latin typeface="微软雅黑" pitchFamily="34" charset="-122"/>
                <a:ea typeface="微软雅黑" pitchFamily="34" charset="-122"/>
              </a:rPr>
              <a:t>13</a:t>
            </a:r>
            <a:r>
              <a:rPr lang="zh-CN" altLang="en-US" sz="1600" b="1" dirty="0">
                <a:solidFill>
                  <a:srgbClr val="3C2924"/>
                </a:solidFill>
                <a:latin typeface="微软雅黑" pitchFamily="34" charset="-122"/>
                <a:ea typeface="微软雅黑" pitchFamily="34" charset="-122"/>
              </a:rPr>
              <a:t>位为</a:t>
            </a:r>
            <a:r>
              <a:rPr lang="en-US" altLang="zh-CN" sz="1600" b="1" dirty="0">
                <a:solidFill>
                  <a:srgbClr val="3C2924"/>
                </a:solidFill>
                <a:latin typeface="微软雅黑" pitchFamily="34" charset="-122"/>
                <a:ea typeface="微软雅黑" pitchFamily="34" charset="-122"/>
              </a:rPr>
              <a:t>1</a:t>
            </a:r>
            <a:r>
              <a:rPr lang="zh-CN" altLang="en-US" sz="1600" b="1" dirty="0">
                <a:solidFill>
                  <a:srgbClr val="3C2924"/>
                </a:solidFill>
                <a:latin typeface="微软雅黑" pitchFamily="34" charset="-122"/>
                <a:ea typeface="微软雅黑" pitchFamily="34" charset="-122"/>
              </a:rPr>
              <a:t>，表示城镇；第</a:t>
            </a:r>
            <a:r>
              <a:rPr lang="en-US" altLang="zh-CN" sz="1600" b="1" dirty="0">
                <a:solidFill>
                  <a:srgbClr val="3C2924"/>
                </a:solidFill>
                <a:latin typeface="微软雅黑" pitchFamily="34" charset="-122"/>
                <a:ea typeface="微软雅黑" pitchFamily="34" charset="-122"/>
              </a:rPr>
              <a:t>13</a:t>
            </a:r>
            <a:r>
              <a:rPr lang="zh-CN" altLang="en-US" sz="1600" b="1" dirty="0">
                <a:solidFill>
                  <a:srgbClr val="3C2924"/>
                </a:solidFill>
                <a:latin typeface="微软雅黑" pitchFamily="34" charset="-122"/>
                <a:ea typeface="微软雅黑" pitchFamily="34" charset="-122"/>
              </a:rPr>
              <a:t>位为</a:t>
            </a:r>
            <a:r>
              <a:rPr lang="en-US" altLang="zh-CN" sz="1600" b="1" dirty="0">
                <a:solidFill>
                  <a:srgbClr val="3C2924"/>
                </a:solidFill>
                <a:latin typeface="微软雅黑" pitchFamily="34" charset="-122"/>
                <a:ea typeface="微软雅黑" pitchFamily="34" charset="-122"/>
              </a:rPr>
              <a:t>2</a:t>
            </a:r>
            <a:r>
              <a:rPr lang="zh-CN" altLang="en-US" sz="1600" b="1" dirty="0">
                <a:solidFill>
                  <a:srgbClr val="3C2924"/>
                </a:solidFill>
                <a:latin typeface="微软雅黑" pitchFamily="34" charset="-122"/>
                <a:ea typeface="微软雅黑" pitchFamily="34" charset="-122"/>
              </a:rPr>
              <a:t>，表示乡村</a:t>
            </a:r>
            <a:r>
              <a:rPr lang="zh-CN" altLang="en-US" sz="1600" b="1" dirty="0" smtClean="0">
                <a:solidFill>
                  <a:srgbClr val="3C2924"/>
                </a:solidFill>
                <a:latin typeface="微软雅黑" pitchFamily="34" charset="-122"/>
                <a:ea typeface="微软雅黑" pitchFamily="34" charset="-122"/>
              </a:rPr>
              <a:t>。</a:t>
            </a:r>
            <a:endParaRPr lang="zh-CN" altLang="en-US" b="1" dirty="0" smtClean="0">
              <a:solidFill>
                <a:srgbClr val="3C2924"/>
              </a:solidFill>
              <a:latin typeface="微软雅黑" pitchFamily="34" charset="-122"/>
              <a:ea typeface="微软雅黑" pitchFamily="34" charset="-122"/>
            </a:endParaRPr>
          </a:p>
          <a:p>
            <a:pPr marL="285750" indent="-285750" defTabSz="685666">
              <a:lnSpc>
                <a:spcPts val="3000"/>
              </a:lnSpc>
              <a:spcBef>
                <a:spcPts val="1000"/>
              </a:spcBef>
              <a:buFont typeface="Wingdings" pitchFamily="2" charset="2"/>
              <a:buChar char="u"/>
            </a:pPr>
            <a:r>
              <a:rPr lang="zh-CN" altLang="en-US" b="1" dirty="0" smtClean="0">
                <a:solidFill>
                  <a:srgbClr val="3C2924"/>
                </a:solidFill>
                <a:latin typeface="微软雅黑" pitchFamily="34" charset="-122"/>
                <a:ea typeface="微软雅黑" pitchFamily="34" charset="-122"/>
              </a:rPr>
              <a:t>在</a:t>
            </a:r>
            <a:r>
              <a:rPr lang="en-US" altLang="zh-CN" b="1" dirty="0" smtClean="0">
                <a:solidFill>
                  <a:srgbClr val="3C2924"/>
                </a:solidFill>
                <a:latin typeface="微软雅黑" pitchFamily="34" charset="-122"/>
                <a:ea typeface="微软雅黑" pitchFamily="34" charset="-122"/>
              </a:rPr>
              <a:t>BOUP7</a:t>
            </a:r>
            <a:r>
              <a:rPr lang="zh-CN" altLang="en-US" b="1" dirty="0" smtClean="0">
                <a:solidFill>
                  <a:srgbClr val="3C2924"/>
                </a:solidFill>
                <a:latin typeface="微软雅黑" pitchFamily="34" charset="-122"/>
                <a:ea typeface="微软雅黑" pitchFamily="34" charset="-122"/>
              </a:rPr>
              <a:t>图层添加</a:t>
            </a:r>
            <a:r>
              <a:rPr lang="en-US" altLang="zh-CN" b="1" dirty="0">
                <a:solidFill>
                  <a:srgbClr val="3C2924"/>
                </a:solidFill>
                <a:latin typeface="微软雅黑" pitchFamily="34" charset="-122"/>
                <a:ea typeface="微软雅黑" pitchFamily="34" charset="-122"/>
              </a:rPr>
              <a:t>TYPE</a:t>
            </a:r>
            <a:r>
              <a:rPr lang="zh-CN" altLang="en-US" b="1" dirty="0">
                <a:solidFill>
                  <a:srgbClr val="3C2924"/>
                </a:solidFill>
                <a:latin typeface="微软雅黑" pitchFamily="34" charset="-122"/>
                <a:ea typeface="微软雅黑" pitchFamily="34" charset="-122"/>
              </a:rPr>
              <a:t>字段，文本型，值为</a:t>
            </a:r>
            <a:r>
              <a:rPr lang="en-US" altLang="zh-CN" b="1" dirty="0">
                <a:solidFill>
                  <a:srgbClr val="3C2924"/>
                </a:solidFill>
                <a:latin typeface="微软雅黑" pitchFamily="34" charset="-122"/>
                <a:ea typeface="微软雅黑" pitchFamily="34" charset="-122"/>
              </a:rPr>
              <a:t>PAC</a:t>
            </a:r>
            <a:r>
              <a:rPr lang="zh-CN" altLang="en-US" b="1" dirty="0">
                <a:solidFill>
                  <a:srgbClr val="3C2924"/>
                </a:solidFill>
                <a:latin typeface="微软雅黑" pitchFamily="34" charset="-122"/>
                <a:ea typeface="微软雅黑" pitchFamily="34" charset="-122"/>
              </a:rPr>
              <a:t>码的后三位</a:t>
            </a:r>
            <a:r>
              <a:rPr lang="zh-CN" altLang="en-US" b="1" dirty="0" smtClean="0">
                <a:solidFill>
                  <a:srgbClr val="3C2924"/>
                </a:solidFill>
                <a:latin typeface="微软雅黑" pitchFamily="34" charset="-122"/>
                <a:ea typeface="微软雅黑" pitchFamily="34" charset="-122"/>
              </a:rPr>
              <a:t>。</a:t>
            </a:r>
            <a:endParaRPr lang="zh-CN" altLang="en-US" b="1" dirty="0">
              <a:solidFill>
                <a:srgbClr val="3C2924"/>
              </a:solidFill>
              <a:latin typeface="微软雅黑" pitchFamily="34" charset="-122"/>
              <a:ea typeface="微软雅黑" pitchFamily="34" charset="-122"/>
            </a:endParaRPr>
          </a:p>
        </p:txBody>
      </p:sp>
      <p:sp>
        <p:nvSpPr>
          <p:cNvPr id="5" name="灯片编号占位符 4"/>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87</a:t>
            </a:fld>
            <a:endParaRPr lang="zh-CN" altLang="en-US">
              <a:solidFill>
                <a:prstClr val="black">
                  <a:tint val="75000"/>
                </a:prstClr>
              </a:solidFill>
            </a:endParaRPr>
          </a:p>
        </p:txBody>
      </p:sp>
    </p:spTree>
    <p:extLst>
      <p:ext uri="{BB962C8B-B14F-4D97-AF65-F5344CB8AC3E}">
        <p14:creationId xmlns:p14="http://schemas.microsoft.com/office/powerpoint/2010/main" xmlns="" val="2166977194"/>
      </p:ext>
    </p:extLst>
  </p:cSld>
  <p:clrMapOvr>
    <a:masterClrMapping/>
  </p:clrMapOvr>
  <p:transition>
    <p:fade/>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24"/>
          <p:cNvGrpSpPr>
            <a:grpSpLocks/>
          </p:cNvGrpSpPr>
          <p:nvPr/>
        </p:nvGrpSpPr>
        <p:grpSpPr bwMode="auto">
          <a:xfrm>
            <a:off x="0" y="-71437"/>
            <a:ext cx="9144000" cy="1309688"/>
            <a:chOff x="0" y="-71462"/>
            <a:chExt cx="9144000" cy="1309218"/>
          </a:xfrm>
        </p:grpSpPr>
        <p:grpSp>
          <p:nvGrpSpPr>
            <p:cNvPr id="3" name="组合 21"/>
            <p:cNvGrpSpPr>
              <a:grpSpLocks/>
            </p:cNvGrpSpPr>
            <p:nvPr/>
          </p:nvGrpSpPr>
          <p:grpSpPr bwMode="auto">
            <a:xfrm>
              <a:off x="0" y="857232"/>
              <a:ext cx="9144000" cy="173037"/>
              <a:chOff x="0" y="827071"/>
              <a:chExt cx="9144000" cy="173037"/>
            </a:xfrm>
          </p:grpSpPr>
          <p:sp>
            <p:nvSpPr>
              <p:cNvPr id="21" name="矩形 20"/>
              <p:cNvSpPr/>
              <p:nvPr/>
            </p:nvSpPr>
            <p:spPr>
              <a:xfrm>
                <a:off x="0" y="920664"/>
                <a:ext cx="9144000" cy="45719"/>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3"/>
              </a:lnRef>
              <a:fillRef idx="2">
                <a:schemeClr val="accent3"/>
              </a:fillRef>
              <a:effectRef idx="1">
                <a:schemeClr val="accent3"/>
              </a:effectRef>
              <a:fontRef idx="minor">
                <a:schemeClr val="dk1"/>
              </a:fontRef>
            </p:style>
            <p:txBody>
              <a:bodyPr anchor="ctr"/>
              <a:lstStyle/>
              <a:p>
                <a:pPr algn="ctr" fontAlgn="auto">
                  <a:spcBef>
                    <a:spcPts val="0"/>
                  </a:spcBef>
                  <a:spcAft>
                    <a:spcPts val="0"/>
                  </a:spcAft>
                  <a:defRPr/>
                </a:pPr>
                <a:endParaRPr lang="zh-CN" altLang="en-US" kern="0">
                  <a:solidFill>
                    <a:sysClr val="window" lastClr="FFFFFF"/>
                  </a:solidFill>
                  <a:latin typeface="Constantia"/>
                  <a:ea typeface="微软雅黑"/>
                </a:endParaRPr>
              </a:p>
            </p:txBody>
          </p:sp>
          <p:grpSp>
            <p:nvGrpSpPr>
              <p:cNvPr id="4" name="组合 12"/>
              <p:cNvGrpSpPr>
                <a:grpSpLocks/>
              </p:cNvGrpSpPr>
              <p:nvPr/>
            </p:nvGrpSpPr>
            <p:grpSpPr bwMode="auto">
              <a:xfrm>
                <a:off x="8715404" y="827071"/>
                <a:ext cx="287337" cy="173037"/>
                <a:chOff x="8461697" y="933460"/>
                <a:chExt cx="358775" cy="244475"/>
              </a:xfrm>
            </p:grpSpPr>
            <p:sp>
              <p:nvSpPr>
                <p:cNvPr id="23" name="燕尾形 22"/>
                <p:cNvSpPr/>
                <p:nvPr/>
              </p:nvSpPr>
              <p:spPr>
                <a:xfrm>
                  <a:off x="8461661" y="932981"/>
                  <a:ext cx="180380" cy="244389"/>
                </a:xfrm>
                <a:prstGeom prst="chevron">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fontAlgn="auto">
                    <a:spcBef>
                      <a:spcPts val="0"/>
                    </a:spcBef>
                    <a:spcAft>
                      <a:spcPts val="0"/>
                    </a:spcAft>
                    <a:defRPr/>
                  </a:pPr>
                  <a:endParaRPr lang="zh-CN" altLang="en-US">
                    <a:solidFill>
                      <a:schemeClr val="tx1"/>
                    </a:solidFill>
                  </a:endParaRPr>
                </a:p>
              </p:txBody>
            </p:sp>
            <p:sp>
              <p:nvSpPr>
                <p:cNvPr id="24" name="燕尾形 23"/>
                <p:cNvSpPr/>
                <p:nvPr/>
              </p:nvSpPr>
              <p:spPr>
                <a:xfrm>
                  <a:off x="8642040" y="932981"/>
                  <a:ext cx="178397" cy="244389"/>
                </a:xfrm>
                <a:prstGeom prst="chevron">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fontAlgn="auto">
                    <a:spcBef>
                      <a:spcPts val="0"/>
                    </a:spcBef>
                    <a:spcAft>
                      <a:spcPts val="0"/>
                    </a:spcAft>
                    <a:defRPr/>
                  </a:pPr>
                  <a:endParaRPr lang="zh-CN" altLang="en-US">
                    <a:solidFill>
                      <a:schemeClr val="tx1"/>
                    </a:solidFill>
                  </a:endParaRPr>
                </a:p>
              </p:txBody>
            </p:sp>
          </p:grpSp>
        </p:grpSp>
        <p:pic>
          <p:nvPicPr>
            <p:cNvPr id="20" name="图片 19" descr="14-2.png"/>
            <p:cNvPicPr>
              <a:picLocks noChangeAspect="1"/>
            </p:cNvPicPr>
            <p:nvPr/>
          </p:nvPicPr>
          <p:blipFill>
            <a:blip r:embed="rId3" cstate="print">
              <a:lum bright="100000" contrast="12000"/>
              <a:extLst/>
            </a:blip>
            <a:srcRect l="38138" b="39864"/>
            <a:stretch>
              <a:fillRect/>
            </a:stretch>
          </p:blipFill>
          <p:spPr bwMode="auto">
            <a:xfrm>
              <a:off x="5786446" y="-71462"/>
              <a:ext cx="3044754" cy="1309218"/>
            </a:xfrm>
            <a:prstGeom prst="rect">
              <a:avLst/>
            </a:prstGeom>
            <a:noFill/>
            <a:ln>
              <a:noFill/>
            </a:ln>
            <a:effectLst>
              <a:outerShdw blurRad="190500" dist="228600" dir="2700000" algn="ctr">
                <a:srgbClr val="000000">
                  <a:alpha val="30000"/>
                </a:srgbClr>
              </a:outerShdw>
            </a:effectLst>
            <a:scene3d>
              <a:camera prst="perspectiveRelaxed"/>
              <a:lightRig rig="threePt" dir="t"/>
            </a:scene3d>
            <a:extLst/>
          </p:spPr>
        </p:pic>
      </p:grpSp>
      <p:sp>
        <p:nvSpPr>
          <p:cNvPr id="39" name="标题 1"/>
          <p:cNvSpPr txBox="1">
            <a:spLocks/>
          </p:cNvSpPr>
          <p:nvPr/>
        </p:nvSpPr>
        <p:spPr>
          <a:xfrm>
            <a:off x="71438" y="-27383"/>
            <a:ext cx="9072562" cy="884634"/>
          </a:xfrm>
          <a:prstGeom prst="rect">
            <a:avLst/>
          </a:prstGeom>
        </p:spPr>
        <p:txBody>
          <a:bodyPr vert="horz" lIns="91440" tIns="45720" rIns="91440" bIns="45720" rtlCol="0" anchor="b">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pPr fontAlgn="auto">
              <a:spcAft>
                <a:spcPts val="0"/>
              </a:spcAft>
            </a:pPr>
            <a:r>
              <a:rPr lang="zh-CN" altLang="en-US" sz="4400" b="1" spc="50" dirty="0" smtClean="0">
                <a:ln w="11430"/>
                <a:solidFill>
                  <a:srgbClr val="7030A0"/>
                </a:solidFill>
                <a:effectLst>
                  <a:outerShdw blurRad="76200" dist="50800" dir="5400000" algn="tl" rotWithShape="0">
                    <a:srgbClr val="000000">
                      <a:alpha val="65000"/>
                    </a:srgbClr>
                  </a:outerShdw>
                </a:effectLst>
                <a:latin typeface="微软雅黑" pitchFamily="34" charset="-122"/>
                <a:ea typeface="微软雅黑" pitchFamily="34" charset="-122"/>
              </a:rPr>
              <a:t>四、数据要求</a:t>
            </a:r>
            <a:endParaRPr lang="zh-CN" altLang="en-US" sz="3600" b="1" spc="50" dirty="0">
              <a:ln w="11430"/>
              <a:solidFill>
                <a:srgbClr val="7030A0"/>
              </a:solidFill>
              <a:effectLst>
                <a:outerShdw blurRad="76200" dist="50800" dir="5400000" algn="tl" rotWithShape="0">
                  <a:srgbClr val="000000">
                    <a:alpha val="65000"/>
                  </a:srgbClr>
                </a:outerShdw>
              </a:effectLst>
              <a:latin typeface="微软雅黑" pitchFamily="34" charset="-122"/>
              <a:ea typeface="微软雅黑" pitchFamily="34" charset="-122"/>
            </a:endParaRPr>
          </a:p>
        </p:txBody>
      </p:sp>
      <p:grpSp>
        <p:nvGrpSpPr>
          <p:cNvPr id="12" name="组合 25"/>
          <p:cNvGrpSpPr/>
          <p:nvPr/>
        </p:nvGrpSpPr>
        <p:grpSpPr>
          <a:xfrm>
            <a:off x="-27424" y="1071546"/>
            <a:ext cx="3519304" cy="512567"/>
            <a:chOff x="686924" y="1071546"/>
            <a:chExt cx="3519304" cy="512567"/>
          </a:xfrm>
        </p:grpSpPr>
        <p:sp>
          <p:nvSpPr>
            <p:cNvPr id="13" name="矩形 12"/>
            <p:cNvSpPr/>
            <p:nvPr/>
          </p:nvSpPr>
          <p:spPr>
            <a:xfrm>
              <a:off x="714348" y="1071546"/>
              <a:ext cx="500066" cy="500066"/>
            </a:xfrm>
            <a:prstGeom prst="rect">
              <a:avLst/>
            </a:prstGeom>
            <a:solidFill>
              <a:srgbClr val="C0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2"/>
            </a:lnRef>
            <a:fillRef idx="3">
              <a:schemeClr val="accent2"/>
            </a:fillRef>
            <a:effectRef idx="2">
              <a:schemeClr val="accent2"/>
            </a:effectRef>
            <a:fontRef idx="minor">
              <a:schemeClr val="lt1"/>
            </a:fontRef>
          </p:style>
          <p:txBody>
            <a:bodyPr rtlCol="0" anchor="ctr"/>
            <a:lstStyle/>
            <a:p>
              <a:pPr algn="ctr"/>
              <a:endParaRPr lang="zh-CN" altLang="en-US"/>
            </a:p>
          </p:txBody>
        </p:sp>
        <p:sp>
          <p:nvSpPr>
            <p:cNvPr id="14" name="矩形 13"/>
            <p:cNvSpPr/>
            <p:nvPr/>
          </p:nvSpPr>
          <p:spPr>
            <a:xfrm>
              <a:off x="1214414" y="1071546"/>
              <a:ext cx="2847798" cy="500066"/>
            </a:xfrm>
            <a:prstGeom prst="rect">
              <a:avLst/>
            </a:prstGeom>
            <a:solidFill>
              <a:schemeClr val="bg1">
                <a:lumMod val="8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dk1"/>
            </a:lnRef>
            <a:fillRef idx="3">
              <a:schemeClr val="dk1"/>
            </a:fillRef>
            <a:effectRef idx="2">
              <a:schemeClr val="dk1"/>
            </a:effectRef>
            <a:fontRef idx="minor">
              <a:schemeClr val="lt1"/>
            </a:fontRef>
          </p:style>
          <p:txBody>
            <a:bodyPr rtlCol="0" anchor="ctr"/>
            <a:lstStyle/>
            <a:p>
              <a:pPr algn="ctr"/>
              <a:endParaRPr lang="zh-CN" altLang="en-US"/>
            </a:p>
          </p:txBody>
        </p:sp>
        <p:sp>
          <p:nvSpPr>
            <p:cNvPr id="15" name="矩形 14"/>
            <p:cNvSpPr/>
            <p:nvPr/>
          </p:nvSpPr>
          <p:spPr>
            <a:xfrm>
              <a:off x="686924" y="1107059"/>
              <a:ext cx="3519304" cy="477054"/>
            </a:xfrm>
            <a:prstGeom prst="rect">
              <a:avLst/>
            </a:prstGeom>
          </p:spPr>
          <p:txBody>
            <a:bodyPr wrap="square">
              <a:spAutoFit/>
            </a:bodyPr>
            <a:lstStyle/>
            <a:p>
              <a:pPr>
                <a:lnSpc>
                  <a:spcPts val="3000"/>
                </a:lnSpc>
                <a:buClr>
                  <a:srgbClr val="FFC000"/>
                </a:buClr>
              </a:pPr>
              <a:r>
                <a:rPr lang="en-US" altLang="zh-CN" sz="2400" b="1" dirty="0">
                  <a:solidFill>
                    <a:schemeClr val="bg1"/>
                  </a:solidFill>
                  <a:latin typeface="微软雅黑" pitchFamily="34" charset="-122"/>
                  <a:ea typeface="微软雅黑" pitchFamily="34" charset="-122"/>
                </a:rPr>
                <a:t>3</a:t>
              </a:r>
              <a:r>
                <a:rPr lang="zh-CN" altLang="en-US" sz="2400" b="1" dirty="0" smtClean="0">
                  <a:solidFill>
                    <a:schemeClr val="bg1"/>
                  </a:solidFill>
                  <a:latin typeface="微软雅黑" pitchFamily="34" charset="-122"/>
                  <a:ea typeface="微软雅黑" pitchFamily="34" charset="-122"/>
                </a:rPr>
                <a:t>、属性项填写标准要求</a:t>
              </a:r>
              <a:endParaRPr lang="zh-CN" altLang="en-US" sz="2400" b="1" dirty="0" smtClean="0">
                <a:solidFill>
                  <a:schemeClr val="tx1">
                    <a:lumMod val="65000"/>
                    <a:lumOff val="35000"/>
                  </a:schemeClr>
                </a:solidFill>
                <a:latin typeface="微软雅黑" pitchFamily="34" charset="-122"/>
                <a:ea typeface="微软雅黑" pitchFamily="34" charset="-122"/>
              </a:endParaRPr>
            </a:p>
          </p:txBody>
        </p:sp>
      </p:grpSp>
      <p:sp>
        <p:nvSpPr>
          <p:cNvPr id="16" name="Rectangle 48"/>
          <p:cNvSpPr/>
          <p:nvPr/>
        </p:nvSpPr>
        <p:spPr bwMode="auto">
          <a:xfrm>
            <a:off x="63232" y="1681720"/>
            <a:ext cx="9072562" cy="5176280"/>
          </a:xfrm>
          <a:prstGeom prst="roundRect">
            <a:avLst>
              <a:gd name="adj" fmla="val 4477"/>
            </a:avLst>
          </a:prstGeom>
          <a:gradFill>
            <a:gsLst>
              <a:gs pos="95000">
                <a:srgbClr val="FFFFFF"/>
              </a:gs>
              <a:gs pos="100000">
                <a:srgbClr val="FFDD71"/>
              </a:gs>
            </a:gsLst>
            <a:lin ang="5400000" scaled="0"/>
          </a:gradFill>
          <a:ln w="38100">
            <a:gradFill>
              <a:gsLst>
                <a:gs pos="50000">
                  <a:srgbClr val="BC6200"/>
                </a:gs>
                <a:gs pos="100000">
                  <a:srgbClr val="DA5D00"/>
                </a:gs>
              </a:gsLst>
              <a:lin ang="5400000" scaled="0"/>
            </a:gradFill>
          </a:ln>
          <a:effectLst/>
          <a:scene3d>
            <a:camera prst="orthographicFront"/>
            <a:lightRig rig="flat" dir="t"/>
          </a:scene3d>
          <a:sp3d contourW="19050">
            <a:bevelT w="101600" prst="divot"/>
            <a:bevelB w="0" h="0"/>
            <a:contourClr>
              <a:schemeClr val="bg1"/>
            </a:contourClr>
          </a:sp3d>
        </p:spPr>
        <p:style>
          <a:lnRef idx="1">
            <a:schemeClr val="accent2"/>
          </a:lnRef>
          <a:fillRef idx="3">
            <a:schemeClr val="accent2"/>
          </a:fillRef>
          <a:effectRef idx="2">
            <a:schemeClr val="accent2"/>
          </a:effectRef>
          <a:fontRef idx="minor">
            <a:schemeClr val="lt1"/>
          </a:fontRef>
        </p:style>
        <p:txBody>
          <a:bodyPr anchor="ctr">
            <a:sp3d/>
          </a:bodyPr>
          <a:lstStyle/>
          <a:p>
            <a:pPr defTabSz="685666">
              <a:lnSpc>
                <a:spcPts val="3000"/>
              </a:lnSpc>
              <a:spcBef>
                <a:spcPts val="1000"/>
              </a:spcBef>
            </a:pPr>
            <a:r>
              <a:rPr lang="en-US" altLang="zh-CN" b="1" dirty="0" smtClean="0">
                <a:solidFill>
                  <a:srgbClr val="3C2924"/>
                </a:solidFill>
                <a:latin typeface="微软雅黑" pitchFamily="34" charset="-122"/>
                <a:ea typeface="微软雅黑" pitchFamily="34" charset="-122"/>
              </a:rPr>
              <a:t>1</a:t>
            </a:r>
            <a:r>
              <a:rPr lang="zh-CN" altLang="en-US" b="1" dirty="0">
                <a:solidFill>
                  <a:srgbClr val="3C2924"/>
                </a:solidFill>
                <a:latin typeface="微软雅黑" pitchFamily="34" charset="-122"/>
                <a:ea typeface="微软雅黑" pitchFamily="34" charset="-122"/>
              </a:rPr>
              <a:t>）国民经济行业分类码，大类加子类或者子类，如学校：普通初中教育为</a:t>
            </a:r>
            <a:r>
              <a:rPr lang="en-US" altLang="zh-CN" b="1" dirty="0">
                <a:solidFill>
                  <a:srgbClr val="3C2924"/>
                </a:solidFill>
                <a:latin typeface="微软雅黑" pitchFamily="34" charset="-122"/>
                <a:ea typeface="微软雅黑" pitchFamily="34" charset="-122"/>
              </a:rPr>
              <a:t>P8231</a:t>
            </a:r>
            <a:r>
              <a:rPr lang="zh-CN" altLang="en-US" b="1" dirty="0">
                <a:solidFill>
                  <a:srgbClr val="3C2924"/>
                </a:solidFill>
                <a:latin typeface="微软雅黑" pitchFamily="34" charset="-122"/>
                <a:ea typeface="微软雅黑" pitchFamily="34" charset="-122"/>
              </a:rPr>
              <a:t>或</a:t>
            </a:r>
            <a:r>
              <a:rPr lang="en-US" altLang="zh-CN" b="1" dirty="0">
                <a:solidFill>
                  <a:srgbClr val="3C2924"/>
                </a:solidFill>
                <a:latin typeface="微软雅黑" pitchFamily="34" charset="-122"/>
                <a:ea typeface="微软雅黑" pitchFamily="34" charset="-122"/>
              </a:rPr>
              <a:t>8231</a:t>
            </a:r>
            <a:r>
              <a:rPr lang="zh-CN" altLang="en-US" b="1" dirty="0">
                <a:solidFill>
                  <a:srgbClr val="3C2924"/>
                </a:solidFill>
                <a:latin typeface="微软雅黑" pitchFamily="34" charset="-122"/>
                <a:ea typeface="微软雅黑" pitchFamily="34" charset="-122"/>
              </a:rPr>
              <a:t>。</a:t>
            </a:r>
          </a:p>
          <a:p>
            <a:pPr defTabSz="685666">
              <a:lnSpc>
                <a:spcPts val="3000"/>
              </a:lnSpc>
              <a:spcBef>
                <a:spcPts val="1000"/>
              </a:spcBef>
            </a:pPr>
            <a:r>
              <a:rPr lang="en-US" altLang="zh-CN" b="1" dirty="0">
                <a:solidFill>
                  <a:srgbClr val="3C2924"/>
                </a:solidFill>
                <a:latin typeface="微软雅黑" pitchFamily="34" charset="-122"/>
                <a:ea typeface="微软雅黑" pitchFamily="34" charset="-122"/>
              </a:rPr>
              <a:t>2</a:t>
            </a:r>
            <a:r>
              <a:rPr lang="zh-CN" altLang="en-US" b="1" dirty="0">
                <a:solidFill>
                  <a:srgbClr val="3C2924"/>
                </a:solidFill>
                <a:latin typeface="微软雅黑" pitchFamily="34" charset="-122"/>
                <a:ea typeface="微软雅黑" pitchFamily="34" charset="-122"/>
              </a:rPr>
              <a:t>）</a:t>
            </a:r>
            <a:r>
              <a:rPr lang="en-US" altLang="zh-CN" b="1" dirty="0">
                <a:solidFill>
                  <a:srgbClr val="3C2924"/>
                </a:solidFill>
                <a:latin typeface="微软雅黑" pitchFamily="34" charset="-122"/>
                <a:ea typeface="微软雅黑" pitchFamily="34" charset="-122"/>
              </a:rPr>
              <a:t>PAC</a:t>
            </a:r>
            <a:r>
              <a:rPr lang="zh-CN" altLang="en-US" b="1" dirty="0">
                <a:solidFill>
                  <a:srgbClr val="3C2924"/>
                </a:solidFill>
                <a:latin typeface="微软雅黑" pitchFamily="34" charset="-122"/>
                <a:ea typeface="微软雅黑" pitchFamily="34" charset="-122"/>
              </a:rPr>
              <a:t>码，一般县级及以上行政单元为</a:t>
            </a:r>
            <a:r>
              <a:rPr lang="en-US" altLang="zh-CN" b="1" dirty="0">
                <a:solidFill>
                  <a:srgbClr val="3C2924"/>
                </a:solidFill>
                <a:latin typeface="微软雅黑" pitchFamily="34" charset="-122"/>
                <a:ea typeface="微软雅黑" pitchFamily="34" charset="-122"/>
              </a:rPr>
              <a:t>6</a:t>
            </a:r>
            <a:r>
              <a:rPr lang="zh-CN" altLang="en-US" b="1" dirty="0">
                <a:solidFill>
                  <a:srgbClr val="3C2924"/>
                </a:solidFill>
                <a:latin typeface="微软雅黑" pitchFamily="34" charset="-122"/>
                <a:ea typeface="微软雅黑" pitchFamily="34" charset="-122"/>
              </a:rPr>
              <a:t>位码，乡镇级为</a:t>
            </a:r>
            <a:r>
              <a:rPr lang="en-US" altLang="zh-CN" b="1" dirty="0">
                <a:solidFill>
                  <a:srgbClr val="3C2924"/>
                </a:solidFill>
                <a:latin typeface="微软雅黑" pitchFamily="34" charset="-122"/>
                <a:ea typeface="微软雅黑" pitchFamily="34" charset="-122"/>
              </a:rPr>
              <a:t>12</a:t>
            </a:r>
            <a:r>
              <a:rPr lang="zh-CN" altLang="en-US" b="1" dirty="0">
                <a:solidFill>
                  <a:srgbClr val="3C2924"/>
                </a:solidFill>
                <a:latin typeface="微软雅黑" pitchFamily="34" charset="-122"/>
                <a:ea typeface="微软雅黑" pitchFamily="34" charset="-122"/>
              </a:rPr>
              <a:t>位码，行政村为</a:t>
            </a:r>
            <a:r>
              <a:rPr lang="en-US" altLang="zh-CN" b="1" dirty="0">
                <a:solidFill>
                  <a:srgbClr val="3C2924"/>
                </a:solidFill>
                <a:latin typeface="微软雅黑" pitchFamily="34" charset="-122"/>
                <a:ea typeface="微软雅黑" pitchFamily="34" charset="-122"/>
              </a:rPr>
              <a:t>15</a:t>
            </a:r>
            <a:r>
              <a:rPr lang="zh-CN" altLang="en-US" b="1" dirty="0">
                <a:solidFill>
                  <a:srgbClr val="3C2924"/>
                </a:solidFill>
                <a:latin typeface="微软雅黑" pitchFamily="34" charset="-122"/>
                <a:ea typeface="微软雅黑" pitchFamily="34" charset="-122"/>
              </a:rPr>
              <a:t>位码</a:t>
            </a:r>
          </a:p>
          <a:p>
            <a:pPr defTabSz="685666">
              <a:lnSpc>
                <a:spcPts val="3000"/>
              </a:lnSpc>
              <a:spcBef>
                <a:spcPts val="1000"/>
              </a:spcBef>
            </a:pPr>
            <a:r>
              <a:rPr lang="en-US" altLang="zh-CN" b="1" dirty="0">
                <a:solidFill>
                  <a:srgbClr val="3C2924"/>
                </a:solidFill>
                <a:latin typeface="微软雅黑" pitchFamily="34" charset="-122"/>
                <a:ea typeface="微软雅黑" pitchFamily="34" charset="-122"/>
              </a:rPr>
              <a:t>3</a:t>
            </a:r>
            <a:r>
              <a:rPr lang="zh-CN" altLang="en-US" b="1" dirty="0">
                <a:solidFill>
                  <a:srgbClr val="3C2924"/>
                </a:solidFill>
                <a:latin typeface="微软雅黑" pitchFamily="34" charset="-122"/>
                <a:ea typeface="微软雅黑" pitchFamily="34" charset="-122"/>
              </a:rPr>
              <a:t>）</a:t>
            </a:r>
            <a:r>
              <a:rPr lang="en-US" altLang="zh-CN" b="1" dirty="0">
                <a:solidFill>
                  <a:srgbClr val="3C2924"/>
                </a:solidFill>
                <a:latin typeface="微软雅黑" pitchFamily="34" charset="-122"/>
                <a:ea typeface="微软雅黑" pitchFamily="34" charset="-122"/>
              </a:rPr>
              <a:t>CC</a:t>
            </a:r>
            <a:r>
              <a:rPr lang="zh-CN" altLang="en-US" b="1" dirty="0">
                <a:solidFill>
                  <a:srgbClr val="3C2924"/>
                </a:solidFill>
                <a:latin typeface="微软雅黑" pitchFamily="34" charset="-122"/>
                <a:ea typeface="微软雅黑" pitchFamily="34" charset="-122"/>
              </a:rPr>
              <a:t>码，为四位码，如果第一位或者末位为零也要</a:t>
            </a:r>
            <a:r>
              <a:rPr lang="zh-CN" altLang="en-US" b="1" dirty="0" smtClean="0">
                <a:solidFill>
                  <a:srgbClr val="3C2924"/>
                </a:solidFill>
                <a:latin typeface="微软雅黑" pitchFamily="34" charset="-122"/>
                <a:ea typeface="微软雅黑" pitchFamily="34" charset="-122"/>
              </a:rPr>
              <a:t>填写，只能</a:t>
            </a:r>
            <a:r>
              <a:rPr lang="zh-CN" altLang="en-US" b="1" dirty="0">
                <a:solidFill>
                  <a:srgbClr val="3C2924"/>
                </a:solidFill>
                <a:latin typeface="微软雅黑" pitchFamily="34" charset="-122"/>
                <a:ea typeface="微软雅黑" pitchFamily="34" charset="-122"/>
              </a:rPr>
              <a:t>填写到子类，不能填写到父类</a:t>
            </a:r>
          </a:p>
          <a:p>
            <a:pPr defTabSz="685666">
              <a:lnSpc>
                <a:spcPts val="3000"/>
              </a:lnSpc>
              <a:spcBef>
                <a:spcPts val="1000"/>
              </a:spcBef>
            </a:pPr>
            <a:r>
              <a:rPr lang="en-US" altLang="zh-CN" b="1" dirty="0">
                <a:solidFill>
                  <a:srgbClr val="3C2924"/>
                </a:solidFill>
                <a:latin typeface="微软雅黑" pitchFamily="34" charset="-122"/>
                <a:ea typeface="微软雅黑" pitchFamily="34" charset="-122"/>
              </a:rPr>
              <a:t>4</a:t>
            </a:r>
            <a:r>
              <a:rPr lang="zh-CN" altLang="en-US" b="1" dirty="0">
                <a:solidFill>
                  <a:srgbClr val="3C2924"/>
                </a:solidFill>
                <a:latin typeface="微软雅黑" pitchFamily="34" charset="-122"/>
                <a:ea typeface="微软雅黑" pitchFamily="34" charset="-122"/>
              </a:rPr>
              <a:t>）</a:t>
            </a:r>
            <a:r>
              <a:rPr lang="en-US" altLang="zh-CN" b="1" dirty="0">
                <a:solidFill>
                  <a:srgbClr val="3C2924"/>
                </a:solidFill>
                <a:latin typeface="微软雅黑" pitchFamily="34" charset="-122"/>
                <a:ea typeface="微软雅黑" pitchFamily="34" charset="-122"/>
              </a:rPr>
              <a:t>GB</a:t>
            </a:r>
            <a:r>
              <a:rPr lang="zh-CN" altLang="en-US" b="1" dirty="0">
                <a:solidFill>
                  <a:srgbClr val="3C2924"/>
                </a:solidFill>
                <a:latin typeface="微软雅黑" pitchFamily="34" charset="-122"/>
                <a:ea typeface="微软雅黑" pitchFamily="34" charset="-122"/>
              </a:rPr>
              <a:t>码，填写到子</a:t>
            </a:r>
            <a:r>
              <a:rPr lang="zh-CN" altLang="en-US" b="1" dirty="0" smtClean="0">
                <a:solidFill>
                  <a:srgbClr val="3C2924"/>
                </a:solidFill>
                <a:latin typeface="微软雅黑" pitchFamily="34" charset="-122"/>
                <a:ea typeface="微软雅黑" pitchFamily="34" charset="-122"/>
              </a:rPr>
              <a:t>类</a:t>
            </a:r>
            <a:endParaRPr lang="en-US" altLang="zh-CN" b="1" dirty="0" smtClean="0">
              <a:solidFill>
                <a:srgbClr val="3C2924"/>
              </a:solidFill>
              <a:latin typeface="微软雅黑" pitchFamily="34" charset="-122"/>
              <a:ea typeface="微软雅黑" pitchFamily="34" charset="-122"/>
            </a:endParaRPr>
          </a:p>
          <a:p>
            <a:pPr defTabSz="685666">
              <a:lnSpc>
                <a:spcPts val="3000"/>
              </a:lnSpc>
              <a:spcBef>
                <a:spcPts val="1000"/>
              </a:spcBef>
            </a:pPr>
            <a:r>
              <a:rPr lang="en-US" altLang="zh-CN" b="1" dirty="0">
                <a:solidFill>
                  <a:srgbClr val="3C2924"/>
                </a:solidFill>
                <a:latin typeface="微软雅黑" pitchFamily="34" charset="-122"/>
                <a:ea typeface="微软雅黑" pitchFamily="34" charset="-122"/>
              </a:rPr>
              <a:t>5</a:t>
            </a:r>
            <a:r>
              <a:rPr lang="zh-CN" altLang="en-US" b="1" dirty="0" smtClean="0">
                <a:solidFill>
                  <a:srgbClr val="3C2924"/>
                </a:solidFill>
                <a:latin typeface="微软雅黑" pitchFamily="34" charset="-122"/>
                <a:ea typeface="微软雅黑" pitchFamily="34" charset="-122"/>
              </a:rPr>
              <a:t>）</a:t>
            </a:r>
            <a:r>
              <a:rPr lang="zh-CN" altLang="en-US" b="1" dirty="0">
                <a:solidFill>
                  <a:srgbClr val="3C2924"/>
                </a:solidFill>
                <a:latin typeface="微软雅黑" pitchFamily="34" charset="-122"/>
                <a:ea typeface="微软雅黑" pitchFamily="34" charset="-122"/>
              </a:rPr>
              <a:t>三级以上河流、县级以上道路，</a:t>
            </a:r>
            <a:r>
              <a:rPr lang="en-US" altLang="zh-CN" b="1" dirty="0">
                <a:solidFill>
                  <a:srgbClr val="3C2924"/>
                </a:solidFill>
                <a:latin typeface="微软雅黑" pitchFamily="34" charset="-122"/>
                <a:ea typeface="微软雅黑" pitchFamily="34" charset="-122"/>
              </a:rPr>
              <a:t>RN</a:t>
            </a:r>
            <a:r>
              <a:rPr lang="zh-CN" altLang="en-US" b="1" dirty="0">
                <a:solidFill>
                  <a:srgbClr val="3C2924"/>
                </a:solidFill>
                <a:latin typeface="微软雅黑" pitchFamily="34" charset="-122"/>
                <a:ea typeface="微软雅黑" pitchFamily="34" charset="-122"/>
              </a:rPr>
              <a:t>码或者</a:t>
            </a:r>
            <a:r>
              <a:rPr lang="en-US" altLang="zh-CN" b="1" dirty="0">
                <a:solidFill>
                  <a:srgbClr val="3C2924"/>
                </a:solidFill>
                <a:latin typeface="微软雅黑" pitchFamily="34" charset="-122"/>
                <a:ea typeface="微软雅黑" pitchFamily="34" charset="-122"/>
              </a:rPr>
              <a:t>EC</a:t>
            </a:r>
            <a:r>
              <a:rPr lang="zh-CN" altLang="en-US" b="1" dirty="0">
                <a:solidFill>
                  <a:srgbClr val="3C2924"/>
                </a:solidFill>
                <a:latin typeface="微软雅黑" pitchFamily="34" charset="-122"/>
                <a:ea typeface="微软雅黑" pitchFamily="34" charset="-122"/>
              </a:rPr>
              <a:t>码及名称字段不能为空。</a:t>
            </a:r>
          </a:p>
          <a:p>
            <a:pPr defTabSz="685666">
              <a:lnSpc>
                <a:spcPts val="3000"/>
              </a:lnSpc>
              <a:spcBef>
                <a:spcPts val="1000"/>
              </a:spcBef>
            </a:pPr>
            <a:r>
              <a:rPr lang="en-US" altLang="zh-CN" b="1" dirty="0" smtClean="0">
                <a:solidFill>
                  <a:srgbClr val="3C2924"/>
                </a:solidFill>
                <a:latin typeface="微软雅黑" pitchFamily="34" charset="-122"/>
                <a:ea typeface="微软雅黑" pitchFamily="34" charset="-122"/>
              </a:rPr>
              <a:t>6</a:t>
            </a:r>
            <a:r>
              <a:rPr lang="zh-CN" altLang="en-US" b="1" dirty="0" smtClean="0">
                <a:solidFill>
                  <a:srgbClr val="3C2924"/>
                </a:solidFill>
                <a:latin typeface="微软雅黑" pitchFamily="34" charset="-122"/>
                <a:ea typeface="微软雅黑" pitchFamily="34" charset="-122"/>
              </a:rPr>
              <a:t>）</a:t>
            </a:r>
            <a:r>
              <a:rPr lang="en-US" altLang="zh-CN" b="1" dirty="0">
                <a:solidFill>
                  <a:srgbClr val="3C2924"/>
                </a:solidFill>
                <a:latin typeface="微软雅黑" pitchFamily="34" charset="-122"/>
                <a:ea typeface="微软雅黑" pitchFamily="34" charset="-122"/>
              </a:rPr>
              <a:t>TYPE</a:t>
            </a:r>
            <a:r>
              <a:rPr lang="zh-CN" altLang="en-US" b="1" dirty="0">
                <a:solidFill>
                  <a:srgbClr val="3C2924"/>
                </a:solidFill>
                <a:latin typeface="微软雅黑" pitchFamily="34" charset="-122"/>
                <a:ea typeface="微软雅黑" pitchFamily="34" charset="-122"/>
              </a:rPr>
              <a:t>类型字段为必填项时，</a:t>
            </a:r>
            <a:r>
              <a:rPr lang="zh-CN" altLang="en-US" b="1" dirty="0" smtClean="0">
                <a:solidFill>
                  <a:srgbClr val="3C2924"/>
                </a:solidFill>
                <a:latin typeface="微软雅黑" pitchFamily="34" charset="-122"/>
                <a:ea typeface="微软雅黑" pitchFamily="34" charset="-122"/>
              </a:rPr>
              <a:t>内容不</a:t>
            </a:r>
            <a:r>
              <a:rPr lang="zh-CN" altLang="en-US" b="1" dirty="0">
                <a:solidFill>
                  <a:srgbClr val="3C2924"/>
                </a:solidFill>
                <a:latin typeface="微软雅黑" pitchFamily="34" charset="-122"/>
                <a:ea typeface="微软雅黑" pitchFamily="34" charset="-122"/>
              </a:rPr>
              <a:t>能为</a:t>
            </a:r>
            <a:r>
              <a:rPr lang="zh-CN" altLang="en-US" b="1" dirty="0" smtClean="0">
                <a:solidFill>
                  <a:srgbClr val="3C2924"/>
                </a:solidFill>
                <a:latin typeface="微软雅黑" pitchFamily="34" charset="-122"/>
                <a:ea typeface="微软雅黑" pitchFamily="34" charset="-122"/>
              </a:rPr>
              <a:t>空</a:t>
            </a:r>
            <a:endParaRPr lang="en-US" altLang="zh-CN" b="1" dirty="0" smtClean="0">
              <a:solidFill>
                <a:srgbClr val="3C2924"/>
              </a:solidFill>
              <a:latin typeface="微软雅黑" pitchFamily="34" charset="-122"/>
              <a:ea typeface="微软雅黑" pitchFamily="34" charset="-122"/>
            </a:endParaRPr>
          </a:p>
          <a:p>
            <a:pPr defTabSz="685666">
              <a:lnSpc>
                <a:spcPts val="3000"/>
              </a:lnSpc>
              <a:spcBef>
                <a:spcPts val="1000"/>
              </a:spcBef>
            </a:pPr>
            <a:r>
              <a:rPr lang="en-US" altLang="zh-CN" b="1" dirty="0" smtClean="0">
                <a:solidFill>
                  <a:srgbClr val="3C2924"/>
                </a:solidFill>
                <a:latin typeface="微软雅黑" pitchFamily="34" charset="-122"/>
                <a:ea typeface="微软雅黑" pitchFamily="34" charset="-122"/>
              </a:rPr>
              <a:t>7</a:t>
            </a:r>
            <a:r>
              <a:rPr lang="zh-CN" altLang="en-US" b="1" dirty="0" smtClean="0">
                <a:solidFill>
                  <a:srgbClr val="3C2924"/>
                </a:solidFill>
                <a:latin typeface="微软雅黑" pitchFamily="34" charset="-122"/>
                <a:ea typeface="微软雅黑" pitchFamily="34" charset="-122"/>
              </a:rPr>
              <a:t>）名称</a:t>
            </a:r>
            <a:r>
              <a:rPr lang="zh-CN" altLang="en-US" b="1" dirty="0">
                <a:solidFill>
                  <a:srgbClr val="3C2924"/>
                </a:solidFill>
                <a:latin typeface="微软雅黑" pitchFamily="34" charset="-122"/>
                <a:ea typeface="微软雅黑" pitchFamily="34" charset="-122"/>
              </a:rPr>
              <a:t>字段按照统一的标准填写，如道路</a:t>
            </a:r>
            <a:r>
              <a:rPr lang="en-US" altLang="zh-CN" b="1" dirty="0">
                <a:solidFill>
                  <a:srgbClr val="3C2924"/>
                </a:solidFill>
                <a:latin typeface="微软雅黑" pitchFamily="34" charset="-122"/>
                <a:ea typeface="微软雅黑" pitchFamily="34" charset="-122"/>
              </a:rPr>
              <a:t>A-B,</a:t>
            </a:r>
            <a:r>
              <a:rPr lang="zh-CN" altLang="en-US" b="1" dirty="0">
                <a:solidFill>
                  <a:srgbClr val="3C2924"/>
                </a:solidFill>
                <a:latin typeface="微软雅黑" pitchFamily="34" charset="-122"/>
                <a:ea typeface="微软雅黑" pitchFamily="34" charset="-122"/>
              </a:rPr>
              <a:t>不能填写为</a:t>
            </a:r>
            <a:r>
              <a:rPr lang="en-US" altLang="zh-CN" b="1" dirty="0">
                <a:solidFill>
                  <a:srgbClr val="3C2924"/>
                </a:solidFill>
                <a:latin typeface="微软雅黑" pitchFamily="34" charset="-122"/>
                <a:ea typeface="微软雅黑" pitchFamily="34" charset="-122"/>
              </a:rPr>
              <a:t>A—B</a:t>
            </a:r>
            <a:r>
              <a:rPr lang="zh-CN" altLang="en-US" b="1" dirty="0">
                <a:solidFill>
                  <a:srgbClr val="3C2924"/>
                </a:solidFill>
                <a:latin typeface="微软雅黑" pitchFamily="34" charset="-122"/>
                <a:ea typeface="微软雅黑" pitchFamily="34" charset="-122"/>
              </a:rPr>
              <a:t>或</a:t>
            </a:r>
            <a:r>
              <a:rPr lang="en-US" altLang="zh-CN" b="1" dirty="0">
                <a:solidFill>
                  <a:srgbClr val="3C2924"/>
                </a:solidFill>
                <a:latin typeface="微软雅黑" pitchFamily="34" charset="-122"/>
                <a:ea typeface="微软雅黑" pitchFamily="34" charset="-122"/>
              </a:rPr>
              <a:t>A—B</a:t>
            </a:r>
            <a:r>
              <a:rPr lang="zh-CN" altLang="en-US" b="1" dirty="0">
                <a:solidFill>
                  <a:srgbClr val="3C2924"/>
                </a:solidFill>
                <a:latin typeface="微软雅黑" pitchFamily="34" charset="-122"/>
                <a:ea typeface="微软雅黑" pitchFamily="34" charset="-122"/>
              </a:rPr>
              <a:t>或</a:t>
            </a:r>
            <a:r>
              <a:rPr lang="en-US" altLang="zh-CN" b="1" dirty="0">
                <a:solidFill>
                  <a:srgbClr val="3C2924"/>
                </a:solidFill>
                <a:latin typeface="微软雅黑" pitchFamily="34" charset="-122"/>
                <a:ea typeface="微软雅黑" pitchFamily="34" charset="-122"/>
              </a:rPr>
              <a:t>A_B</a:t>
            </a:r>
            <a:r>
              <a:rPr lang="zh-CN" altLang="en-US" b="1" dirty="0">
                <a:solidFill>
                  <a:srgbClr val="3C2924"/>
                </a:solidFill>
                <a:latin typeface="微软雅黑" pitchFamily="34" charset="-122"/>
                <a:ea typeface="微软雅黑" pitchFamily="34" charset="-122"/>
              </a:rPr>
              <a:t>等，大小写要</a:t>
            </a:r>
            <a:r>
              <a:rPr lang="zh-CN" altLang="en-US" b="1" dirty="0" smtClean="0">
                <a:solidFill>
                  <a:srgbClr val="3C2924"/>
                </a:solidFill>
                <a:latin typeface="微软雅黑" pitchFamily="34" charset="-122"/>
                <a:ea typeface="微软雅黑" pitchFamily="34" charset="-122"/>
              </a:rPr>
              <a:t>一致</a:t>
            </a:r>
            <a:endParaRPr lang="zh-CN" altLang="en-US" b="1" dirty="0">
              <a:solidFill>
                <a:srgbClr val="3C2924"/>
              </a:solidFill>
              <a:latin typeface="微软雅黑" pitchFamily="34" charset="-122"/>
              <a:ea typeface="微软雅黑" pitchFamily="34" charset="-122"/>
            </a:endParaRPr>
          </a:p>
        </p:txBody>
      </p:sp>
      <p:sp>
        <p:nvSpPr>
          <p:cNvPr id="5" name="灯片编号占位符 4"/>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88</a:t>
            </a:fld>
            <a:endParaRPr lang="zh-CN" altLang="en-US">
              <a:solidFill>
                <a:prstClr val="black">
                  <a:tint val="75000"/>
                </a:prstClr>
              </a:solidFill>
            </a:endParaRPr>
          </a:p>
        </p:txBody>
      </p:sp>
    </p:spTree>
    <p:extLst>
      <p:ext uri="{BB962C8B-B14F-4D97-AF65-F5344CB8AC3E}">
        <p14:creationId xmlns:p14="http://schemas.microsoft.com/office/powerpoint/2010/main" xmlns="" val="3304841423"/>
      </p:ext>
    </p:extLst>
  </p:cSld>
  <p:clrMapOvr>
    <a:masterClrMapping/>
  </p:clrMapOvr>
  <p:transition>
    <p:fade/>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24"/>
          <p:cNvGrpSpPr>
            <a:grpSpLocks/>
          </p:cNvGrpSpPr>
          <p:nvPr/>
        </p:nvGrpSpPr>
        <p:grpSpPr bwMode="auto">
          <a:xfrm>
            <a:off x="0" y="-71437"/>
            <a:ext cx="9144000" cy="1309688"/>
            <a:chOff x="0" y="-71462"/>
            <a:chExt cx="9144000" cy="1309218"/>
          </a:xfrm>
        </p:grpSpPr>
        <p:grpSp>
          <p:nvGrpSpPr>
            <p:cNvPr id="3" name="组合 21"/>
            <p:cNvGrpSpPr>
              <a:grpSpLocks/>
            </p:cNvGrpSpPr>
            <p:nvPr/>
          </p:nvGrpSpPr>
          <p:grpSpPr bwMode="auto">
            <a:xfrm>
              <a:off x="0" y="857232"/>
              <a:ext cx="9144000" cy="173037"/>
              <a:chOff x="0" y="827071"/>
              <a:chExt cx="9144000" cy="173037"/>
            </a:xfrm>
          </p:grpSpPr>
          <p:sp>
            <p:nvSpPr>
              <p:cNvPr id="21" name="矩形 20"/>
              <p:cNvSpPr/>
              <p:nvPr/>
            </p:nvSpPr>
            <p:spPr>
              <a:xfrm>
                <a:off x="0" y="920664"/>
                <a:ext cx="9144000" cy="45719"/>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3"/>
              </a:lnRef>
              <a:fillRef idx="2">
                <a:schemeClr val="accent3"/>
              </a:fillRef>
              <a:effectRef idx="1">
                <a:schemeClr val="accent3"/>
              </a:effectRef>
              <a:fontRef idx="minor">
                <a:schemeClr val="dk1"/>
              </a:fontRef>
            </p:style>
            <p:txBody>
              <a:bodyPr anchor="ctr"/>
              <a:lstStyle/>
              <a:p>
                <a:pPr algn="ctr" fontAlgn="auto">
                  <a:spcBef>
                    <a:spcPts val="0"/>
                  </a:spcBef>
                  <a:spcAft>
                    <a:spcPts val="0"/>
                  </a:spcAft>
                  <a:defRPr/>
                </a:pPr>
                <a:endParaRPr lang="zh-CN" altLang="en-US" kern="0">
                  <a:solidFill>
                    <a:sysClr val="window" lastClr="FFFFFF"/>
                  </a:solidFill>
                  <a:latin typeface="Constantia"/>
                  <a:ea typeface="微软雅黑"/>
                </a:endParaRPr>
              </a:p>
            </p:txBody>
          </p:sp>
          <p:grpSp>
            <p:nvGrpSpPr>
              <p:cNvPr id="4" name="组合 12"/>
              <p:cNvGrpSpPr>
                <a:grpSpLocks/>
              </p:cNvGrpSpPr>
              <p:nvPr/>
            </p:nvGrpSpPr>
            <p:grpSpPr bwMode="auto">
              <a:xfrm>
                <a:off x="8715404" y="827071"/>
                <a:ext cx="287337" cy="173037"/>
                <a:chOff x="8461697" y="933460"/>
                <a:chExt cx="358775" cy="244475"/>
              </a:xfrm>
            </p:grpSpPr>
            <p:sp>
              <p:nvSpPr>
                <p:cNvPr id="23" name="燕尾形 22"/>
                <p:cNvSpPr/>
                <p:nvPr/>
              </p:nvSpPr>
              <p:spPr>
                <a:xfrm>
                  <a:off x="8461661" y="932981"/>
                  <a:ext cx="180380" cy="244389"/>
                </a:xfrm>
                <a:prstGeom prst="chevron">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fontAlgn="auto">
                    <a:spcBef>
                      <a:spcPts val="0"/>
                    </a:spcBef>
                    <a:spcAft>
                      <a:spcPts val="0"/>
                    </a:spcAft>
                    <a:defRPr/>
                  </a:pPr>
                  <a:endParaRPr lang="zh-CN" altLang="en-US">
                    <a:solidFill>
                      <a:schemeClr val="tx1"/>
                    </a:solidFill>
                  </a:endParaRPr>
                </a:p>
              </p:txBody>
            </p:sp>
            <p:sp>
              <p:nvSpPr>
                <p:cNvPr id="24" name="燕尾形 23"/>
                <p:cNvSpPr/>
                <p:nvPr/>
              </p:nvSpPr>
              <p:spPr>
                <a:xfrm>
                  <a:off x="8642040" y="932981"/>
                  <a:ext cx="178397" cy="244389"/>
                </a:xfrm>
                <a:prstGeom prst="chevron">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fontAlgn="auto">
                    <a:spcBef>
                      <a:spcPts val="0"/>
                    </a:spcBef>
                    <a:spcAft>
                      <a:spcPts val="0"/>
                    </a:spcAft>
                    <a:defRPr/>
                  </a:pPr>
                  <a:endParaRPr lang="zh-CN" altLang="en-US">
                    <a:solidFill>
                      <a:schemeClr val="tx1"/>
                    </a:solidFill>
                  </a:endParaRPr>
                </a:p>
              </p:txBody>
            </p:sp>
          </p:grpSp>
        </p:grpSp>
        <p:pic>
          <p:nvPicPr>
            <p:cNvPr id="20" name="图片 19" descr="14-2.png"/>
            <p:cNvPicPr>
              <a:picLocks noChangeAspect="1"/>
            </p:cNvPicPr>
            <p:nvPr/>
          </p:nvPicPr>
          <p:blipFill>
            <a:blip r:embed="rId3" cstate="print">
              <a:lum bright="100000" contrast="12000"/>
              <a:extLst/>
            </a:blip>
            <a:srcRect l="38138" b="39864"/>
            <a:stretch>
              <a:fillRect/>
            </a:stretch>
          </p:blipFill>
          <p:spPr bwMode="auto">
            <a:xfrm>
              <a:off x="5786446" y="-71462"/>
              <a:ext cx="3044754" cy="1309218"/>
            </a:xfrm>
            <a:prstGeom prst="rect">
              <a:avLst/>
            </a:prstGeom>
            <a:noFill/>
            <a:ln>
              <a:noFill/>
            </a:ln>
            <a:effectLst>
              <a:outerShdw blurRad="190500" dist="228600" dir="2700000" algn="ctr">
                <a:srgbClr val="000000">
                  <a:alpha val="30000"/>
                </a:srgbClr>
              </a:outerShdw>
            </a:effectLst>
            <a:scene3d>
              <a:camera prst="perspectiveRelaxed"/>
              <a:lightRig rig="threePt" dir="t"/>
            </a:scene3d>
            <a:extLst/>
          </p:spPr>
        </p:pic>
      </p:grpSp>
      <p:sp>
        <p:nvSpPr>
          <p:cNvPr id="39" name="标题 1"/>
          <p:cNvSpPr txBox="1">
            <a:spLocks/>
          </p:cNvSpPr>
          <p:nvPr/>
        </p:nvSpPr>
        <p:spPr>
          <a:xfrm>
            <a:off x="71438" y="-27383"/>
            <a:ext cx="9072562" cy="884634"/>
          </a:xfrm>
          <a:prstGeom prst="rect">
            <a:avLst/>
          </a:prstGeom>
        </p:spPr>
        <p:txBody>
          <a:bodyPr vert="horz" lIns="91440" tIns="45720" rIns="91440" bIns="45720" rtlCol="0" anchor="b">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pPr fontAlgn="auto">
              <a:spcAft>
                <a:spcPts val="0"/>
              </a:spcAft>
            </a:pPr>
            <a:r>
              <a:rPr lang="zh-CN" altLang="en-US" sz="4400" b="1" spc="50" dirty="0" smtClean="0">
                <a:ln w="11430"/>
                <a:solidFill>
                  <a:srgbClr val="7030A0"/>
                </a:solidFill>
                <a:effectLst>
                  <a:outerShdw blurRad="76200" dist="50800" dir="5400000" algn="tl" rotWithShape="0">
                    <a:srgbClr val="000000">
                      <a:alpha val="65000"/>
                    </a:srgbClr>
                  </a:outerShdw>
                </a:effectLst>
                <a:latin typeface="微软雅黑" pitchFamily="34" charset="-122"/>
                <a:ea typeface="微软雅黑" pitchFamily="34" charset="-122"/>
              </a:rPr>
              <a:t>四、数据要求</a:t>
            </a:r>
            <a:endParaRPr lang="zh-CN" altLang="en-US" sz="3600" b="1" spc="50" dirty="0">
              <a:ln w="11430"/>
              <a:solidFill>
                <a:srgbClr val="7030A0"/>
              </a:solidFill>
              <a:effectLst>
                <a:outerShdw blurRad="76200" dist="50800" dir="5400000" algn="tl" rotWithShape="0">
                  <a:srgbClr val="000000">
                    <a:alpha val="65000"/>
                  </a:srgbClr>
                </a:outerShdw>
              </a:effectLst>
              <a:latin typeface="微软雅黑" pitchFamily="34" charset="-122"/>
              <a:ea typeface="微软雅黑" pitchFamily="34" charset="-122"/>
            </a:endParaRPr>
          </a:p>
        </p:txBody>
      </p:sp>
      <p:grpSp>
        <p:nvGrpSpPr>
          <p:cNvPr id="12" name="组合 25"/>
          <p:cNvGrpSpPr/>
          <p:nvPr/>
        </p:nvGrpSpPr>
        <p:grpSpPr>
          <a:xfrm>
            <a:off x="-27424" y="1071546"/>
            <a:ext cx="4527416" cy="512567"/>
            <a:chOff x="686924" y="1071546"/>
            <a:chExt cx="4527416" cy="512567"/>
          </a:xfrm>
        </p:grpSpPr>
        <p:sp>
          <p:nvSpPr>
            <p:cNvPr id="13" name="矩形 12"/>
            <p:cNvSpPr/>
            <p:nvPr/>
          </p:nvSpPr>
          <p:spPr>
            <a:xfrm>
              <a:off x="714348" y="1071546"/>
              <a:ext cx="500066" cy="500066"/>
            </a:xfrm>
            <a:prstGeom prst="rect">
              <a:avLst/>
            </a:prstGeom>
            <a:solidFill>
              <a:srgbClr val="C0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2"/>
            </a:lnRef>
            <a:fillRef idx="3">
              <a:schemeClr val="accent2"/>
            </a:fillRef>
            <a:effectRef idx="2">
              <a:schemeClr val="accent2"/>
            </a:effectRef>
            <a:fontRef idx="minor">
              <a:schemeClr val="lt1"/>
            </a:fontRef>
          </p:style>
          <p:txBody>
            <a:bodyPr rtlCol="0" anchor="ctr"/>
            <a:lstStyle/>
            <a:p>
              <a:pPr algn="ctr"/>
              <a:endParaRPr lang="zh-CN" altLang="en-US"/>
            </a:p>
          </p:txBody>
        </p:sp>
        <p:sp>
          <p:nvSpPr>
            <p:cNvPr id="14" name="矩形 13"/>
            <p:cNvSpPr/>
            <p:nvPr/>
          </p:nvSpPr>
          <p:spPr>
            <a:xfrm>
              <a:off x="1214414" y="1071546"/>
              <a:ext cx="3927918" cy="500066"/>
            </a:xfrm>
            <a:prstGeom prst="rect">
              <a:avLst/>
            </a:prstGeom>
            <a:solidFill>
              <a:schemeClr val="bg1">
                <a:lumMod val="8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dk1"/>
            </a:lnRef>
            <a:fillRef idx="3">
              <a:schemeClr val="dk1"/>
            </a:fillRef>
            <a:effectRef idx="2">
              <a:schemeClr val="dk1"/>
            </a:effectRef>
            <a:fontRef idx="minor">
              <a:schemeClr val="lt1"/>
            </a:fontRef>
          </p:style>
          <p:txBody>
            <a:bodyPr rtlCol="0" anchor="ctr"/>
            <a:lstStyle/>
            <a:p>
              <a:pPr algn="ctr"/>
              <a:endParaRPr lang="zh-CN" altLang="en-US"/>
            </a:p>
          </p:txBody>
        </p:sp>
        <p:sp>
          <p:nvSpPr>
            <p:cNvPr id="15" name="矩形 14"/>
            <p:cNvSpPr/>
            <p:nvPr/>
          </p:nvSpPr>
          <p:spPr>
            <a:xfrm>
              <a:off x="686924" y="1107059"/>
              <a:ext cx="4527416" cy="477054"/>
            </a:xfrm>
            <a:prstGeom prst="rect">
              <a:avLst/>
            </a:prstGeom>
          </p:spPr>
          <p:txBody>
            <a:bodyPr wrap="square">
              <a:spAutoFit/>
            </a:bodyPr>
            <a:lstStyle/>
            <a:p>
              <a:pPr>
                <a:lnSpc>
                  <a:spcPts val="3000"/>
                </a:lnSpc>
                <a:buClr>
                  <a:srgbClr val="FFC000"/>
                </a:buClr>
              </a:pPr>
              <a:r>
                <a:rPr lang="en-US" altLang="zh-CN" sz="2400" b="1" dirty="0" smtClean="0">
                  <a:solidFill>
                    <a:schemeClr val="bg1"/>
                  </a:solidFill>
                  <a:latin typeface="微软雅黑" pitchFamily="34" charset="-122"/>
                  <a:ea typeface="微软雅黑" pitchFamily="34" charset="-122"/>
                </a:rPr>
                <a:t>4</a:t>
              </a:r>
              <a:r>
                <a:rPr lang="zh-CN" altLang="en-US" sz="2400" b="1" dirty="0" smtClean="0">
                  <a:solidFill>
                    <a:schemeClr val="bg1"/>
                  </a:solidFill>
                  <a:latin typeface="微软雅黑" pitchFamily="34" charset="-122"/>
                  <a:ea typeface="微软雅黑" pitchFamily="34" charset="-122"/>
                </a:rPr>
                <a:t>、统计单元要求</a:t>
              </a:r>
              <a:r>
                <a:rPr lang="en-US" altLang="zh-CN" sz="2400" b="1" dirty="0" smtClean="0">
                  <a:solidFill>
                    <a:schemeClr val="bg1"/>
                  </a:solidFill>
                  <a:latin typeface="微软雅黑" pitchFamily="34" charset="-122"/>
                  <a:ea typeface="微软雅黑" pitchFamily="34" charset="-122"/>
                </a:rPr>
                <a:t>-</a:t>
              </a:r>
              <a:r>
                <a:rPr lang="zh-CN" altLang="en-US" sz="2400" b="1" dirty="0" smtClean="0">
                  <a:solidFill>
                    <a:schemeClr val="bg1"/>
                  </a:solidFill>
                  <a:latin typeface="微软雅黑" pitchFamily="34" charset="-122"/>
                  <a:ea typeface="微软雅黑" pitchFamily="34" charset="-122"/>
                </a:rPr>
                <a:t>行政区划单元</a:t>
              </a:r>
              <a:endParaRPr lang="zh-CN" altLang="en-US" sz="2400" b="1" dirty="0" smtClean="0">
                <a:solidFill>
                  <a:schemeClr val="tx1">
                    <a:lumMod val="65000"/>
                    <a:lumOff val="35000"/>
                  </a:schemeClr>
                </a:solidFill>
                <a:latin typeface="微软雅黑" pitchFamily="34" charset="-122"/>
                <a:ea typeface="微软雅黑" pitchFamily="34" charset="-122"/>
              </a:endParaRPr>
            </a:p>
          </p:txBody>
        </p:sp>
      </p:grpSp>
      <p:sp>
        <p:nvSpPr>
          <p:cNvPr id="16" name="Rectangle 48"/>
          <p:cNvSpPr/>
          <p:nvPr/>
        </p:nvSpPr>
        <p:spPr bwMode="auto">
          <a:xfrm>
            <a:off x="63232" y="1681720"/>
            <a:ext cx="9072562" cy="2107320"/>
          </a:xfrm>
          <a:prstGeom prst="roundRect">
            <a:avLst>
              <a:gd name="adj" fmla="val 4477"/>
            </a:avLst>
          </a:prstGeom>
          <a:gradFill>
            <a:gsLst>
              <a:gs pos="95000">
                <a:srgbClr val="FFFFFF"/>
              </a:gs>
              <a:gs pos="100000">
                <a:srgbClr val="FFDD71"/>
              </a:gs>
            </a:gsLst>
            <a:lin ang="5400000" scaled="0"/>
          </a:gradFill>
          <a:ln w="38100">
            <a:gradFill>
              <a:gsLst>
                <a:gs pos="50000">
                  <a:srgbClr val="BC6200"/>
                </a:gs>
                <a:gs pos="100000">
                  <a:srgbClr val="DA5D00"/>
                </a:gs>
              </a:gsLst>
              <a:lin ang="5400000" scaled="0"/>
            </a:gradFill>
          </a:ln>
          <a:effectLst/>
          <a:scene3d>
            <a:camera prst="orthographicFront"/>
            <a:lightRig rig="flat" dir="t"/>
          </a:scene3d>
          <a:sp3d contourW="19050">
            <a:bevelT w="101600" prst="divot"/>
            <a:bevelB w="0" h="0"/>
            <a:contourClr>
              <a:schemeClr val="bg1"/>
            </a:contourClr>
          </a:sp3d>
        </p:spPr>
        <p:style>
          <a:lnRef idx="1">
            <a:schemeClr val="accent2"/>
          </a:lnRef>
          <a:fillRef idx="3">
            <a:schemeClr val="accent2"/>
          </a:fillRef>
          <a:effectRef idx="2">
            <a:schemeClr val="accent2"/>
          </a:effectRef>
          <a:fontRef idx="minor">
            <a:schemeClr val="lt1"/>
          </a:fontRef>
        </p:style>
        <p:txBody>
          <a:bodyPr anchor="ctr">
            <a:sp3d/>
          </a:bodyPr>
          <a:lstStyle/>
          <a:p>
            <a:pPr defTabSz="685666">
              <a:lnSpc>
                <a:spcPts val="3000"/>
              </a:lnSpc>
              <a:spcBef>
                <a:spcPts val="1000"/>
              </a:spcBef>
            </a:pPr>
            <a:r>
              <a:rPr lang="en-US" altLang="zh-CN" b="1" dirty="0" smtClean="0">
                <a:solidFill>
                  <a:srgbClr val="3C2924"/>
                </a:solidFill>
                <a:latin typeface="微软雅黑" pitchFamily="34" charset="-122"/>
                <a:ea typeface="微软雅黑" pitchFamily="34" charset="-122"/>
              </a:rPr>
              <a:t>1</a:t>
            </a:r>
            <a:r>
              <a:rPr lang="zh-CN" altLang="en-US" b="1" dirty="0" smtClean="0">
                <a:solidFill>
                  <a:srgbClr val="3C2924"/>
                </a:solidFill>
                <a:latin typeface="微软雅黑" pitchFamily="34" charset="-122"/>
                <a:ea typeface="微软雅黑" pitchFamily="34" charset="-122"/>
              </a:rPr>
              <a:t>）行政区划与管理单元必须具有唯一性，单元的代码不能有重复项存在，在进行统计前，需将具有多个多边形的同一代码和名称的单元（包括飞地）进行合并，保证每个单元具有唯一性。</a:t>
            </a:r>
            <a:endParaRPr lang="en-US" altLang="zh-CN" b="1" dirty="0" smtClean="0">
              <a:solidFill>
                <a:srgbClr val="3C2924"/>
              </a:solidFill>
              <a:latin typeface="微软雅黑" pitchFamily="34" charset="-122"/>
              <a:ea typeface="微软雅黑" pitchFamily="34" charset="-122"/>
            </a:endParaRPr>
          </a:p>
          <a:p>
            <a:pPr defTabSz="685666">
              <a:lnSpc>
                <a:spcPts val="3000"/>
              </a:lnSpc>
              <a:spcBef>
                <a:spcPts val="1000"/>
              </a:spcBef>
            </a:pPr>
            <a:r>
              <a:rPr lang="en-US" altLang="zh-CN" b="1" dirty="0" smtClean="0">
                <a:solidFill>
                  <a:srgbClr val="3C2924"/>
                </a:solidFill>
                <a:latin typeface="微软雅黑" pitchFamily="34" charset="-122"/>
                <a:ea typeface="微软雅黑" pitchFamily="34" charset="-122"/>
              </a:rPr>
              <a:t>2</a:t>
            </a:r>
            <a:r>
              <a:rPr lang="zh-CN" altLang="en-US" b="1" dirty="0" smtClean="0">
                <a:solidFill>
                  <a:srgbClr val="3C2924"/>
                </a:solidFill>
                <a:latin typeface="微软雅黑" pitchFamily="34" charset="-122"/>
                <a:ea typeface="微软雅黑" pitchFamily="34" charset="-122"/>
              </a:rPr>
              <a:t>）需要</a:t>
            </a:r>
            <a:r>
              <a:rPr lang="zh-CN" altLang="en-US" b="1" dirty="0">
                <a:solidFill>
                  <a:srgbClr val="3C2924"/>
                </a:solidFill>
                <a:latin typeface="微软雅黑" pitchFamily="34" charset="-122"/>
                <a:ea typeface="微软雅黑" pitchFamily="34" charset="-122"/>
              </a:rPr>
              <a:t>处理的图层包括</a:t>
            </a:r>
            <a:r>
              <a:rPr lang="en-US" altLang="zh-CN" b="1" dirty="0">
                <a:solidFill>
                  <a:srgbClr val="3C2924"/>
                </a:solidFill>
                <a:latin typeface="微软雅黑" pitchFamily="34" charset="-122"/>
                <a:ea typeface="微软雅黑" pitchFamily="34" charset="-122"/>
              </a:rPr>
              <a:t>BOUA5</a:t>
            </a:r>
            <a:r>
              <a:rPr lang="zh-CN" altLang="en-US" b="1" dirty="0">
                <a:solidFill>
                  <a:srgbClr val="3C2924"/>
                </a:solidFill>
                <a:latin typeface="微软雅黑" pitchFamily="34" charset="-122"/>
                <a:ea typeface="微软雅黑" pitchFamily="34" charset="-122"/>
              </a:rPr>
              <a:t>（县级行政区划单元）和</a:t>
            </a:r>
            <a:r>
              <a:rPr lang="en-US" altLang="zh-CN" b="1" dirty="0">
                <a:solidFill>
                  <a:srgbClr val="3C2924"/>
                </a:solidFill>
                <a:latin typeface="微软雅黑" pitchFamily="34" charset="-122"/>
                <a:ea typeface="微软雅黑" pitchFamily="34" charset="-122"/>
              </a:rPr>
              <a:t>BOUA6</a:t>
            </a:r>
            <a:r>
              <a:rPr lang="zh-CN" altLang="en-US" b="1" dirty="0">
                <a:solidFill>
                  <a:srgbClr val="3C2924"/>
                </a:solidFill>
                <a:latin typeface="微软雅黑" pitchFamily="34" charset="-122"/>
                <a:ea typeface="微软雅黑" pitchFamily="34" charset="-122"/>
              </a:rPr>
              <a:t>（乡级行政区划单元）</a:t>
            </a:r>
          </a:p>
        </p:txBody>
      </p:sp>
      <p:pic>
        <p:nvPicPr>
          <p:cNvPr id="2050" name="Picture 2" descr="`S%CWRO]V%[}ZPZ[40J@C@Y"/>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259889" y="4005064"/>
            <a:ext cx="8740541" cy="23042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灯片编号占位符 4"/>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89</a:t>
            </a:fld>
            <a:endParaRPr lang="zh-CN" altLang="en-US">
              <a:solidFill>
                <a:prstClr val="black">
                  <a:tint val="75000"/>
                </a:prstClr>
              </a:solidFill>
            </a:endParaRPr>
          </a:p>
        </p:txBody>
      </p:sp>
    </p:spTree>
    <p:extLst>
      <p:ext uri="{BB962C8B-B14F-4D97-AF65-F5344CB8AC3E}">
        <p14:creationId xmlns:p14="http://schemas.microsoft.com/office/powerpoint/2010/main" xmlns="" val="1527671644"/>
      </p:ext>
    </p:extLst>
  </p:cSld>
  <p:clrMapOvr>
    <a:masterClrMapping/>
  </p:clrMapOvr>
  <p:transition>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Line 25"/>
          <p:cNvSpPr>
            <a:spLocks noChangeShapeType="1"/>
          </p:cNvSpPr>
          <p:nvPr/>
        </p:nvSpPr>
        <p:spPr bwMode="auto">
          <a:xfrm>
            <a:off x="1115615" y="1542105"/>
            <a:ext cx="1727095" cy="0"/>
          </a:xfrm>
          <a:prstGeom prst="line">
            <a:avLst/>
          </a:prstGeom>
          <a:noFill/>
          <a:ln w="9525">
            <a:solidFill>
              <a:schemeClr val="accent3">
                <a:lumMod val="75000"/>
              </a:schemeClr>
            </a:solidFill>
            <a:prstDash val="dash"/>
            <a:round/>
            <a:headEnd/>
            <a:tailEnd/>
          </a:ln>
          <a:effectLst/>
        </p:spPr>
        <p:txBody>
          <a:bodyPr/>
          <a:lstStyle/>
          <a:p>
            <a:endParaRPr lang="zh-CN" altLang="en-US" sz="2800">
              <a:solidFill>
                <a:prstClr val="black"/>
              </a:solidFill>
            </a:endParaRPr>
          </a:p>
        </p:txBody>
      </p:sp>
      <p:sp>
        <p:nvSpPr>
          <p:cNvPr id="6" name="Text Box 34"/>
          <p:cNvSpPr txBox="1">
            <a:spLocks noChangeArrowheads="1"/>
          </p:cNvSpPr>
          <p:nvPr/>
        </p:nvSpPr>
        <p:spPr bwMode="auto">
          <a:xfrm>
            <a:off x="1016569" y="1000108"/>
            <a:ext cx="1826141" cy="584775"/>
          </a:xfrm>
          <a:prstGeom prst="rect">
            <a:avLst/>
          </a:prstGeom>
          <a:noFill/>
          <a:ln w="9525">
            <a:noFill/>
            <a:miter lim="800000"/>
            <a:headEnd/>
            <a:tailEnd/>
          </a:ln>
          <a:effectLst/>
        </p:spPr>
        <p:txBody>
          <a:bodyPr wrap="none">
            <a:spAutoFit/>
          </a:bodyPr>
          <a:lstStyle/>
          <a:p>
            <a:pPr marL="571500" indent="-571500">
              <a:buFont typeface="+mj-ea"/>
              <a:buAutoNum type="ea1JpnChsDbPeriod" startAt="2"/>
            </a:pPr>
            <a:r>
              <a:rPr lang="zh-CN" altLang="en-US" sz="3200" dirty="0" smtClean="0">
                <a:ln>
                  <a:solidFill>
                    <a:prstClr val="white">
                      <a:lumMod val="50000"/>
                    </a:prstClr>
                  </a:solidFill>
                </a:ln>
                <a:solidFill>
                  <a:prstClr val="black"/>
                </a:solidFill>
                <a:ea typeface="微软雅黑" pitchFamily="34" charset="-122"/>
              </a:rPr>
              <a:t>方法</a:t>
            </a:r>
            <a:endParaRPr lang="zh-CN" altLang="en-US" sz="3200" dirty="0">
              <a:ln>
                <a:solidFill>
                  <a:prstClr val="white">
                    <a:lumMod val="50000"/>
                  </a:prstClr>
                </a:solidFill>
              </a:ln>
              <a:solidFill>
                <a:prstClr val="black"/>
              </a:solidFill>
              <a:ea typeface="微软雅黑" pitchFamily="34" charset="-122"/>
            </a:endParaRPr>
          </a:p>
        </p:txBody>
      </p:sp>
      <p:sp>
        <p:nvSpPr>
          <p:cNvPr id="8" name="内容占位符 2"/>
          <p:cNvSpPr txBox="1">
            <a:spLocks/>
          </p:cNvSpPr>
          <p:nvPr/>
        </p:nvSpPr>
        <p:spPr>
          <a:xfrm>
            <a:off x="1403689" y="2329356"/>
            <a:ext cx="2436238" cy="2852229"/>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indent="457200" algn="just">
              <a:lnSpc>
                <a:spcPts val="3000"/>
              </a:lnSpc>
              <a:spcBef>
                <a:spcPts val="2000"/>
              </a:spcBef>
              <a:buClr>
                <a:srgbClr val="FFC000"/>
              </a:buClr>
              <a:buFont typeface="Wingdings" pitchFamily="2" charset="2"/>
              <a:buChar char="p"/>
            </a:pPr>
            <a:r>
              <a:rPr lang="zh-CN" altLang="en-US" sz="2400" dirty="0" smtClean="0">
                <a:solidFill>
                  <a:prstClr val="black"/>
                </a:solidFill>
                <a:latin typeface="微软雅黑" pitchFamily="34" charset="-122"/>
                <a:ea typeface="微软雅黑" pitchFamily="34" charset="-122"/>
              </a:rPr>
              <a:t>空间量算</a:t>
            </a:r>
            <a:endParaRPr lang="en-US" altLang="zh-CN" sz="2400" dirty="0" smtClean="0">
              <a:solidFill>
                <a:prstClr val="black"/>
              </a:solidFill>
              <a:latin typeface="微软雅黑" pitchFamily="34" charset="-122"/>
              <a:ea typeface="微软雅黑" pitchFamily="34" charset="-122"/>
            </a:endParaRPr>
          </a:p>
          <a:p>
            <a:pPr indent="457200" algn="just">
              <a:lnSpc>
                <a:spcPts val="3000"/>
              </a:lnSpc>
              <a:spcBef>
                <a:spcPts val="2000"/>
              </a:spcBef>
              <a:buClr>
                <a:srgbClr val="FFC000"/>
              </a:buClr>
              <a:buFont typeface="Wingdings" pitchFamily="2" charset="2"/>
              <a:buChar char="p"/>
            </a:pPr>
            <a:r>
              <a:rPr lang="zh-CN" altLang="en-US" sz="2400" dirty="0">
                <a:solidFill>
                  <a:prstClr val="black"/>
                </a:solidFill>
                <a:latin typeface="微软雅黑" pitchFamily="34" charset="-122"/>
                <a:ea typeface="微软雅黑" pitchFamily="34" charset="-122"/>
              </a:rPr>
              <a:t>算术平均</a:t>
            </a:r>
            <a:r>
              <a:rPr lang="zh-CN" altLang="en-US" sz="2400" dirty="0" smtClean="0">
                <a:solidFill>
                  <a:prstClr val="black"/>
                </a:solidFill>
                <a:latin typeface="微软雅黑" pitchFamily="34" charset="-122"/>
                <a:ea typeface="微软雅黑" pitchFamily="34" charset="-122"/>
              </a:rPr>
              <a:t>法</a:t>
            </a:r>
            <a:endParaRPr lang="en-US" altLang="zh-CN" sz="2400" dirty="0" smtClean="0">
              <a:solidFill>
                <a:prstClr val="black"/>
              </a:solidFill>
              <a:latin typeface="微软雅黑" pitchFamily="34" charset="-122"/>
              <a:ea typeface="微软雅黑" pitchFamily="34" charset="-122"/>
            </a:endParaRPr>
          </a:p>
          <a:p>
            <a:pPr indent="457200" algn="just">
              <a:lnSpc>
                <a:spcPts val="3000"/>
              </a:lnSpc>
              <a:spcBef>
                <a:spcPts val="2000"/>
              </a:spcBef>
              <a:buClr>
                <a:srgbClr val="FFC000"/>
              </a:buClr>
              <a:buFont typeface="Wingdings" pitchFamily="2" charset="2"/>
              <a:buChar char="p"/>
            </a:pPr>
            <a:r>
              <a:rPr lang="zh-CN" altLang="en-US" sz="2400" dirty="0">
                <a:solidFill>
                  <a:prstClr val="black"/>
                </a:solidFill>
                <a:latin typeface="微软雅黑" pitchFamily="34" charset="-122"/>
                <a:ea typeface="微软雅黑" pitchFamily="34" charset="-122"/>
              </a:rPr>
              <a:t>比值分析</a:t>
            </a:r>
            <a:r>
              <a:rPr lang="zh-CN" altLang="en-US" sz="2400" dirty="0" smtClean="0">
                <a:solidFill>
                  <a:prstClr val="black"/>
                </a:solidFill>
                <a:latin typeface="微软雅黑" pitchFamily="34" charset="-122"/>
                <a:ea typeface="微软雅黑" pitchFamily="34" charset="-122"/>
              </a:rPr>
              <a:t>法</a:t>
            </a:r>
            <a:endParaRPr lang="en-US" altLang="zh-CN" sz="2400" dirty="0" smtClean="0">
              <a:solidFill>
                <a:prstClr val="black"/>
              </a:solidFill>
              <a:latin typeface="微软雅黑" pitchFamily="34" charset="-122"/>
              <a:ea typeface="微软雅黑" pitchFamily="34" charset="-122"/>
            </a:endParaRPr>
          </a:p>
          <a:p>
            <a:pPr indent="457200" algn="just">
              <a:lnSpc>
                <a:spcPts val="3000"/>
              </a:lnSpc>
              <a:spcBef>
                <a:spcPts val="2000"/>
              </a:spcBef>
              <a:buClr>
                <a:srgbClr val="FFC000"/>
              </a:buClr>
              <a:buFont typeface="Wingdings" pitchFamily="2" charset="2"/>
              <a:buChar char="p"/>
            </a:pPr>
            <a:r>
              <a:rPr lang="zh-CN" altLang="en-US" sz="2400" dirty="0">
                <a:solidFill>
                  <a:prstClr val="black"/>
                </a:solidFill>
                <a:latin typeface="微软雅黑" pitchFamily="34" charset="-122"/>
                <a:ea typeface="微软雅黑" pitchFamily="34" charset="-122"/>
              </a:rPr>
              <a:t>极值</a:t>
            </a:r>
            <a:r>
              <a:rPr lang="zh-CN" altLang="en-US" sz="2400" dirty="0" smtClean="0">
                <a:solidFill>
                  <a:prstClr val="black"/>
                </a:solidFill>
                <a:latin typeface="微软雅黑" pitchFamily="34" charset="-122"/>
                <a:ea typeface="微软雅黑" pitchFamily="34" charset="-122"/>
              </a:rPr>
              <a:t>法</a:t>
            </a:r>
            <a:endParaRPr lang="en-US" altLang="zh-CN" sz="2400" dirty="0" smtClean="0">
              <a:solidFill>
                <a:prstClr val="black"/>
              </a:solidFill>
              <a:latin typeface="微软雅黑" pitchFamily="34" charset="-122"/>
              <a:ea typeface="微软雅黑" pitchFamily="34" charset="-122"/>
            </a:endParaRPr>
          </a:p>
        </p:txBody>
      </p:sp>
      <p:sp>
        <p:nvSpPr>
          <p:cNvPr id="9" name="矩形 8"/>
          <p:cNvSpPr/>
          <p:nvPr/>
        </p:nvSpPr>
        <p:spPr>
          <a:xfrm>
            <a:off x="4007788" y="2329356"/>
            <a:ext cx="2868467" cy="2400657"/>
          </a:xfrm>
          <a:prstGeom prst="rect">
            <a:avLst/>
          </a:prstGeom>
        </p:spPr>
        <p:txBody>
          <a:bodyPr wrap="square">
            <a:spAutoFit/>
          </a:bodyPr>
          <a:lstStyle/>
          <a:p>
            <a:pPr lvl="0" indent="457200" algn="just">
              <a:lnSpc>
                <a:spcPts val="3000"/>
              </a:lnSpc>
              <a:spcBef>
                <a:spcPts val="2000"/>
              </a:spcBef>
              <a:buClr>
                <a:srgbClr val="FFC000"/>
              </a:buClr>
              <a:buFont typeface="Wingdings" pitchFamily="2" charset="2"/>
              <a:buChar char="p"/>
            </a:pPr>
            <a:r>
              <a:rPr lang="zh-CN" altLang="en-US" sz="2400" dirty="0">
                <a:solidFill>
                  <a:prstClr val="black"/>
                </a:solidFill>
                <a:latin typeface="微软雅黑" pitchFamily="34" charset="-122"/>
                <a:ea typeface="微软雅黑" pitchFamily="34" charset="-122"/>
              </a:rPr>
              <a:t>极差法</a:t>
            </a:r>
            <a:endParaRPr lang="en-US" altLang="zh-CN" sz="2400" dirty="0">
              <a:solidFill>
                <a:prstClr val="black"/>
              </a:solidFill>
              <a:latin typeface="微软雅黑" pitchFamily="34" charset="-122"/>
              <a:ea typeface="微软雅黑" pitchFamily="34" charset="-122"/>
            </a:endParaRPr>
          </a:p>
          <a:p>
            <a:pPr lvl="0" indent="457200" algn="just">
              <a:lnSpc>
                <a:spcPts val="3000"/>
              </a:lnSpc>
              <a:spcBef>
                <a:spcPts val="2000"/>
              </a:spcBef>
              <a:buClr>
                <a:srgbClr val="FFC000"/>
              </a:buClr>
              <a:buFont typeface="Wingdings" pitchFamily="2" charset="2"/>
              <a:buChar char="p"/>
            </a:pPr>
            <a:r>
              <a:rPr lang="zh-CN" altLang="en-US" sz="2400" dirty="0">
                <a:solidFill>
                  <a:prstClr val="black"/>
                </a:solidFill>
                <a:latin typeface="微软雅黑" pitchFamily="34" charset="-122"/>
                <a:ea typeface="微软雅黑" pitchFamily="34" charset="-122"/>
              </a:rPr>
              <a:t>叠加分析法</a:t>
            </a:r>
            <a:endParaRPr lang="en-US" altLang="zh-CN" sz="2400" dirty="0">
              <a:solidFill>
                <a:prstClr val="black"/>
              </a:solidFill>
              <a:latin typeface="微软雅黑" pitchFamily="34" charset="-122"/>
              <a:ea typeface="微软雅黑" pitchFamily="34" charset="-122"/>
            </a:endParaRPr>
          </a:p>
          <a:p>
            <a:pPr lvl="0" indent="457200" algn="just">
              <a:lnSpc>
                <a:spcPts val="3000"/>
              </a:lnSpc>
              <a:spcBef>
                <a:spcPts val="2000"/>
              </a:spcBef>
              <a:buClr>
                <a:srgbClr val="FFC000"/>
              </a:buClr>
              <a:buFont typeface="Wingdings" pitchFamily="2" charset="2"/>
              <a:buChar char="p"/>
            </a:pPr>
            <a:r>
              <a:rPr lang="zh-CN" altLang="en-US" sz="2400" dirty="0">
                <a:solidFill>
                  <a:prstClr val="black"/>
                </a:solidFill>
                <a:latin typeface="微软雅黑" pitchFamily="34" charset="-122"/>
                <a:ea typeface="微软雅黑" pitchFamily="34" charset="-122"/>
              </a:rPr>
              <a:t>缓冲区分析</a:t>
            </a:r>
            <a:endParaRPr lang="en-US" altLang="zh-CN" sz="2400" dirty="0">
              <a:solidFill>
                <a:prstClr val="black"/>
              </a:solidFill>
              <a:latin typeface="微软雅黑" pitchFamily="34" charset="-122"/>
              <a:ea typeface="微软雅黑" pitchFamily="34" charset="-122"/>
            </a:endParaRPr>
          </a:p>
          <a:p>
            <a:pPr lvl="0" indent="457200" algn="just">
              <a:lnSpc>
                <a:spcPts val="3000"/>
              </a:lnSpc>
              <a:spcBef>
                <a:spcPts val="2000"/>
              </a:spcBef>
              <a:buClr>
                <a:srgbClr val="FFC000"/>
              </a:buClr>
              <a:buFont typeface="Wingdings" pitchFamily="2" charset="2"/>
              <a:buChar char="p"/>
            </a:pPr>
            <a:r>
              <a:rPr lang="zh-CN" altLang="en-US" sz="2400" dirty="0">
                <a:solidFill>
                  <a:prstClr val="black"/>
                </a:solidFill>
                <a:latin typeface="微软雅黑" pitchFamily="34" charset="-122"/>
                <a:ea typeface="微软雅黑" pitchFamily="34" charset="-122"/>
              </a:rPr>
              <a:t>网络分析</a:t>
            </a:r>
            <a:endParaRPr lang="en-US" altLang="zh-CN" sz="2400" dirty="0">
              <a:solidFill>
                <a:prstClr val="black"/>
              </a:solidFill>
              <a:latin typeface="微软雅黑" pitchFamily="34" charset="-122"/>
              <a:ea typeface="微软雅黑" pitchFamily="34" charset="-122"/>
            </a:endParaRPr>
          </a:p>
        </p:txBody>
      </p:sp>
      <p:sp>
        <p:nvSpPr>
          <p:cNvPr id="2" name="页脚占位符 1"/>
          <p:cNvSpPr>
            <a:spLocks noGrp="1"/>
          </p:cNvSpPr>
          <p:nvPr>
            <p:ph type="ftr" sz="quarter" idx="10"/>
          </p:nvPr>
        </p:nvSpPr>
        <p:spPr/>
        <p:txBody>
          <a:bodyPr/>
          <a:lstStyle/>
          <a:p>
            <a:fld id="{A8D498A5-5114-4285-9653-6393289BC1B0}" type="slidenum">
              <a:rPr lang="zh-CN" altLang="en-US" smtClean="0"/>
              <a:pPr/>
              <a:t>9</a:t>
            </a:fld>
            <a:endParaRPr lang="zh-CN" altLang="en-US" dirty="0"/>
          </a:p>
        </p:txBody>
      </p:sp>
    </p:spTree>
    <p:extLst>
      <p:ext uri="{BB962C8B-B14F-4D97-AF65-F5344CB8AC3E}">
        <p14:creationId xmlns:p14="http://schemas.microsoft.com/office/powerpoint/2010/main" xmlns="" val="4278841635"/>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24"/>
          <p:cNvGrpSpPr>
            <a:grpSpLocks/>
          </p:cNvGrpSpPr>
          <p:nvPr/>
        </p:nvGrpSpPr>
        <p:grpSpPr bwMode="auto">
          <a:xfrm>
            <a:off x="0" y="-71437"/>
            <a:ext cx="9144000" cy="1309688"/>
            <a:chOff x="0" y="-71462"/>
            <a:chExt cx="9144000" cy="1309218"/>
          </a:xfrm>
        </p:grpSpPr>
        <p:grpSp>
          <p:nvGrpSpPr>
            <p:cNvPr id="3" name="组合 21"/>
            <p:cNvGrpSpPr>
              <a:grpSpLocks/>
            </p:cNvGrpSpPr>
            <p:nvPr/>
          </p:nvGrpSpPr>
          <p:grpSpPr bwMode="auto">
            <a:xfrm>
              <a:off x="0" y="857232"/>
              <a:ext cx="9144000" cy="173037"/>
              <a:chOff x="0" y="827071"/>
              <a:chExt cx="9144000" cy="173037"/>
            </a:xfrm>
          </p:grpSpPr>
          <p:sp>
            <p:nvSpPr>
              <p:cNvPr id="21" name="矩形 20"/>
              <p:cNvSpPr/>
              <p:nvPr/>
            </p:nvSpPr>
            <p:spPr>
              <a:xfrm>
                <a:off x="0" y="920664"/>
                <a:ext cx="9144000" cy="45719"/>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3"/>
              </a:lnRef>
              <a:fillRef idx="2">
                <a:schemeClr val="accent3"/>
              </a:fillRef>
              <a:effectRef idx="1">
                <a:schemeClr val="accent3"/>
              </a:effectRef>
              <a:fontRef idx="minor">
                <a:schemeClr val="dk1"/>
              </a:fontRef>
            </p:style>
            <p:txBody>
              <a:bodyPr anchor="ctr"/>
              <a:lstStyle/>
              <a:p>
                <a:pPr algn="ctr" fontAlgn="auto">
                  <a:spcBef>
                    <a:spcPts val="0"/>
                  </a:spcBef>
                  <a:spcAft>
                    <a:spcPts val="0"/>
                  </a:spcAft>
                  <a:defRPr/>
                </a:pPr>
                <a:endParaRPr lang="zh-CN" altLang="en-US" kern="0">
                  <a:solidFill>
                    <a:sysClr val="window" lastClr="FFFFFF"/>
                  </a:solidFill>
                  <a:latin typeface="Constantia"/>
                  <a:ea typeface="微软雅黑"/>
                </a:endParaRPr>
              </a:p>
            </p:txBody>
          </p:sp>
          <p:grpSp>
            <p:nvGrpSpPr>
              <p:cNvPr id="4" name="组合 12"/>
              <p:cNvGrpSpPr>
                <a:grpSpLocks/>
              </p:cNvGrpSpPr>
              <p:nvPr/>
            </p:nvGrpSpPr>
            <p:grpSpPr bwMode="auto">
              <a:xfrm>
                <a:off x="8715404" y="827071"/>
                <a:ext cx="287337" cy="173037"/>
                <a:chOff x="8461697" y="933460"/>
                <a:chExt cx="358775" cy="244475"/>
              </a:xfrm>
            </p:grpSpPr>
            <p:sp>
              <p:nvSpPr>
                <p:cNvPr id="23" name="燕尾形 22"/>
                <p:cNvSpPr/>
                <p:nvPr/>
              </p:nvSpPr>
              <p:spPr>
                <a:xfrm>
                  <a:off x="8461661" y="932981"/>
                  <a:ext cx="180380" cy="244389"/>
                </a:xfrm>
                <a:prstGeom prst="chevron">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fontAlgn="auto">
                    <a:spcBef>
                      <a:spcPts val="0"/>
                    </a:spcBef>
                    <a:spcAft>
                      <a:spcPts val="0"/>
                    </a:spcAft>
                    <a:defRPr/>
                  </a:pPr>
                  <a:endParaRPr lang="zh-CN" altLang="en-US">
                    <a:solidFill>
                      <a:schemeClr val="tx1"/>
                    </a:solidFill>
                  </a:endParaRPr>
                </a:p>
              </p:txBody>
            </p:sp>
            <p:sp>
              <p:nvSpPr>
                <p:cNvPr id="24" name="燕尾形 23"/>
                <p:cNvSpPr/>
                <p:nvPr/>
              </p:nvSpPr>
              <p:spPr>
                <a:xfrm>
                  <a:off x="8642040" y="932981"/>
                  <a:ext cx="178397" cy="244389"/>
                </a:xfrm>
                <a:prstGeom prst="chevron">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fontAlgn="auto">
                    <a:spcBef>
                      <a:spcPts val="0"/>
                    </a:spcBef>
                    <a:spcAft>
                      <a:spcPts val="0"/>
                    </a:spcAft>
                    <a:defRPr/>
                  </a:pPr>
                  <a:endParaRPr lang="zh-CN" altLang="en-US">
                    <a:solidFill>
                      <a:schemeClr val="tx1"/>
                    </a:solidFill>
                  </a:endParaRPr>
                </a:p>
              </p:txBody>
            </p:sp>
          </p:grpSp>
        </p:grpSp>
        <p:pic>
          <p:nvPicPr>
            <p:cNvPr id="20" name="图片 19" descr="14-2.png"/>
            <p:cNvPicPr>
              <a:picLocks noChangeAspect="1"/>
            </p:cNvPicPr>
            <p:nvPr/>
          </p:nvPicPr>
          <p:blipFill>
            <a:blip r:embed="rId3" cstate="print">
              <a:lum bright="100000" contrast="12000"/>
              <a:extLst/>
            </a:blip>
            <a:srcRect l="38138" b="39864"/>
            <a:stretch>
              <a:fillRect/>
            </a:stretch>
          </p:blipFill>
          <p:spPr bwMode="auto">
            <a:xfrm>
              <a:off x="5786446" y="-71462"/>
              <a:ext cx="3044754" cy="1309218"/>
            </a:xfrm>
            <a:prstGeom prst="rect">
              <a:avLst/>
            </a:prstGeom>
            <a:noFill/>
            <a:ln>
              <a:noFill/>
            </a:ln>
            <a:effectLst>
              <a:outerShdw blurRad="190500" dist="228600" dir="2700000" algn="ctr">
                <a:srgbClr val="000000">
                  <a:alpha val="30000"/>
                </a:srgbClr>
              </a:outerShdw>
            </a:effectLst>
            <a:scene3d>
              <a:camera prst="perspectiveRelaxed"/>
              <a:lightRig rig="threePt" dir="t"/>
            </a:scene3d>
            <a:extLst/>
          </p:spPr>
        </p:pic>
      </p:grpSp>
      <p:sp>
        <p:nvSpPr>
          <p:cNvPr id="39" name="标题 1"/>
          <p:cNvSpPr txBox="1">
            <a:spLocks/>
          </p:cNvSpPr>
          <p:nvPr/>
        </p:nvSpPr>
        <p:spPr>
          <a:xfrm>
            <a:off x="71438" y="-27383"/>
            <a:ext cx="9072562" cy="884634"/>
          </a:xfrm>
          <a:prstGeom prst="rect">
            <a:avLst/>
          </a:prstGeom>
        </p:spPr>
        <p:txBody>
          <a:bodyPr vert="horz" lIns="91440" tIns="45720" rIns="91440" bIns="45720" rtlCol="0" anchor="b">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pPr fontAlgn="auto">
              <a:spcAft>
                <a:spcPts val="0"/>
              </a:spcAft>
            </a:pPr>
            <a:r>
              <a:rPr lang="zh-CN" altLang="en-US" sz="4400" b="1" spc="50" dirty="0" smtClean="0">
                <a:ln w="11430"/>
                <a:solidFill>
                  <a:srgbClr val="7030A0"/>
                </a:solidFill>
                <a:effectLst>
                  <a:outerShdw blurRad="76200" dist="50800" dir="5400000" algn="tl" rotWithShape="0">
                    <a:srgbClr val="000000">
                      <a:alpha val="65000"/>
                    </a:srgbClr>
                  </a:outerShdw>
                </a:effectLst>
                <a:latin typeface="微软雅黑" pitchFamily="34" charset="-122"/>
                <a:ea typeface="微软雅黑" pitchFamily="34" charset="-122"/>
              </a:rPr>
              <a:t>四、数据要求</a:t>
            </a:r>
            <a:endParaRPr lang="zh-CN" altLang="en-US" sz="3600" b="1" spc="50" dirty="0">
              <a:ln w="11430"/>
              <a:solidFill>
                <a:srgbClr val="7030A0"/>
              </a:solidFill>
              <a:effectLst>
                <a:outerShdw blurRad="76200" dist="50800" dir="5400000" algn="tl" rotWithShape="0">
                  <a:srgbClr val="000000">
                    <a:alpha val="65000"/>
                  </a:srgbClr>
                </a:outerShdw>
              </a:effectLst>
              <a:latin typeface="微软雅黑" pitchFamily="34" charset="-122"/>
              <a:ea typeface="微软雅黑" pitchFamily="34" charset="-122"/>
            </a:endParaRPr>
          </a:p>
        </p:txBody>
      </p:sp>
      <p:grpSp>
        <p:nvGrpSpPr>
          <p:cNvPr id="12" name="组合 25"/>
          <p:cNvGrpSpPr/>
          <p:nvPr/>
        </p:nvGrpSpPr>
        <p:grpSpPr>
          <a:xfrm>
            <a:off x="-27424" y="1071546"/>
            <a:ext cx="5247496" cy="512567"/>
            <a:chOff x="686924" y="1071546"/>
            <a:chExt cx="5247496" cy="512567"/>
          </a:xfrm>
        </p:grpSpPr>
        <p:sp>
          <p:nvSpPr>
            <p:cNvPr id="13" name="矩形 12"/>
            <p:cNvSpPr/>
            <p:nvPr/>
          </p:nvSpPr>
          <p:spPr>
            <a:xfrm>
              <a:off x="714348" y="1071546"/>
              <a:ext cx="500066" cy="500066"/>
            </a:xfrm>
            <a:prstGeom prst="rect">
              <a:avLst/>
            </a:prstGeom>
            <a:solidFill>
              <a:srgbClr val="C0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2"/>
            </a:lnRef>
            <a:fillRef idx="3">
              <a:schemeClr val="accent2"/>
            </a:fillRef>
            <a:effectRef idx="2">
              <a:schemeClr val="accent2"/>
            </a:effectRef>
            <a:fontRef idx="minor">
              <a:schemeClr val="lt1"/>
            </a:fontRef>
          </p:style>
          <p:txBody>
            <a:bodyPr rtlCol="0" anchor="ctr"/>
            <a:lstStyle/>
            <a:p>
              <a:pPr algn="ctr"/>
              <a:endParaRPr lang="zh-CN" altLang="en-US"/>
            </a:p>
          </p:txBody>
        </p:sp>
        <p:sp>
          <p:nvSpPr>
            <p:cNvPr id="14" name="矩形 13"/>
            <p:cNvSpPr/>
            <p:nvPr/>
          </p:nvSpPr>
          <p:spPr>
            <a:xfrm>
              <a:off x="1214414" y="1071546"/>
              <a:ext cx="4720006" cy="500066"/>
            </a:xfrm>
            <a:prstGeom prst="rect">
              <a:avLst/>
            </a:prstGeom>
            <a:solidFill>
              <a:schemeClr val="bg1">
                <a:lumMod val="8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dk1"/>
            </a:lnRef>
            <a:fillRef idx="3">
              <a:schemeClr val="dk1"/>
            </a:fillRef>
            <a:effectRef idx="2">
              <a:schemeClr val="dk1"/>
            </a:effectRef>
            <a:fontRef idx="minor">
              <a:schemeClr val="lt1"/>
            </a:fontRef>
          </p:style>
          <p:txBody>
            <a:bodyPr rtlCol="0" anchor="ctr"/>
            <a:lstStyle/>
            <a:p>
              <a:pPr algn="ctr"/>
              <a:endParaRPr lang="zh-CN" altLang="en-US"/>
            </a:p>
          </p:txBody>
        </p:sp>
        <p:sp>
          <p:nvSpPr>
            <p:cNvPr id="15" name="矩形 14"/>
            <p:cNvSpPr/>
            <p:nvPr/>
          </p:nvSpPr>
          <p:spPr>
            <a:xfrm>
              <a:off x="686924" y="1107059"/>
              <a:ext cx="5247496" cy="477054"/>
            </a:xfrm>
            <a:prstGeom prst="rect">
              <a:avLst/>
            </a:prstGeom>
          </p:spPr>
          <p:txBody>
            <a:bodyPr wrap="square">
              <a:spAutoFit/>
            </a:bodyPr>
            <a:lstStyle/>
            <a:p>
              <a:pPr>
                <a:lnSpc>
                  <a:spcPts val="3000"/>
                </a:lnSpc>
                <a:buClr>
                  <a:srgbClr val="FFC000"/>
                </a:buClr>
              </a:pPr>
              <a:r>
                <a:rPr lang="en-US" altLang="zh-CN" sz="2400" b="1" dirty="0" smtClean="0">
                  <a:solidFill>
                    <a:schemeClr val="bg1"/>
                  </a:solidFill>
                  <a:latin typeface="微软雅黑" pitchFamily="34" charset="-122"/>
                  <a:ea typeface="微软雅黑" pitchFamily="34" charset="-122"/>
                </a:rPr>
                <a:t>4</a:t>
              </a:r>
              <a:r>
                <a:rPr lang="zh-CN" altLang="en-US" sz="2400" b="1" dirty="0" smtClean="0">
                  <a:solidFill>
                    <a:schemeClr val="bg1"/>
                  </a:solidFill>
                  <a:latin typeface="微软雅黑" pitchFamily="34" charset="-122"/>
                  <a:ea typeface="微软雅黑" pitchFamily="34" charset="-122"/>
                </a:rPr>
                <a:t>、统计单元要求</a:t>
              </a:r>
              <a:r>
                <a:rPr lang="en-US" altLang="zh-CN" sz="2400" b="1" dirty="0" smtClean="0">
                  <a:solidFill>
                    <a:schemeClr val="bg1"/>
                  </a:solidFill>
                  <a:latin typeface="微软雅黑" pitchFamily="34" charset="-122"/>
                  <a:ea typeface="微软雅黑" pitchFamily="34" charset="-122"/>
                </a:rPr>
                <a:t>-</a:t>
              </a:r>
              <a:r>
                <a:rPr lang="zh-CN" altLang="en-US" sz="2400" b="1" dirty="0" smtClean="0">
                  <a:solidFill>
                    <a:schemeClr val="bg1"/>
                  </a:solidFill>
                  <a:latin typeface="微软雅黑" pitchFamily="34" charset="-122"/>
                  <a:ea typeface="微软雅黑" pitchFamily="34" charset="-122"/>
                </a:rPr>
                <a:t>规则地理格网单元</a:t>
              </a:r>
              <a:endParaRPr lang="zh-CN" altLang="en-US" sz="2400" b="1" dirty="0" smtClean="0">
                <a:solidFill>
                  <a:schemeClr val="tx1">
                    <a:lumMod val="65000"/>
                    <a:lumOff val="35000"/>
                  </a:schemeClr>
                </a:solidFill>
                <a:latin typeface="微软雅黑" pitchFamily="34" charset="-122"/>
                <a:ea typeface="微软雅黑" pitchFamily="34" charset="-122"/>
              </a:endParaRPr>
            </a:p>
          </p:txBody>
        </p:sp>
      </p:grpSp>
      <p:sp>
        <p:nvSpPr>
          <p:cNvPr id="16" name="Rectangle 48"/>
          <p:cNvSpPr/>
          <p:nvPr/>
        </p:nvSpPr>
        <p:spPr bwMode="auto">
          <a:xfrm>
            <a:off x="54104" y="2492896"/>
            <a:ext cx="9072562" cy="1099208"/>
          </a:xfrm>
          <a:prstGeom prst="roundRect">
            <a:avLst>
              <a:gd name="adj" fmla="val 4477"/>
            </a:avLst>
          </a:prstGeom>
          <a:gradFill>
            <a:gsLst>
              <a:gs pos="95000">
                <a:srgbClr val="FFFFFF"/>
              </a:gs>
              <a:gs pos="100000">
                <a:srgbClr val="FFDD71"/>
              </a:gs>
            </a:gsLst>
            <a:lin ang="5400000" scaled="0"/>
          </a:gradFill>
          <a:ln w="38100">
            <a:gradFill>
              <a:gsLst>
                <a:gs pos="50000">
                  <a:srgbClr val="BC6200"/>
                </a:gs>
                <a:gs pos="100000">
                  <a:srgbClr val="DA5D00"/>
                </a:gs>
              </a:gsLst>
              <a:lin ang="5400000" scaled="0"/>
            </a:gradFill>
          </a:ln>
          <a:effectLst/>
          <a:scene3d>
            <a:camera prst="orthographicFront"/>
            <a:lightRig rig="flat" dir="t"/>
          </a:scene3d>
          <a:sp3d contourW="19050">
            <a:bevelT w="101600" prst="divot"/>
            <a:bevelB w="0" h="0"/>
            <a:contourClr>
              <a:schemeClr val="bg1"/>
            </a:contourClr>
          </a:sp3d>
        </p:spPr>
        <p:style>
          <a:lnRef idx="1">
            <a:schemeClr val="accent2"/>
          </a:lnRef>
          <a:fillRef idx="3">
            <a:schemeClr val="accent2"/>
          </a:fillRef>
          <a:effectRef idx="2">
            <a:schemeClr val="accent2"/>
          </a:effectRef>
          <a:fontRef idx="minor">
            <a:schemeClr val="lt1"/>
          </a:fontRef>
        </p:style>
        <p:txBody>
          <a:bodyPr anchor="ctr">
            <a:sp3d/>
          </a:bodyPr>
          <a:lstStyle/>
          <a:p>
            <a:pPr defTabSz="685666">
              <a:lnSpc>
                <a:spcPts val="3000"/>
              </a:lnSpc>
              <a:spcBef>
                <a:spcPts val="1000"/>
              </a:spcBef>
            </a:pPr>
            <a:r>
              <a:rPr lang="en-US" altLang="zh-CN" b="1" dirty="0" smtClean="0">
                <a:solidFill>
                  <a:srgbClr val="3C2924"/>
                </a:solidFill>
                <a:latin typeface="微软雅黑" pitchFamily="34" charset="-122"/>
                <a:ea typeface="微软雅黑" pitchFamily="34" charset="-122"/>
              </a:rPr>
              <a:t>1</a:t>
            </a:r>
            <a:r>
              <a:rPr lang="zh-CN" altLang="en-US" b="1" dirty="0">
                <a:solidFill>
                  <a:srgbClr val="3C2924"/>
                </a:solidFill>
                <a:latin typeface="微软雅黑" pitchFamily="34" charset="-122"/>
                <a:ea typeface="微软雅黑" pitchFamily="34" charset="-122"/>
              </a:rPr>
              <a:t>）将</a:t>
            </a:r>
            <a:r>
              <a:rPr lang="zh-CN" altLang="en-US" b="1" dirty="0" smtClean="0">
                <a:solidFill>
                  <a:srgbClr val="3C2924"/>
                </a:solidFill>
                <a:latin typeface="微软雅黑" pitchFamily="34" charset="-122"/>
                <a:ea typeface="微软雅黑" pitchFamily="34" charset="-122"/>
              </a:rPr>
              <a:t>下发的</a:t>
            </a:r>
            <a:r>
              <a:rPr lang="en-US" altLang="zh-CN" b="1" dirty="0">
                <a:solidFill>
                  <a:srgbClr val="3C2924"/>
                </a:solidFill>
                <a:latin typeface="微软雅黑" pitchFamily="34" charset="-122"/>
                <a:ea typeface="微软雅黑" pitchFamily="34" charset="-122"/>
              </a:rPr>
              <a:t>100M*100M</a:t>
            </a:r>
            <a:r>
              <a:rPr lang="zh-CN" altLang="en-US" b="1" dirty="0">
                <a:solidFill>
                  <a:srgbClr val="3C2924"/>
                </a:solidFill>
                <a:latin typeface="微软雅黑" pitchFamily="34" charset="-122"/>
                <a:ea typeface="微软雅黑" pitchFamily="34" charset="-122"/>
              </a:rPr>
              <a:t>、</a:t>
            </a:r>
            <a:r>
              <a:rPr lang="en-US" altLang="zh-CN" b="1" dirty="0" smtClean="0">
                <a:solidFill>
                  <a:srgbClr val="3C2924"/>
                </a:solidFill>
                <a:latin typeface="微软雅黑" pitchFamily="34" charset="-122"/>
                <a:ea typeface="微软雅黑" pitchFamily="34" charset="-122"/>
              </a:rPr>
              <a:t>1KM*1KM</a:t>
            </a:r>
            <a:r>
              <a:rPr lang="zh-CN" altLang="en-US" b="1" dirty="0" smtClean="0">
                <a:solidFill>
                  <a:srgbClr val="3C2924"/>
                </a:solidFill>
                <a:latin typeface="微软雅黑" pitchFamily="34" charset="-122"/>
                <a:ea typeface="微软雅黑" pitchFamily="34" charset="-122"/>
              </a:rPr>
              <a:t>两种</a:t>
            </a:r>
            <a:r>
              <a:rPr lang="zh-CN" altLang="en-US" b="1" dirty="0">
                <a:solidFill>
                  <a:srgbClr val="3C2924"/>
                </a:solidFill>
                <a:latin typeface="微软雅黑" pitchFamily="34" charset="-122"/>
                <a:ea typeface="微软雅黑" pitchFamily="34" charset="-122"/>
              </a:rPr>
              <a:t>规格网格数据加入到普查成果数库中，格网数据层的命名规则为</a:t>
            </a:r>
            <a:r>
              <a:rPr lang="en-US" altLang="zh-CN" b="1" dirty="0">
                <a:solidFill>
                  <a:srgbClr val="3C2924"/>
                </a:solidFill>
                <a:latin typeface="微软雅黑" pitchFamily="34" charset="-122"/>
                <a:ea typeface="微软雅黑" pitchFamily="34" charset="-122"/>
              </a:rPr>
              <a:t>Grid_</a:t>
            </a:r>
            <a:r>
              <a:rPr lang="zh-CN" altLang="en-US" b="1" dirty="0">
                <a:solidFill>
                  <a:srgbClr val="3C2924"/>
                </a:solidFill>
                <a:latin typeface="微软雅黑" pitchFamily="34" charset="-122"/>
                <a:ea typeface="微软雅黑" pitchFamily="34" charset="-122"/>
              </a:rPr>
              <a:t>格网大小</a:t>
            </a:r>
            <a:r>
              <a:rPr lang="en-US" altLang="zh-CN" b="1" dirty="0">
                <a:solidFill>
                  <a:srgbClr val="3C2924"/>
                </a:solidFill>
                <a:latin typeface="微软雅黑" pitchFamily="34" charset="-122"/>
                <a:ea typeface="微软雅黑" pitchFamily="34" charset="-122"/>
              </a:rPr>
              <a:t>_</a:t>
            </a:r>
            <a:r>
              <a:rPr lang="zh-CN" altLang="en-US" b="1" dirty="0">
                <a:solidFill>
                  <a:srgbClr val="3C2924"/>
                </a:solidFill>
                <a:latin typeface="微软雅黑" pitchFamily="34" charset="-122"/>
                <a:ea typeface="微软雅黑" pitchFamily="34" charset="-122"/>
              </a:rPr>
              <a:t>中央经线，如“</a:t>
            </a:r>
            <a:r>
              <a:rPr lang="en-US" altLang="zh-CN" b="1" dirty="0">
                <a:solidFill>
                  <a:srgbClr val="3C2924"/>
                </a:solidFill>
                <a:latin typeface="微软雅黑" pitchFamily="34" charset="-122"/>
                <a:ea typeface="微软雅黑" pitchFamily="34" charset="-122"/>
              </a:rPr>
              <a:t>Grid_100m_107E”</a:t>
            </a:r>
            <a:r>
              <a:rPr lang="zh-CN" altLang="en-US" b="1" dirty="0" smtClean="0">
                <a:solidFill>
                  <a:srgbClr val="3C2924"/>
                </a:solidFill>
                <a:latin typeface="微软雅黑" pitchFamily="34" charset="-122"/>
                <a:ea typeface="微软雅黑" pitchFamily="34" charset="-122"/>
              </a:rPr>
              <a:t>。</a:t>
            </a:r>
            <a:endParaRPr lang="en-US" altLang="zh-CN" b="1" dirty="0" smtClean="0">
              <a:solidFill>
                <a:srgbClr val="3C2924"/>
              </a:solidFill>
              <a:latin typeface="微软雅黑" pitchFamily="34" charset="-122"/>
              <a:ea typeface="微软雅黑" pitchFamily="34" charset="-122"/>
            </a:endParaRPr>
          </a:p>
        </p:txBody>
      </p:sp>
      <p:pic>
        <p:nvPicPr>
          <p:cNvPr id="5" name="图片 4"/>
          <p:cNvPicPr>
            <a:picLocks noChangeAspect="1"/>
          </p:cNvPicPr>
          <p:nvPr/>
        </p:nvPicPr>
        <p:blipFill>
          <a:blip r:embed="rId4"/>
          <a:stretch>
            <a:fillRect/>
          </a:stretch>
        </p:blipFill>
        <p:spPr>
          <a:xfrm>
            <a:off x="1043608" y="4450186"/>
            <a:ext cx="2946739" cy="714361"/>
          </a:xfrm>
          <a:prstGeom prst="rect">
            <a:avLst/>
          </a:prstGeom>
        </p:spPr>
      </p:pic>
      <p:pic>
        <p:nvPicPr>
          <p:cNvPr id="6" name="图片 5"/>
          <p:cNvPicPr>
            <a:picLocks noChangeAspect="1"/>
          </p:cNvPicPr>
          <p:nvPr/>
        </p:nvPicPr>
        <p:blipFill>
          <a:blip r:embed="rId5"/>
          <a:stretch>
            <a:fillRect/>
          </a:stretch>
        </p:blipFill>
        <p:spPr>
          <a:xfrm>
            <a:off x="4644008" y="4156207"/>
            <a:ext cx="2652876" cy="1302321"/>
          </a:xfrm>
          <a:prstGeom prst="rect">
            <a:avLst/>
          </a:prstGeom>
        </p:spPr>
      </p:pic>
      <p:sp>
        <p:nvSpPr>
          <p:cNvPr id="7" name="灯片编号占位符 6"/>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90</a:t>
            </a:fld>
            <a:endParaRPr lang="zh-CN" altLang="en-US">
              <a:solidFill>
                <a:prstClr val="black">
                  <a:tint val="75000"/>
                </a:prstClr>
              </a:solidFill>
            </a:endParaRPr>
          </a:p>
        </p:txBody>
      </p:sp>
    </p:spTree>
    <p:extLst>
      <p:ext uri="{BB962C8B-B14F-4D97-AF65-F5344CB8AC3E}">
        <p14:creationId xmlns:p14="http://schemas.microsoft.com/office/powerpoint/2010/main" xmlns="" val="2109728402"/>
      </p:ext>
    </p:extLst>
  </p:cSld>
  <p:clrMapOvr>
    <a:masterClrMapping/>
  </p:clrMapOvr>
  <p:transition>
    <p:fade/>
  </p:transition>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24"/>
          <p:cNvGrpSpPr>
            <a:grpSpLocks/>
          </p:cNvGrpSpPr>
          <p:nvPr/>
        </p:nvGrpSpPr>
        <p:grpSpPr bwMode="auto">
          <a:xfrm>
            <a:off x="0" y="-71437"/>
            <a:ext cx="9144000" cy="1309688"/>
            <a:chOff x="0" y="-71462"/>
            <a:chExt cx="9144000" cy="1309218"/>
          </a:xfrm>
        </p:grpSpPr>
        <p:grpSp>
          <p:nvGrpSpPr>
            <p:cNvPr id="3" name="组合 21"/>
            <p:cNvGrpSpPr>
              <a:grpSpLocks/>
            </p:cNvGrpSpPr>
            <p:nvPr/>
          </p:nvGrpSpPr>
          <p:grpSpPr bwMode="auto">
            <a:xfrm>
              <a:off x="0" y="857232"/>
              <a:ext cx="9144000" cy="173037"/>
              <a:chOff x="0" y="827071"/>
              <a:chExt cx="9144000" cy="173037"/>
            </a:xfrm>
          </p:grpSpPr>
          <p:sp>
            <p:nvSpPr>
              <p:cNvPr id="21" name="矩形 20"/>
              <p:cNvSpPr/>
              <p:nvPr/>
            </p:nvSpPr>
            <p:spPr>
              <a:xfrm>
                <a:off x="0" y="920664"/>
                <a:ext cx="9144000" cy="45719"/>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3"/>
              </a:lnRef>
              <a:fillRef idx="2">
                <a:schemeClr val="accent3"/>
              </a:fillRef>
              <a:effectRef idx="1">
                <a:schemeClr val="accent3"/>
              </a:effectRef>
              <a:fontRef idx="minor">
                <a:schemeClr val="dk1"/>
              </a:fontRef>
            </p:style>
            <p:txBody>
              <a:bodyPr anchor="ctr"/>
              <a:lstStyle/>
              <a:p>
                <a:pPr algn="ctr" fontAlgn="auto">
                  <a:spcBef>
                    <a:spcPts val="0"/>
                  </a:spcBef>
                  <a:spcAft>
                    <a:spcPts val="0"/>
                  </a:spcAft>
                  <a:defRPr/>
                </a:pPr>
                <a:endParaRPr lang="zh-CN" altLang="en-US" kern="0">
                  <a:solidFill>
                    <a:sysClr val="window" lastClr="FFFFFF"/>
                  </a:solidFill>
                  <a:latin typeface="Constantia"/>
                  <a:ea typeface="微软雅黑"/>
                </a:endParaRPr>
              </a:p>
            </p:txBody>
          </p:sp>
          <p:grpSp>
            <p:nvGrpSpPr>
              <p:cNvPr id="4" name="组合 12"/>
              <p:cNvGrpSpPr>
                <a:grpSpLocks/>
              </p:cNvGrpSpPr>
              <p:nvPr/>
            </p:nvGrpSpPr>
            <p:grpSpPr bwMode="auto">
              <a:xfrm>
                <a:off x="8715404" y="827071"/>
                <a:ext cx="287337" cy="173037"/>
                <a:chOff x="8461697" y="933460"/>
                <a:chExt cx="358775" cy="244475"/>
              </a:xfrm>
            </p:grpSpPr>
            <p:sp>
              <p:nvSpPr>
                <p:cNvPr id="23" name="燕尾形 22"/>
                <p:cNvSpPr/>
                <p:nvPr/>
              </p:nvSpPr>
              <p:spPr>
                <a:xfrm>
                  <a:off x="8461661" y="932981"/>
                  <a:ext cx="180380" cy="244389"/>
                </a:xfrm>
                <a:prstGeom prst="chevron">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fontAlgn="auto">
                    <a:spcBef>
                      <a:spcPts val="0"/>
                    </a:spcBef>
                    <a:spcAft>
                      <a:spcPts val="0"/>
                    </a:spcAft>
                    <a:defRPr/>
                  </a:pPr>
                  <a:endParaRPr lang="zh-CN" altLang="en-US">
                    <a:solidFill>
                      <a:schemeClr val="tx1"/>
                    </a:solidFill>
                  </a:endParaRPr>
                </a:p>
              </p:txBody>
            </p:sp>
            <p:sp>
              <p:nvSpPr>
                <p:cNvPr id="24" name="燕尾形 23"/>
                <p:cNvSpPr/>
                <p:nvPr/>
              </p:nvSpPr>
              <p:spPr>
                <a:xfrm>
                  <a:off x="8642040" y="932981"/>
                  <a:ext cx="178397" cy="244389"/>
                </a:xfrm>
                <a:prstGeom prst="chevron">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fontAlgn="auto">
                    <a:spcBef>
                      <a:spcPts val="0"/>
                    </a:spcBef>
                    <a:spcAft>
                      <a:spcPts val="0"/>
                    </a:spcAft>
                    <a:defRPr/>
                  </a:pPr>
                  <a:endParaRPr lang="zh-CN" altLang="en-US">
                    <a:solidFill>
                      <a:schemeClr val="tx1"/>
                    </a:solidFill>
                  </a:endParaRPr>
                </a:p>
              </p:txBody>
            </p:sp>
          </p:grpSp>
        </p:grpSp>
        <p:pic>
          <p:nvPicPr>
            <p:cNvPr id="20" name="图片 19" descr="14-2.png"/>
            <p:cNvPicPr>
              <a:picLocks noChangeAspect="1"/>
            </p:cNvPicPr>
            <p:nvPr/>
          </p:nvPicPr>
          <p:blipFill>
            <a:blip r:embed="rId3" cstate="print">
              <a:lum bright="100000" contrast="12000"/>
              <a:extLst/>
            </a:blip>
            <a:srcRect l="38138" b="39864"/>
            <a:stretch>
              <a:fillRect/>
            </a:stretch>
          </p:blipFill>
          <p:spPr bwMode="auto">
            <a:xfrm>
              <a:off x="5786446" y="-71462"/>
              <a:ext cx="3044754" cy="1309218"/>
            </a:xfrm>
            <a:prstGeom prst="rect">
              <a:avLst/>
            </a:prstGeom>
            <a:noFill/>
            <a:ln>
              <a:noFill/>
            </a:ln>
            <a:effectLst>
              <a:outerShdw blurRad="190500" dist="228600" dir="2700000" algn="ctr">
                <a:srgbClr val="000000">
                  <a:alpha val="30000"/>
                </a:srgbClr>
              </a:outerShdw>
            </a:effectLst>
            <a:scene3d>
              <a:camera prst="perspectiveRelaxed"/>
              <a:lightRig rig="threePt" dir="t"/>
            </a:scene3d>
            <a:extLst/>
          </p:spPr>
        </p:pic>
      </p:grpSp>
      <p:grpSp>
        <p:nvGrpSpPr>
          <p:cNvPr id="12" name="组合 25"/>
          <p:cNvGrpSpPr/>
          <p:nvPr/>
        </p:nvGrpSpPr>
        <p:grpSpPr>
          <a:xfrm>
            <a:off x="-30394" y="1071546"/>
            <a:ext cx="2836034" cy="521760"/>
            <a:chOff x="683954" y="1071546"/>
            <a:chExt cx="2836034" cy="521760"/>
          </a:xfrm>
        </p:grpSpPr>
        <p:sp>
          <p:nvSpPr>
            <p:cNvPr id="13" name="矩形 12"/>
            <p:cNvSpPr/>
            <p:nvPr/>
          </p:nvSpPr>
          <p:spPr>
            <a:xfrm>
              <a:off x="714348" y="1071546"/>
              <a:ext cx="500066" cy="500066"/>
            </a:xfrm>
            <a:prstGeom prst="rect">
              <a:avLst/>
            </a:prstGeom>
            <a:solidFill>
              <a:srgbClr val="C0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2"/>
            </a:lnRef>
            <a:fillRef idx="3">
              <a:schemeClr val="accent2"/>
            </a:fillRef>
            <a:effectRef idx="2">
              <a:schemeClr val="accent2"/>
            </a:effectRef>
            <a:fontRef idx="minor">
              <a:schemeClr val="lt1"/>
            </a:fontRef>
          </p:style>
          <p:txBody>
            <a:bodyPr rtlCol="0" anchor="ctr"/>
            <a:lstStyle/>
            <a:p>
              <a:pPr algn="ctr"/>
              <a:endParaRPr lang="zh-CN" altLang="en-US"/>
            </a:p>
          </p:txBody>
        </p:sp>
        <p:sp>
          <p:nvSpPr>
            <p:cNvPr id="14" name="矩形 13"/>
            <p:cNvSpPr/>
            <p:nvPr/>
          </p:nvSpPr>
          <p:spPr>
            <a:xfrm>
              <a:off x="1214414" y="1071546"/>
              <a:ext cx="2305574" cy="500066"/>
            </a:xfrm>
            <a:prstGeom prst="rect">
              <a:avLst/>
            </a:prstGeom>
            <a:solidFill>
              <a:schemeClr val="bg1">
                <a:lumMod val="8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dk1"/>
            </a:lnRef>
            <a:fillRef idx="3">
              <a:schemeClr val="dk1"/>
            </a:fillRef>
            <a:effectRef idx="2">
              <a:schemeClr val="dk1"/>
            </a:effectRef>
            <a:fontRef idx="minor">
              <a:schemeClr val="lt1"/>
            </a:fontRef>
          </p:style>
          <p:txBody>
            <a:bodyPr rtlCol="0" anchor="ctr"/>
            <a:lstStyle/>
            <a:p>
              <a:pPr algn="ctr"/>
              <a:endParaRPr lang="zh-CN" altLang="en-US"/>
            </a:p>
          </p:txBody>
        </p:sp>
        <p:sp>
          <p:nvSpPr>
            <p:cNvPr id="15" name="矩形 14"/>
            <p:cNvSpPr/>
            <p:nvPr/>
          </p:nvSpPr>
          <p:spPr>
            <a:xfrm>
              <a:off x="683954" y="1116252"/>
              <a:ext cx="2528256" cy="477054"/>
            </a:xfrm>
            <a:prstGeom prst="rect">
              <a:avLst/>
            </a:prstGeom>
          </p:spPr>
          <p:txBody>
            <a:bodyPr wrap="none">
              <a:spAutoFit/>
            </a:bodyPr>
            <a:lstStyle/>
            <a:p>
              <a:pPr>
                <a:lnSpc>
                  <a:spcPts val="3000"/>
                </a:lnSpc>
                <a:buClr>
                  <a:srgbClr val="FFC000"/>
                </a:buClr>
              </a:pPr>
              <a:r>
                <a:rPr lang="en-US" altLang="zh-CN" sz="2400" b="1" dirty="0" smtClean="0">
                  <a:solidFill>
                    <a:schemeClr val="bg1"/>
                  </a:solidFill>
                  <a:latin typeface="微软雅黑" pitchFamily="34" charset="-122"/>
                  <a:ea typeface="微软雅黑" pitchFamily="34" charset="-122"/>
                </a:rPr>
                <a:t>5</a:t>
              </a:r>
              <a:r>
                <a:rPr lang="zh-CN" altLang="en-US" sz="2400" b="1" dirty="0" smtClean="0">
                  <a:solidFill>
                    <a:schemeClr val="bg1"/>
                  </a:solidFill>
                  <a:latin typeface="微软雅黑" pitchFamily="34" charset="-122"/>
                  <a:ea typeface="微软雅黑" pitchFamily="34" charset="-122"/>
                </a:rPr>
                <a:t>、构建地理实体</a:t>
              </a:r>
              <a:endParaRPr lang="zh-CN" altLang="en-US" sz="2400" b="1" dirty="0" smtClean="0">
                <a:solidFill>
                  <a:schemeClr val="tx1">
                    <a:lumMod val="65000"/>
                    <a:lumOff val="35000"/>
                  </a:schemeClr>
                </a:solidFill>
                <a:latin typeface="微软雅黑" pitchFamily="34" charset="-122"/>
                <a:ea typeface="微软雅黑" pitchFamily="34" charset="-122"/>
              </a:endParaRPr>
            </a:p>
          </p:txBody>
        </p:sp>
      </p:grpSp>
      <p:sp>
        <p:nvSpPr>
          <p:cNvPr id="39" name="标题 1"/>
          <p:cNvSpPr txBox="1">
            <a:spLocks/>
          </p:cNvSpPr>
          <p:nvPr/>
        </p:nvSpPr>
        <p:spPr>
          <a:xfrm>
            <a:off x="71438" y="-27383"/>
            <a:ext cx="9072562" cy="884634"/>
          </a:xfrm>
          <a:prstGeom prst="rect">
            <a:avLst/>
          </a:prstGeom>
        </p:spPr>
        <p:txBody>
          <a:bodyPr vert="horz" lIns="91440" tIns="45720" rIns="91440" bIns="45720" rtlCol="0" anchor="b">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pPr fontAlgn="auto">
              <a:spcAft>
                <a:spcPts val="0"/>
              </a:spcAft>
            </a:pPr>
            <a:r>
              <a:rPr lang="zh-CN" altLang="en-US" sz="4400" b="1" spc="50" dirty="0">
                <a:ln w="11430"/>
                <a:solidFill>
                  <a:srgbClr val="7030A0"/>
                </a:solidFill>
                <a:effectLst>
                  <a:outerShdw blurRad="76200" dist="50800" dir="5400000" algn="tl" rotWithShape="0">
                    <a:srgbClr val="000000">
                      <a:alpha val="65000"/>
                    </a:srgbClr>
                  </a:outerShdw>
                </a:effectLst>
                <a:latin typeface="微软雅黑" pitchFamily="34" charset="-122"/>
                <a:ea typeface="微软雅黑" pitchFamily="34" charset="-122"/>
              </a:rPr>
              <a:t>四</a:t>
            </a:r>
            <a:r>
              <a:rPr lang="zh-CN" altLang="en-US" sz="4400" b="1" spc="50" dirty="0" smtClean="0">
                <a:ln w="11430"/>
                <a:solidFill>
                  <a:srgbClr val="7030A0"/>
                </a:solidFill>
                <a:effectLst>
                  <a:outerShdw blurRad="76200" dist="50800" dir="5400000" algn="tl" rotWithShape="0">
                    <a:srgbClr val="000000">
                      <a:alpha val="65000"/>
                    </a:srgbClr>
                  </a:outerShdw>
                </a:effectLst>
                <a:latin typeface="微软雅黑" pitchFamily="34" charset="-122"/>
                <a:ea typeface="微软雅黑" pitchFamily="34" charset="-122"/>
              </a:rPr>
              <a:t>、数据要求</a:t>
            </a:r>
            <a:endParaRPr lang="zh-CN" altLang="en-US" sz="3600" b="1" spc="50" dirty="0">
              <a:ln w="11430"/>
              <a:solidFill>
                <a:srgbClr val="7030A0"/>
              </a:solidFill>
              <a:effectLst>
                <a:outerShdw blurRad="76200" dist="50800" dir="5400000" algn="tl" rotWithShape="0">
                  <a:srgbClr val="000000">
                    <a:alpha val="65000"/>
                  </a:srgbClr>
                </a:outerShdw>
              </a:effectLst>
              <a:latin typeface="微软雅黑" pitchFamily="34" charset="-122"/>
              <a:ea typeface="微软雅黑" pitchFamily="34" charset="-122"/>
            </a:endParaRPr>
          </a:p>
        </p:txBody>
      </p:sp>
      <p:sp>
        <p:nvSpPr>
          <p:cNvPr id="41" name="矩形 40"/>
          <p:cNvSpPr/>
          <p:nvPr/>
        </p:nvSpPr>
        <p:spPr>
          <a:xfrm>
            <a:off x="405729" y="1620227"/>
            <a:ext cx="8286776" cy="5409173"/>
          </a:xfrm>
          <a:prstGeom prst="rect">
            <a:avLst/>
          </a:prstGeom>
        </p:spPr>
        <p:txBody>
          <a:bodyPr wrap="square">
            <a:spAutoFit/>
          </a:bodyPr>
          <a:lstStyle/>
          <a:p>
            <a:pPr marL="285750" indent="-285750" fontAlgn="auto">
              <a:lnSpc>
                <a:spcPct val="150000"/>
              </a:lnSpc>
              <a:spcBef>
                <a:spcPts val="1500"/>
              </a:spcBef>
              <a:spcAft>
                <a:spcPts val="0"/>
              </a:spcAft>
              <a:buFont typeface="Wingdings" panose="05000000000000000000" pitchFamily="2" charset="2"/>
              <a:buChar char="p"/>
              <a:defRPr/>
            </a:pPr>
            <a:r>
              <a:rPr lang="zh-CN" altLang="en-US" b="1" dirty="0" smtClean="0">
                <a:solidFill>
                  <a:srgbClr val="2A421A"/>
                </a:solidFill>
                <a:latin typeface="微软雅黑" panose="020B0503020204020204" pitchFamily="34" charset="-122"/>
                <a:ea typeface="微软雅黑" panose="020B0503020204020204" pitchFamily="34" charset="-122"/>
              </a:rPr>
              <a:t>水域实体</a:t>
            </a:r>
            <a:endParaRPr lang="zh-CN" altLang="en-US" b="1" dirty="0">
              <a:solidFill>
                <a:srgbClr val="C00000"/>
              </a:solidFill>
              <a:latin typeface="微软雅黑" pitchFamily="34" charset="-122"/>
              <a:ea typeface="微软雅黑" pitchFamily="34" charset="-122"/>
            </a:endParaRPr>
          </a:p>
          <a:p>
            <a:pPr lvl="0" defTabSz="685666">
              <a:lnSpc>
                <a:spcPts val="3000"/>
              </a:lnSpc>
              <a:buFont typeface="Wingdings" pitchFamily="2" charset="2"/>
              <a:buChar char="u"/>
            </a:pPr>
            <a:r>
              <a:rPr lang="zh-CN" altLang="en-US" b="1" dirty="0">
                <a:solidFill>
                  <a:srgbClr val="C00000"/>
                </a:solidFill>
                <a:latin typeface="微软雅黑" pitchFamily="34" charset="-122"/>
                <a:ea typeface="微软雅黑" pitchFamily="34" charset="-122"/>
              </a:rPr>
              <a:t>河流（线）</a:t>
            </a:r>
            <a:r>
              <a:rPr lang="zh-CN" altLang="en-US" b="1" dirty="0">
                <a:solidFill>
                  <a:srgbClr val="002060"/>
                </a:solidFill>
                <a:latin typeface="微软雅黑" pitchFamily="34" charset="-122"/>
                <a:ea typeface="微软雅黑" pitchFamily="34" charset="-122"/>
              </a:rPr>
              <a:t>：来自</a:t>
            </a:r>
            <a:r>
              <a:rPr lang="en-US" altLang="zh-CN" b="1" dirty="0">
                <a:solidFill>
                  <a:srgbClr val="002060"/>
                </a:solidFill>
                <a:latin typeface="微软雅黑" pitchFamily="34" charset="-122"/>
                <a:ea typeface="微软雅黑" pitchFamily="34" charset="-122"/>
              </a:rPr>
              <a:t>HYDL</a:t>
            </a:r>
            <a:r>
              <a:rPr lang="en-US" altLang="zh-CN" b="1" dirty="0">
                <a:solidFill>
                  <a:srgbClr val="002060"/>
                </a:solidFill>
                <a:latin typeface="微软雅黑" pitchFamily="34" charset="-122"/>
                <a:ea typeface="微软雅黑" pitchFamily="34" charset="-122"/>
                <a:sym typeface="Wingdings" pitchFamily="2" charset="2"/>
              </a:rPr>
              <a:t> </a:t>
            </a:r>
            <a:r>
              <a:rPr lang="en-US" altLang="zh-CN" b="1" dirty="0">
                <a:solidFill>
                  <a:srgbClr val="002060"/>
                </a:solidFill>
                <a:latin typeface="微软雅黑" pitchFamily="34" charset="-122"/>
                <a:ea typeface="微软雅黑" pitchFamily="34" charset="-122"/>
              </a:rPr>
              <a:t> HYDL1011 </a:t>
            </a:r>
            <a:endParaRPr lang="zh-CN" altLang="en-US" b="1" dirty="0">
              <a:solidFill>
                <a:srgbClr val="002060"/>
              </a:solidFill>
              <a:latin typeface="微软雅黑" pitchFamily="34" charset="-122"/>
              <a:ea typeface="微软雅黑" pitchFamily="34" charset="-122"/>
            </a:endParaRPr>
          </a:p>
          <a:p>
            <a:pPr lvl="0" defTabSz="685666">
              <a:lnSpc>
                <a:spcPts val="3000"/>
              </a:lnSpc>
              <a:buFont typeface="Wingdings" pitchFamily="2" charset="2"/>
              <a:buChar char="u"/>
            </a:pPr>
            <a:r>
              <a:rPr lang="zh-CN" altLang="en-US" b="1" dirty="0">
                <a:solidFill>
                  <a:srgbClr val="C00000"/>
                </a:solidFill>
                <a:latin typeface="微软雅黑" pitchFamily="34" charset="-122"/>
                <a:ea typeface="微软雅黑" pitchFamily="34" charset="-122"/>
              </a:rPr>
              <a:t>湖泊</a:t>
            </a:r>
            <a:r>
              <a:rPr lang="zh-CN" altLang="en-US" b="1" dirty="0">
                <a:solidFill>
                  <a:srgbClr val="002060"/>
                </a:solidFill>
                <a:latin typeface="微软雅黑" pitchFamily="34" charset="-122"/>
                <a:ea typeface="微软雅黑" pitchFamily="34" charset="-122"/>
              </a:rPr>
              <a:t>：来自</a:t>
            </a:r>
            <a:r>
              <a:rPr lang="en-US" altLang="zh-CN" b="1" dirty="0">
                <a:solidFill>
                  <a:srgbClr val="002060"/>
                </a:solidFill>
                <a:latin typeface="微软雅黑" pitchFamily="34" charset="-122"/>
                <a:ea typeface="微软雅黑" pitchFamily="34" charset="-122"/>
              </a:rPr>
              <a:t>HYDA </a:t>
            </a:r>
            <a:r>
              <a:rPr lang="en-US" altLang="zh-CN" b="1" dirty="0">
                <a:solidFill>
                  <a:srgbClr val="002060"/>
                </a:solidFill>
                <a:latin typeface="微软雅黑" pitchFamily="34" charset="-122"/>
                <a:ea typeface="微软雅黑" pitchFamily="34" charset="-122"/>
                <a:sym typeface="Wingdings" pitchFamily="2" charset="2"/>
              </a:rPr>
              <a:t></a:t>
            </a:r>
            <a:r>
              <a:rPr lang="en-US" altLang="zh-CN" b="1" dirty="0">
                <a:solidFill>
                  <a:srgbClr val="002060"/>
                </a:solidFill>
                <a:latin typeface="微软雅黑" pitchFamily="34" charset="-122"/>
                <a:ea typeface="微软雅黑" pitchFamily="34" charset="-122"/>
              </a:rPr>
              <a:t> </a:t>
            </a:r>
            <a:r>
              <a:rPr lang="en-US" altLang="zh-CN" b="1" dirty="0" smtClean="0">
                <a:solidFill>
                  <a:srgbClr val="002060"/>
                </a:solidFill>
                <a:latin typeface="微软雅黑" pitchFamily="34" charset="-122"/>
                <a:ea typeface="微软雅黑" pitchFamily="34" charset="-122"/>
              </a:rPr>
              <a:t>HYDA1020</a:t>
            </a:r>
            <a:endParaRPr lang="zh-CN" altLang="en-US" b="1" dirty="0">
              <a:solidFill>
                <a:srgbClr val="002060"/>
              </a:solidFill>
              <a:latin typeface="微软雅黑" pitchFamily="34" charset="-122"/>
              <a:ea typeface="微软雅黑" pitchFamily="34" charset="-122"/>
            </a:endParaRPr>
          </a:p>
          <a:p>
            <a:pPr marL="285750" indent="-285750" fontAlgn="auto">
              <a:lnSpc>
                <a:spcPct val="150000"/>
              </a:lnSpc>
              <a:spcBef>
                <a:spcPts val="0"/>
              </a:spcBef>
              <a:spcAft>
                <a:spcPts val="0"/>
              </a:spcAft>
              <a:buFont typeface="Wingdings" panose="05000000000000000000" pitchFamily="2" charset="2"/>
              <a:buChar char="p"/>
              <a:defRPr/>
            </a:pPr>
            <a:r>
              <a:rPr lang="zh-CN" altLang="en-US" b="1" dirty="0" smtClean="0">
                <a:solidFill>
                  <a:srgbClr val="2A421A"/>
                </a:solidFill>
                <a:latin typeface="微软雅黑" panose="020B0503020204020204" pitchFamily="34" charset="-122"/>
                <a:ea typeface="微软雅黑" panose="020B0503020204020204" pitchFamily="34" charset="-122"/>
              </a:rPr>
              <a:t>道路实体</a:t>
            </a:r>
            <a:endParaRPr lang="en-US" altLang="zh-CN" b="1" dirty="0" smtClean="0">
              <a:solidFill>
                <a:srgbClr val="2A421A"/>
              </a:solidFill>
              <a:latin typeface="微软雅黑" panose="020B0503020204020204" pitchFamily="34" charset="-122"/>
              <a:ea typeface="微软雅黑" panose="020B0503020204020204" pitchFamily="34" charset="-122"/>
            </a:endParaRPr>
          </a:p>
          <a:p>
            <a:pPr lvl="0" defTabSz="685666">
              <a:lnSpc>
                <a:spcPts val="3000"/>
              </a:lnSpc>
              <a:buFont typeface="Wingdings" pitchFamily="2" charset="2"/>
              <a:buChar char="u"/>
            </a:pPr>
            <a:r>
              <a:rPr lang="zh-CN" altLang="en-US" b="1" dirty="0">
                <a:solidFill>
                  <a:srgbClr val="C00000"/>
                </a:solidFill>
                <a:latin typeface="微软雅黑" pitchFamily="34" charset="-122"/>
                <a:ea typeface="微软雅黑" pitchFamily="34" charset="-122"/>
              </a:rPr>
              <a:t>铁路实体</a:t>
            </a:r>
            <a:r>
              <a:rPr lang="zh-CN" altLang="en-US" b="1" dirty="0">
                <a:solidFill>
                  <a:srgbClr val="002060"/>
                </a:solidFill>
                <a:latin typeface="微软雅黑" pitchFamily="34" charset="-122"/>
                <a:ea typeface="微软雅黑" pitchFamily="34" charset="-122"/>
              </a:rPr>
              <a:t>：来自</a:t>
            </a:r>
            <a:r>
              <a:rPr lang="en-US" altLang="zh-CN" b="1" dirty="0">
                <a:solidFill>
                  <a:srgbClr val="002060"/>
                </a:solidFill>
                <a:latin typeface="微软雅黑" pitchFamily="34" charset="-122"/>
                <a:ea typeface="微软雅黑" pitchFamily="34" charset="-122"/>
              </a:rPr>
              <a:t>LRRL</a:t>
            </a:r>
            <a:r>
              <a:rPr lang="en-US" altLang="zh-CN" b="1" dirty="0">
                <a:solidFill>
                  <a:srgbClr val="002060"/>
                </a:solidFill>
                <a:latin typeface="微软雅黑" pitchFamily="34" charset="-122"/>
                <a:ea typeface="微软雅黑" pitchFamily="34" charset="-122"/>
                <a:sym typeface="Wingdings" pitchFamily="2" charset="2"/>
              </a:rPr>
              <a:t>  </a:t>
            </a:r>
            <a:r>
              <a:rPr lang="en-US" altLang="zh-CN" b="1" dirty="0">
                <a:solidFill>
                  <a:srgbClr val="002060"/>
                </a:solidFill>
                <a:latin typeface="微软雅黑" pitchFamily="34" charset="-122"/>
                <a:ea typeface="微软雅黑" pitchFamily="34" charset="-122"/>
              </a:rPr>
              <a:t>LRRL610</a:t>
            </a:r>
          </a:p>
          <a:p>
            <a:pPr lvl="0" defTabSz="685666">
              <a:lnSpc>
                <a:spcPts val="3000"/>
              </a:lnSpc>
              <a:buFont typeface="Wingdings" pitchFamily="2" charset="2"/>
              <a:buChar char="u"/>
            </a:pPr>
            <a:r>
              <a:rPr lang="zh-CN" altLang="en-US" b="1" dirty="0" smtClean="0">
                <a:solidFill>
                  <a:srgbClr val="C00000"/>
                </a:solidFill>
                <a:latin typeface="微软雅黑" pitchFamily="34" charset="-122"/>
                <a:ea typeface="微软雅黑" pitchFamily="34" charset="-122"/>
              </a:rPr>
              <a:t>公路</a:t>
            </a:r>
            <a:r>
              <a:rPr lang="zh-CN" altLang="en-US" b="1" dirty="0">
                <a:solidFill>
                  <a:srgbClr val="C00000"/>
                </a:solidFill>
                <a:latin typeface="微软雅黑" pitchFamily="34" charset="-122"/>
                <a:ea typeface="微软雅黑" pitchFamily="34" charset="-122"/>
              </a:rPr>
              <a:t>实体</a:t>
            </a:r>
            <a:r>
              <a:rPr lang="zh-CN" altLang="en-US" b="1" dirty="0">
                <a:solidFill>
                  <a:srgbClr val="002060"/>
                </a:solidFill>
                <a:latin typeface="微软雅黑" pitchFamily="34" charset="-122"/>
                <a:ea typeface="微软雅黑" pitchFamily="34" charset="-122"/>
              </a:rPr>
              <a:t>：来自</a:t>
            </a:r>
            <a:r>
              <a:rPr lang="en-US" altLang="zh-CN" b="1" dirty="0">
                <a:solidFill>
                  <a:srgbClr val="002060"/>
                </a:solidFill>
                <a:latin typeface="微软雅黑" pitchFamily="34" charset="-122"/>
                <a:ea typeface="微软雅黑" pitchFamily="34" charset="-122"/>
              </a:rPr>
              <a:t>LRDL</a:t>
            </a:r>
            <a:r>
              <a:rPr lang="en-US" altLang="zh-CN" b="1" dirty="0">
                <a:solidFill>
                  <a:srgbClr val="002060"/>
                </a:solidFill>
                <a:latin typeface="微软雅黑" pitchFamily="34" charset="-122"/>
                <a:ea typeface="微软雅黑" pitchFamily="34" charset="-122"/>
                <a:sym typeface="Wingdings" pitchFamily="2" charset="2"/>
              </a:rPr>
              <a:t> </a:t>
            </a:r>
            <a:r>
              <a:rPr lang="en-US" altLang="zh-CN" b="1" dirty="0">
                <a:solidFill>
                  <a:srgbClr val="002060"/>
                </a:solidFill>
                <a:latin typeface="微软雅黑" pitchFamily="34" charset="-122"/>
                <a:ea typeface="微软雅黑" pitchFamily="34" charset="-122"/>
              </a:rPr>
              <a:t>LRDL620</a:t>
            </a:r>
            <a:endParaRPr lang="zh-CN" altLang="en-US" b="1" dirty="0">
              <a:solidFill>
                <a:srgbClr val="002060"/>
              </a:solidFill>
              <a:latin typeface="微软雅黑" pitchFamily="34" charset="-122"/>
              <a:ea typeface="微软雅黑" pitchFamily="34" charset="-122"/>
            </a:endParaRPr>
          </a:p>
          <a:p>
            <a:pPr marL="285750" indent="-285750" fontAlgn="auto">
              <a:lnSpc>
                <a:spcPct val="150000"/>
              </a:lnSpc>
              <a:spcBef>
                <a:spcPts val="0"/>
              </a:spcBef>
              <a:spcAft>
                <a:spcPts val="0"/>
              </a:spcAft>
              <a:buFont typeface="Wingdings" panose="05000000000000000000" pitchFamily="2" charset="2"/>
              <a:buChar char="p"/>
              <a:defRPr/>
            </a:pPr>
            <a:r>
              <a:rPr lang="zh-CN" altLang="en-US" b="1" dirty="0" smtClean="0">
                <a:solidFill>
                  <a:srgbClr val="2A421A"/>
                </a:solidFill>
                <a:latin typeface="微软雅黑" panose="020B0503020204020204" pitchFamily="34" charset="-122"/>
                <a:ea typeface="微软雅黑" panose="020B0503020204020204" pitchFamily="34" charset="-122"/>
              </a:rPr>
              <a:t>实体图层保留字段</a:t>
            </a:r>
            <a:endParaRPr lang="en-US" altLang="zh-CN" b="1" dirty="0">
              <a:solidFill>
                <a:srgbClr val="2A421A"/>
              </a:solidFill>
              <a:latin typeface="微软雅黑" panose="020B0503020204020204" pitchFamily="34" charset="-122"/>
              <a:ea typeface="微软雅黑" panose="020B0503020204020204" pitchFamily="34" charset="-122"/>
            </a:endParaRPr>
          </a:p>
          <a:p>
            <a:pPr lvl="0" defTabSz="685666">
              <a:lnSpc>
                <a:spcPts val="3000"/>
              </a:lnSpc>
              <a:buFont typeface="Wingdings" pitchFamily="2" charset="2"/>
              <a:buChar char="u"/>
            </a:pPr>
            <a:r>
              <a:rPr lang="zh-CN" altLang="en-US" b="1" dirty="0">
                <a:solidFill>
                  <a:srgbClr val="C00000"/>
                </a:solidFill>
                <a:latin typeface="微软雅黑" pitchFamily="34" charset="-122"/>
                <a:ea typeface="微软雅黑" pitchFamily="34" charset="-122"/>
              </a:rPr>
              <a:t>代码</a:t>
            </a:r>
            <a:r>
              <a:rPr lang="zh-CN" altLang="en-US" b="1" dirty="0">
                <a:solidFill>
                  <a:srgbClr val="002060"/>
                </a:solidFill>
                <a:latin typeface="微软雅黑" pitchFamily="34" charset="-122"/>
                <a:ea typeface="微软雅黑" pitchFamily="34" charset="-122"/>
              </a:rPr>
              <a:t>：道路为</a:t>
            </a:r>
            <a:r>
              <a:rPr lang="en-US" altLang="zh-CN" b="1" dirty="0">
                <a:solidFill>
                  <a:srgbClr val="002060"/>
                </a:solidFill>
                <a:latin typeface="微软雅黑" pitchFamily="34" charset="-122"/>
                <a:ea typeface="微软雅黑" pitchFamily="34" charset="-122"/>
              </a:rPr>
              <a:t>RN</a:t>
            </a:r>
            <a:r>
              <a:rPr lang="zh-CN" altLang="en-US" b="1" dirty="0">
                <a:solidFill>
                  <a:srgbClr val="002060"/>
                </a:solidFill>
                <a:latin typeface="微软雅黑" pitchFamily="34" charset="-122"/>
                <a:ea typeface="微软雅黑" pitchFamily="34" charset="-122"/>
              </a:rPr>
              <a:t>、水域为</a:t>
            </a:r>
            <a:r>
              <a:rPr lang="en-US" altLang="zh-CN" b="1" dirty="0">
                <a:solidFill>
                  <a:srgbClr val="002060"/>
                </a:solidFill>
                <a:latin typeface="微软雅黑" pitchFamily="34" charset="-122"/>
                <a:ea typeface="微软雅黑" pitchFamily="34" charset="-122"/>
              </a:rPr>
              <a:t>EC</a:t>
            </a:r>
            <a:r>
              <a:rPr lang="zh-CN" altLang="en-US" b="1" dirty="0">
                <a:solidFill>
                  <a:srgbClr val="002060"/>
                </a:solidFill>
                <a:latin typeface="微软雅黑" pitchFamily="34" charset="-122"/>
                <a:ea typeface="微软雅黑" pitchFamily="34" charset="-122"/>
              </a:rPr>
              <a:t>码，</a:t>
            </a:r>
            <a:r>
              <a:rPr lang="zh-CN" altLang="en-US" b="1" dirty="0">
                <a:solidFill>
                  <a:srgbClr val="FF0000"/>
                </a:solidFill>
                <a:latin typeface="微软雅黑" pitchFamily="34" charset="-122"/>
                <a:ea typeface="微软雅黑" pitchFamily="34" charset="-122"/>
              </a:rPr>
              <a:t>每个实体要有完整的代码</a:t>
            </a:r>
          </a:p>
          <a:p>
            <a:pPr lvl="0" defTabSz="685666">
              <a:lnSpc>
                <a:spcPts val="3000"/>
              </a:lnSpc>
              <a:buFont typeface="Wingdings" pitchFamily="2" charset="2"/>
              <a:buChar char="u"/>
            </a:pPr>
            <a:r>
              <a:rPr lang="zh-CN" altLang="en-US" b="1" dirty="0">
                <a:solidFill>
                  <a:srgbClr val="C00000"/>
                </a:solidFill>
                <a:latin typeface="微软雅黑" pitchFamily="34" charset="-122"/>
                <a:ea typeface="微软雅黑" pitchFamily="34" charset="-122"/>
              </a:rPr>
              <a:t>名称</a:t>
            </a:r>
            <a:r>
              <a:rPr lang="zh-CN" altLang="en-US" b="1" dirty="0">
                <a:solidFill>
                  <a:srgbClr val="002060"/>
                </a:solidFill>
                <a:latin typeface="微软雅黑" pitchFamily="34" charset="-122"/>
                <a:ea typeface="微软雅黑" pitchFamily="34" charset="-122"/>
              </a:rPr>
              <a:t>：</a:t>
            </a:r>
            <a:r>
              <a:rPr lang="en-US" altLang="zh-CN" b="1" dirty="0">
                <a:solidFill>
                  <a:srgbClr val="002060"/>
                </a:solidFill>
                <a:latin typeface="微软雅黑" pitchFamily="34" charset="-122"/>
                <a:ea typeface="微软雅黑" pitchFamily="34" charset="-122"/>
              </a:rPr>
              <a:t>Name</a:t>
            </a:r>
          </a:p>
          <a:p>
            <a:pPr lvl="0" defTabSz="685666">
              <a:lnSpc>
                <a:spcPts val="3000"/>
              </a:lnSpc>
              <a:buFont typeface="Wingdings" pitchFamily="2" charset="2"/>
              <a:buChar char="u"/>
            </a:pPr>
            <a:r>
              <a:rPr lang="en-US" altLang="zh-CN" b="1" dirty="0" smtClean="0">
                <a:solidFill>
                  <a:srgbClr val="C00000"/>
                </a:solidFill>
                <a:latin typeface="微软雅黑" pitchFamily="34" charset="-122"/>
                <a:ea typeface="微软雅黑" pitchFamily="34" charset="-122"/>
              </a:rPr>
              <a:t>CC</a:t>
            </a:r>
            <a:r>
              <a:rPr lang="zh-CN" altLang="en-US" b="1" dirty="0" smtClean="0">
                <a:solidFill>
                  <a:srgbClr val="C00000"/>
                </a:solidFill>
                <a:latin typeface="微软雅黑" pitchFamily="34" charset="-122"/>
                <a:ea typeface="微软雅黑" pitchFamily="34" charset="-122"/>
              </a:rPr>
              <a:t>和</a:t>
            </a:r>
            <a:r>
              <a:rPr lang="en-US" altLang="zh-CN" b="1" dirty="0" smtClean="0">
                <a:solidFill>
                  <a:srgbClr val="C00000"/>
                </a:solidFill>
                <a:latin typeface="微软雅黑" pitchFamily="34" charset="-122"/>
                <a:ea typeface="微软雅黑" pitchFamily="34" charset="-122"/>
              </a:rPr>
              <a:t>GB</a:t>
            </a:r>
            <a:r>
              <a:rPr lang="zh-CN" altLang="en-US" b="1" dirty="0" smtClean="0">
                <a:solidFill>
                  <a:srgbClr val="C00000"/>
                </a:solidFill>
                <a:latin typeface="微软雅黑" pitchFamily="34" charset="-122"/>
                <a:ea typeface="微软雅黑" pitchFamily="34" charset="-122"/>
              </a:rPr>
              <a:t>属性字段</a:t>
            </a:r>
            <a:endParaRPr lang="en-US" altLang="zh-CN" b="1" dirty="0" smtClean="0">
              <a:solidFill>
                <a:srgbClr val="C00000"/>
              </a:solidFill>
              <a:latin typeface="微软雅黑" pitchFamily="34" charset="-122"/>
              <a:ea typeface="微软雅黑" pitchFamily="34" charset="-122"/>
            </a:endParaRPr>
          </a:p>
          <a:p>
            <a:pPr indent="-285750" fontAlgn="auto">
              <a:lnSpc>
                <a:spcPct val="150000"/>
              </a:lnSpc>
              <a:spcBef>
                <a:spcPts val="0"/>
              </a:spcBef>
              <a:spcAft>
                <a:spcPts val="0"/>
              </a:spcAft>
              <a:buFont typeface="Wingdings" panose="05000000000000000000" pitchFamily="2" charset="2"/>
              <a:buChar char="p"/>
              <a:defRPr/>
            </a:pPr>
            <a:r>
              <a:rPr lang="zh-CN" altLang="en-US" b="1" dirty="0" smtClean="0">
                <a:solidFill>
                  <a:srgbClr val="2A421A"/>
                </a:solidFill>
                <a:latin typeface="微软雅黑" panose="020B0503020204020204" pitchFamily="34" charset="-122"/>
                <a:ea typeface="微软雅黑" panose="020B0503020204020204" pitchFamily="34" charset="-122"/>
              </a:rPr>
              <a:t>合并原则</a:t>
            </a:r>
            <a:endParaRPr lang="en-US" altLang="zh-CN" b="1" dirty="0">
              <a:solidFill>
                <a:srgbClr val="2A421A"/>
              </a:solidFill>
              <a:latin typeface="微软雅黑" panose="020B0503020204020204" pitchFamily="34" charset="-122"/>
              <a:ea typeface="微软雅黑" panose="020B0503020204020204" pitchFamily="34" charset="-122"/>
            </a:endParaRPr>
          </a:p>
          <a:p>
            <a:pPr lvl="0" defTabSz="685666">
              <a:lnSpc>
                <a:spcPts val="3000"/>
              </a:lnSpc>
              <a:buFont typeface="Wingdings" pitchFamily="2" charset="2"/>
              <a:buChar char="u"/>
            </a:pPr>
            <a:r>
              <a:rPr lang="zh-CN" altLang="en-US" b="1" dirty="0">
                <a:solidFill>
                  <a:srgbClr val="C00000"/>
                </a:solidFill>
                <a:latin typeface="微软雅黑" pitchFamily="34" charset="-122"/>
                <a:ea typeface="微软雅黑" pitchFamily="34" charset="-122"/>
              </a:rPr>
              <a:t>使得每个实体为一个对象，代码和名称保持唯一性</a:t>
            </a:r>
          </a:p>
          <a:p>
            <a:pPr lvl="0" defTabSz="685666">
              <a:lnSpc>
                <a:spcPts val="3000"/>
              </a:lnSpc>
              <a:buFont typeface="Wingdings" pitchFamily="2" charset="2"/>
              <a:buChar char="u"/>
            </a:pPr>
            <a:r>
              <a:rPr lang="zh-CN" altLang="en-US" b="1" dirty="0">
                <a:solidFill>
                  <a:srgbClr val="C00000"/>
                </a:solidFill>
                <a:latin typeface="微软雅黑" pitchFamily="34" charset="-122"/>
                <a:ea typeface="微软雅黑" pitchFamily="34" charset="-122"/>
              </a:rPr>
              <a:t>对于道路实体，需保持每个道路实体的</a:t>
            </a:r>
            <a:r>
              <a:rPr lang="zh-CN" altLang="en-US" b="1" dirty="0" smtClean="0">
                <a:solidFill>
                  <a:srgbClr val="C00000"/>
                </a:solidFill>
                <a:latin typeface="微软雅黑" pitchFamily="34" charset="-122"/>
                <a:ea typeface="微软雅黑" pitchFamily="34" charset="-122"/>
              </a:rPr>
              <a:t>连通性</a:t>
            </a:r>
            <a:endParaRPr lang="zh-CN" altLang="en-US" b="1" dirty="0">
              <a:solidFill>
                <a:srgbClr val="C00000"/>
              </a:solidFill>
              <a:latin typeface="微软雅黑" pitchFamily="34" charset="-122"/>
              <a:ea typeface="微软雅黑" pitchFamily="34" charset="-122"/>
            </a:endParaRPr>
          </a:p>
        </p:txBody>
      </p:sp>
      <p:pic>
        <p:nvPicPr>
          <p:cNvPr id="5" name="图片 4"/>
          <p:cNvPicPr>
            <a:picLocks noChangeAspect="1"/>
          </p:cNvPicPr>
          <p:nvPr/>
        </p:nvPicPr>
        <p:blipFill>
          <a:blip r:embed="rId4"/>
          <a:stretch>
            <a:fillRect/>
          </a:stretch>
        </p:blipFill>
        <p:spPr>
          <a:xfrm>
            <a:off x="6881459" y="1861526"/>
            <a:ext cx="1796673" cy="3813693"/>
          </a:xfrm>
          <a:prstGeom prst="rect">
            <a:avLst/>
          </a:prstGeom>
        </p:spPr>
      </p:pic>
      <p:sp>
        <p:nvSpPr>
          <p:cNvPr id="6" name="灯片编号占位符 5"/>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91</a:t>
            </a:fld>
            <a:endParaRPr lang="zh-CN" altLang="en-US">
              <a:solidFill>
                <a:prstClr val="black">
                  <a:tint val="75000"/>
                </a:prstClr>
              </a:solidFill>
            </a:endParaRPr>
          </a:p>
        </p:txBody>
      </p:sp>
    </p:spTree>
    <p:extLst>
      <p:ext uri="{BB962C8B-B14F-4D97-AF65-F5344CB8AC3E}">
        <p14:creationId xmlns:p14="http://schemas.microsoft.com/office/powerpoint/2010/main" xmlns="" val="2872839656"/>
      </p:ext>
    </p:extLst>
  </p:cSld>
  <p:clrMapOvr>
    <a:masterClrMapping/>
  </p:clrMapOvr>
  <p:transition>
    <p:fade/>
  </p:transition>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24"/>
          <p:cNvGrpSpPr>
            <a:grpSpLocks/>
          </p:cNvGrpSpPr>
          <p:nvPr/>
        </p:nvGrpSpPr>
        <p:grpSpPr bwMode="auto">
          <a:xfrm>
            <a:off x="0" y="-71437"/>
            <a:ext cx="9144000" cy="1309688"/>
            <a:chOff x="0" y="-71462"/>
            <a:chExt cx="9144000" cy="1309218"/>
          </a:xfrm>
        </p:grpSpPr>
        <p:grpSp>
          <p:nvGrpSpPr>
            <p:cNvPr id="3" name="组合 21"/>
            <p:cNvGrpSpPr>
              <a:grpSpLocks/>
            </p:cNvGrpSpPr>
            <p:nvPr/>
          </p:nvGrpSpPr>
          <p:grpSpPr bwMode="auto">
            <a:xfrm>
              <a:off x="0" y="857232"/>
              <a:ext cx="9144000" cy="173037"/>
              <a:chOff x="0" y="827071"/>
              <a:chExt cx="9144000" cy="173037"/>
            </a:xfrm>
          </p:grpSpPr>
          <p:sp>
            <p:nvSpPr>
              <p:cNvPr id="21" name="矩形 20"/>
              <p:cNvSpPr/>
              <p:nvPr/>
            </p:nvSpPr>
            <p:spPr>
              <a:xfrm>
                <a:off x="0" y="920664"/>
                <a:ext cx="9144000" cy="45719"/>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3"/>
              </a:lnRef>
              <a:fillRef idx="2">
                <a:schemeClr val="accent3"/>
              </a:fillRef>
              <a:effectRef idx="1">
                <a:schemeClr val="accent3"/>
              </a:effectRef>
              <a:fontRef idx="minor">
                <a:schemeClr val="dk1"/>
              </a:fontRef>
            </p:style>
            <p:txBody>
              <a:bodyPr anchor="ctr"/>
              <a:lstStyle/>
              <a:p>
                <a:pPr algn="ctr" fontAlgn="auto">
                  <a:spcBef>
                    <a:spcPts val="0"/>
                  </a:spcBef>
                  <a:spcAft>
                    <a:spcPts val="0"/>
                  </a:spcAft>
                  <a:defRPr/>
                </a:pPr>
                <a:endParaRPr lang="zh-CN" altLang="en-US" kern="0">
                  <a:solidFill>
                    <a:sysClr val="window" lastClr="FFFFFF"/>
                  </a:solidFill>
                  <a:latin typeface="Constantia"/>
                  <a:ea typeface="微软雅黑"/>
                </a:endParaRPr>
              </a:p>
            </p:txBody>
          </p:sp>
          <p:grpSp>
            <p:nvGrpSpPr>
              <p:cNvPr id="4" name="组合 12"/>
              <p:cNvGrpSpPr>
                <a:grpSpLocks/>
              </p:cNvGrpSpPr>
              <p:nvPr/>
            </p:nvGrpSpPr>
            <p:grpSpPr bwMode="auto">
              <a:xfrm>
                <a:off x="8715404" y="827071"/>
                <a:ext cx="287337" cy="173037"/>
                <a:chOff x="8461697" y="933460"/>
                <a:chExt cx="358775" cy="244475"/>
              </a:xfrm>
            </p:grpSpPr>
            <p:sp>
              <p:nvSpPr>
                <p:cNvPr id="23" name="燕尾形 22"/>
                <p:cNvSpPr/>
                <p:nvPr/>
              </p:nvSpPr>
              <p:spPr>
                <a:xfrm>
                  <a:off x="8461661" y="932981"/>
                  <a:ext cx="180380" cy="244389"/>
                </a:xfrm>
                <a:prstGeom prst="chevron">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fontAlgn="auto">
                    <a:spcBef>
                      <a:spcPts val="0"/>
                    </a:spcBef>
                    <a:spcAft>
                      <a:spcPts val="0"/>
                    </a:spcAft>
                    <a:defRPr/>
                  </a:pPr>
                  <a:endParaRPr lang="zh-CN" altLang="en-US">
                    <a:solidFill>
                      <a:schemeClr val="tx1"/>
                    </a:solidFill>
                  </a:endParaRPr>
                </a:p>
              </p:txBody>
            </p:sp>
            <p:sp>
              <p:nvSpPr>
                <p:cNvPr id="24" name="燕尾形 23"/>
                <p:cNvSpPr/>
                <p:nvPr/>
              </p:nvSpPr>
              <p:spPr>
                <a:xfrm>
                  <a:off x="8642040" y="932981"/>
                  <a:ext cx="178397" cy="244389"/>
                </a:xfrm>
                <a:prstGeom prst="chevron">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fontAlgn="auto">
                    <a:spcBef>
                      <a:spcPts val="0"/>
                    </a:spcBef>
                    <a:spcAft>
                      <a:spcPts val="0"/>
                    </a:spcAft>
                    <a:defRPr/>
                  </a:pPr>
                  <a:endParaRPr lang="zh-CN" altLang="en-US">
                    <a:solidFill>
                      <a:schemeClr val="tx1"/>
                    </a:solidFill>
                  </a:endParaRPr>
                </a:p>
              </p:txBody>
            </p:sp>
          </p:grpSp>
        </p:grpSp>
        <p:pic>
          <p:nvPicPr>
            <p:cNvPr id="20" name="图片 19" descr="14-2.png"/>
            <p:cNvPicPr>
              <a:picLocks noChangeAspect="1"/>
            </p:cNvPicPr>
            <p:nvPr/>
          </p:nvPicPr>
          <p:blipFill>
            <a:blip r:embed="rId3" cstate="print">
              <a:lum bright="100000" contrast="12000"/>
              <a:extLst/>
            </a:blip>
            <a:srcRect l="38138" b="39864"/>
            <a:stretch>
              <a:fillRect/>
            </a:stretch>
          </p:blipFill>
          <p:spPr bwMode="auto">
            <a:xfrm>
              <a:off x="5786446" y="-71462"/>
              <a:ext cx="3044754" cy="1309218"/>
            </a:xfrm>
            <a:prstGeom prst="rect">
              <a:avLst/>
            </a:prstGeom>
            <a:noFill/>
            <a:ln>
              <a:noFill/>
            </a:ln>
            <a:effectLst>
              <a:outerShdw blurRad="190500" dist="228600" dir="2700000" algn="ctr">
                <a:srgbClr val="000000">
                  <a:alpha val="30000"/>
                </a:srgbClr>
              </a:outerShdw>
            </a:effectLst>
            <a:scene3d>
              <a:camera prst="perspectiveRelaxed"/>
              <a:lightRig rig="threePt" dir="t"/>
            </a:scene3d>
            <a:extLst/>
          </p:spPr>
        </p:pic>
      </p:grpSp>
      <p:grpSp>
        <p:nvGrpSpPr>
          <p:cNvPr id="12" name="组合 25"/>
          <p:cNvGrpSpPr/>
          <p:nvPr/>
        </p:nvGrpSpPr>
        <p:grpSpPr>
          <a:xfrm>
            <a:off x="-30394" y="1071546"/>
            <a:ext cx="2836034" cy="521760"/>
            <a:chOff x="683954" y="1071546"/>
            <a:chExt cx="2836034" cy="521760"/>
          </a:xfrm>
        </p:grpSpPr>
        <p:sp>
          <p:nvSpPr>
            <p:cNvPr id="13" name="矩形 12"/>
            <p:cNvSpPr/>
            <p:nvPr/>
          </p:nvSpPr>
          <p:spPr>
            <a:xfrm>
              <a:off x="714348" y="1071546"/>
              <a:ext cx="500066" cy="500066"/>
            </a:xfrm>
            <a:prstGeom prst="rect">
              <a:avLst/>
            </a:prstGeom>
            <a:solidFill>
              <a:srgbClr val="C0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2"/>
            </a:lnRef>
            <a:fillRef idx="3">
              <a:schemeClr val="accent2"/>
            </a:fillRef>
            <a:effectRef idx="2">
              <a:schemeClr val="accent2"/>
            </a:effectRef>
            <a:fontRef idx="minor">
              <a:schemeClr val="lt1"/>
            </a:fontRef>
          </p:style>
          <p:txBody>
            <a:bodyPr rtlCol="0" anchor="ctr"/>
            <a:lstStyle/>
            <a:p>
              <a:pPr algn="ctr"/>
              <a:endParaRPr lang="zh-CN" altLang="en-US"/>
            </a:p>
          </p:txBody>
        </p:sp>
        <p:sp>
          <p:nvSpPr>
            <p:cNvPr id="14" name="矩形 13"/>
            <p:cNvSpPr/>
            <p:nvPr/>
          </p:nvSpPr>
          <p:spPr>
            <a:xfrm>
              <a:off x="1214414" y="1071546"/>
              <a:ext cx="2305574" cy="500066"/>
            </a:xfrm>
            <a:prstGeom prst="rect">
              <a:avLst/>
            </a:prstGeom>
            <a:solidFill>
              <a:schemeClr val="bg1">
                <a:lumMod val="8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dk1"/>
            </a:lnRef>
            <a:fillRef idx="3">
              <a:schemeClr val="dk1"/>
            </a:fillRef>
            <a:effectRef idx="2">
              <a:schemeClr val="dk1"/>
            </a:effectRef>
            <a:fontRef idx="minor">
              <a:schemeClr val="lt1"/>
            </a:fontRef>
          </p:style>
          <p:txBody>
            <a:bodyPr rtlCol="0" anchor="ctr"/>
            <a:lstStyle/>
            <a:p>
              <a:pPr algn="ctr"/>
              <a:endParaRPr lang="zh-CN" altLang="en-US"/>
            </a:p>
          </p:txBody>
        </p:sp>
        <p:sp>
          <p:nvSpPr>
            <p:cNvPr id="15" name="矩形 14"/>
            <p:cNvSpPr/>
            <p:nvPr/>
          </p:nvSpPr>
          <p:spPr>
            <a:xfrm>
              <a:off x="683954" y="1116252"/>
              <a:ext cx="2528256" cy="477054"/>
            </a:xfrm>
            <a:prstGeom prst="rect">
              <a:avLst/>
            </a:prstGeom>
          </p:spPr>
          <p:txBody>
            <a:bodyPr wrap="none">
              <a:spAutoFit/>
            </a:bodyPr>
            <a:lstStyle/>
            <a:p>
              <a:pPr>
                <a:lnSpc>
                  <a:spcPts val="3000"/>
                </a:lnSpc>
                <a:buClr>
                  <a:srgbClr val="FFC000"/>
                </a:buClr>
              </a:pPr>
              <a:r>
                <a:rPr lang="en-US" altLang="zh-CN" sz="2400" b="1" dirty="0" smtClean="0">
                  <a:solidFill>
                    <a:schemeClr val="bg1"/>
                  </a:solidFill>
                  <a:latin typeface="微软雅黑" pitchFamily="34" charset="-122"/>
                  <a:ea typeface="微软雅黑" pitchFamily="34" charset="-122"/>
                </a:rPr>
                <a:t>5</a:t>
              </a:r>
              <a:r>
                <a:rPr lang="zh-CN" altLang="en-US" sz="2400" b="1" dirty="0" smtClean="0">
                  <a:solidFill>
                    <a:schemeClr val="bg1"/>
                  </a:solidFill>
                  <a:latin typeface="微软雅黑" pitchFamily="34" charset="-122"/>
                  <a:ea typeface="微软雅黑" pitchFamily="34" charset="-122"/>
                </a:rPr>
                <a:t>、构建地理实体</a:t>
              </a:r>
              <a:endParaRPr lang="zh-CN" altLang="en-US" sz="2400" b="1" dirty="0" smtClean="0">
                <a:solidFill>
                  <a:schemeClr val="tx1">
                    <a:lumMod val="65000"/>
                    <a:lumOff val="35000"/>
                  </a:schemeClr>
                </a:solidFill>
                <a:latin typeface="微软雅黑" pitchFamily="34" charset="-122"/>
                <a:ea typeface="微软雅黑" pitchFamily="34" charset="-122"/>
              </a:endParaRPr>
            </a:p>
          </p:txBody>
        </p:sp>
      </p:grpSp>
      <p:sp>
        <p:nvSpPr>
          <p:cNvPr id="39" name="标题 1"/>
          <p:cNvSpPr txBox="1">
            <a:spLocks/>
          </p:cNvSpPr>
          <p:nvPr/>
        </p:nvSpPr>
        <p:spPr>
          <a:xfrm>
            <a:off x="71438" y="-27383"/>
            <a:ext cx="9072562" cy="884634"/>
          </a:xfrm>
          <a:prstGeom prst="rect">
            <a:avLst/>
          </a:prstGeom>
        </p:spPr>
        <p:txBody>
          <a:bodyPr vert="horz" lIns="91440" tIns="45720" rIns="91440" bIns="45720" rtlCol="0" anchor="b">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pPr fontAlgn="auto">
              <a:spcAft>
                <a:spcPts val="0"/>
              </a:spcAft>
            </a:pPr>
            <a:r>
              <a:rPr lang="zh-CN" altLang="en-US" sz="4400" b="1" spc="50" dirty="0">
                <a:ln w="11430"/>
                <a:solidFill>
                  <a:srgbClr val="7030A0"/>
                </a:solidFill>
                <a:effectLst>
                  <a:outerShdw blurRad="76200" dist="50800" dir="5400000" algn="tl" rotWithShape="0">
                    <a:srgbClr val="000000">
                      <a:alpha val="65000"/>
                    </a:srgbClr>
                  </a:outerShdw>
                </a:effectLst>
                <a:latin typeface="微软雅黑" pitchFamily="34" charset="-122"/>
                <a:ea typeface="微软雅黑" pitchFamily="34" charset="-122"/>
              </a:rPr>
              <a:t>四、数据要求</a:t>
            </a:r>
            <a:endParaRPr lang="zh-CN" altLang="en-US" sz="3600" b="1" spc="50" dirty="0">
              <a:ln w="11430"/>
              <a:solidFill>
                <a:srgbClr val="7030A0"/>
              </a:solidFill>
              <a:effectLst>
                <a:outerShdw blurRad="76200" dist="50800" dir="5400000" algn="tl" rotWithShape="0">
                  <a:srgbClr val="000000">
                    <a:alpha val="65000"/>
                  </a:srgbClr>
                </a:outerShdw>
              </a:effectLst>
              <a:latin typeface="微软雅黑" pitchFamily="34" charset="-122"/>
              <a:ea typeface="微软雅黑" pitchFamily="34" charset="-122"/>
            </a:endParaRPr>
          </a:p>
        </p:txBody>
      </p:sp>
      <p:pic>
        <p:nvPicPr>
          <p:cNvPr id="33" name="图片 32" descr="C:\Users\Administrator\Documents\Tencent Files\14311818\Image\Image1\HVMKGI8IE0$Q_16P4{_56AT.jpg"/>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67784" y="1606353"/>
            <a:ext cx="9126092" cy="4414935"/>
          </a:xfrm>
          <a:prstGeom prst="rect">
            <a:avLst/>
          </a:prstGeom>
          <a:noFill/>
          <a:ln>
            <a:noFill/>
          </a:ln>
        </p:spPr>
      </p:pic>
      <p:sp>
        <p:nvSpPr>
          <p:cNvPr id="37" name="Rectangle 48"/>
          <p:cNvSpPr/>
          <p:nvPr/>
        </p:nvSpPr>
        <p:spPr bwMode="auto">
          <a:xfrm>
            <a:off x="67784" y="5833211"/>
            <a:ext cx="9076216" cy="937179"/>
          </a:xfrm>
          <a:prstGeom prst="roundRect">
            <a:avLst>
              <a:gd name="adj" fmla="val 4477"/>
            </a:avLst>
          </a:prstGeom>
          <a:gradFill>
            <a:gsLst>
              <a:gs pos="95000">
                <a:srgbClr val="FFFFFF"/>
              </a:gs>
              <a:gs pos="100000">
                <a:srgbClr val="FFDD71"/>
              </a:gs>
            </a:gsLst>
            <a:lin ang="5400000" scaled="0"/>
          </a:gradFill>
          <a:ln w="38100">
            <a:gradFill>
              <a:gsLst>
                <a:gs pos="50000">
                  <a:srgbClr val="BC6200"/>
                </a:gs>
                <a:gs pos="100000">
                  <a:srgbClr val="DA5D00"/>
                </a:gs>
              </a:gsLst>
              <a:lin ang="5400000" scaled="0"/>
            </a:gradFill>
          </a:ln>
          <a:effectLst/>
          <a:scene3d>
            <a:camera prst="orthographicFront"/>
            <a:lightRig rig="flat" dir="t"/>
          </a:scene3d>
          <a:sp3d contourW="19050">
            <a:bevelT w="101600" prst="divot"/>
            <a:bevelB w="0" h="0"/>
            <a:contourClr>
              <a:schemeClr val="bg1"/>
            </a:contourClr>
          </a:sp3d>
        </p:spPr>
        <p:style>
          <a:lnRef idx="1">
            <a:schemeClr val="accent2"/>
          </a:lnRef>
          <a:fillRef idx="3">
            <a:schemeClr val="accent2"/>
          </a:fillRef>
          <a:effectRef idx="2">
            <a:schemeClr val="accent2"/>
          </a:effectRef>
          <a:fontRef idx="minor">
            <a:schemeClr val="lt1"/>
          </a:fontRef>
        </p:style>
        <p:txBody>
          <a:bodyPr anchor="ctr">
            <a:sp3d/>
          </a:bodyPr>
          <a:lstStyle/>
          <a:p>
            <a:pPr defTabSz="685666">
              <a:lnSpc>
                <a:spcPts val="3000"/>
              </a:lnSpc>
              <a:spcBef>
                <a:spcPts val="1000"/>
              </a:spcBef>
              <a:buFont typeface="Wingdings" pitchFamily="2" charset="2"/>
              <a:buChar char="u"/>
            </a:pPr>
            <a:r>
              <a:rPr lang="zh-CN" altLang="en-US" b="1" dirty="0" smtClean="0">
                <a:solidFill>
                  <a:srgbClr val="3C2924"/>
                </a:solidFill>
                <a:latin typeface="微软雅黑" pitchFamily="34" charset="-122"/>
                <a:ea typeface="微软雅黑" pitchFamily="34" charset="-122"/>
              </a:rPr>
              <a:t>对于</a:t>
            </a:r>
            <a:r>
              <a:rPr lang="zh-CN" altLang="en-US" b="1" dirty="0">
                <a:solidFill>
                  <a:srgbClr val="3C2924"/>
                </a:solidFill>
                <a:latin typeface="微软雅黑" pitchFamily="34" charset="-122"/>
                <a:ea typeface="微软雅黑" pitchFamily="34" charset="-122"/>
              </a:rPr>
              <a:t>具有重复路段的道路，在做处理时需要使得每一条铁路都要包含重复路段，保持道路的</a:t>
            </a:r>
            <a:r>
              <a:rPr lang="zh-CN" altLang="en-US" b="1" dirty="0" smtClean="0">
                <a:solidFill>
                  <a:srgbClr val="3C2924"/>
                </a:solidFill>
                <a:latin typeface="微软雅黑" pitchFamily="34" charset="-122"/>
                <a:ea typeface="微软雅黑" pitchFamily="34" charset="-122"/>
              </a:rPr>
              <a:t>连通性</a:t>
            </a:r>
            <a:endParaRPr lang="zh-CN" altLang="en-US" b="1" dirty="0">
              <a:solidFill>
                <a:srgbClr val="3C2924"/>
              </a:solidFill>
              <a:latin typeface="微软雅黑" pitchFamily="34" charset="-122"/>
              <a:ea typeface="微软雅黑" pitchFamily="34" charset="-122"/>
            </a:endParaRPr>
          </a:p>
        </p:txBody>
      </p:sp>
      <p:sp>
        <p:nvSpPr>
          <p:cNvPr id="5" name="灯片编号占位符 4"/>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92</a:t>
            </a:fld>
            <a:endParaRPr lang="zh-CN" altLang="en-US">
              <a:solidFill>
                <a:prstClr val="black">
                  <a:tint val="75000"/>
                </a:prstClr>
              </a:solidFill>
            </a:endParaRPr>
          </a:p>
        </p:txBody>
      </p:sp>
    </p:spTree>
    <p:extLst>
      <p:ext uri="{BB962C8B-B14F-4D97-AF65-F5344CB8AC3E}">
        <p14:creationId xmlns:p14="http://schemas.microsoft.com/office/powerpoint/2010/main" xmlns="" val="647534468"/>
      </p:ext>
    </p:extLst>
  </p:cSld>
  <p:clrMapOvr>
    <a:masterClrMapping/>
  </p:clrMapOvr>
  <p:transition>
    <p:fade/>
  </p:transition>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24"/>
          <p:cNvGrpSpPr>
            <a:grpSpLocks/>
          </p:cNvGrpSpPr>
          <p:nvPr/>
        </p:nvGrpSpPr>
        <p:grpSpPr bwMode="auto">
          <a:xfrm>
            <a:off x="0" y="-71437"/>
            <a:ext cx="9144000" cy="1309688"/>
            <a:chOff x="0" y="-71462"/>
            <a:chExt cx="9144000" cy="1309218"/>
          </a:xfrm>
        </p:grpSpPr>
        <p:grpSp>
          <p:nvGrpSpPr>
            <p:cNvPr id="3" name="组合 21"/>
            <p:cNvGrpSpPr>
              <a:grpSpLocks/>
            </p:cNvGrpSpPr>
            <p:nvPr/>
          </p:nvGrpSpPr>
          <p:grpSpPr bwMode="auto">
            <a:xfrm>
              <a:off x="0" y="857232"/>
              <a:ext cx="9144000" cy="173037"/>
              <a:chOff x="0" y="827071"/>
              <a:chExt cx="9144000" cy="173037"/>
            </a:xfrm>
          </p:grpSpPr>
          <p:sp>
            <p:nvSpPr>
              <p:cNvPr id="21" name="矩形 20"/>
              <p:cNvSpPr/>
              <p:nvPr/>
            </p:nvSpPr>
            <p:spPr>
              <a:xfrm>
                <a:off x="0" y="920664"/>
                <a:ext cx="9144000" cy="45719"/>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3"/>
              </a:lnRef>
              <a:fillRef idx="2">
                <a:schemeClr val="accent3"/>
              </a:fillRef>
              <a:effectRef idx="1">
                <a:schemeClr val="accent3"/>
              </a:effectRef>
              <a:fontRef idx="minor">
                <a:schemeClr val="dk1"/>
              </a:fontRef>
            </p:style>
            <p:txBody>
              <a:bodyPr anchor="ctr"/>
              <a:lstStyle/>
              <a:p>
                <a:pPr algn="ctr" fontAlgn="auto">
                  <a:spcBef>
                    <a:spcPts val="0"/>
                  </a:spcBef>
                  <a:spcAft>
                    <a:spcPts val="0"/>
                  </a:spcAft>
                  <a:defRPr/>
                </a:pPr>
                <a:endParaRPr lang="zh-CN" altLang="en-US" kern="0">
                  <a:solidFill>
                    <a:sysClr val="window" lastClr="FFFFFF"/>
                  </a:solidFill>
                  <a:latin typeface="Constantia"/>
                  <a:ea typeface="微软雅黑"/>
                </a:endParaRPr>
              </a:p>
            </p:txBody>
          </p:sp>
          <p:grpSp>
            <p:nvGrpSpPr>
              <p:cNvPr id="4" name="组合 12"/>
              <p:cNvGrpSpPr>
                <a:grpSpLocks/>
              </p:cNvGrpSpPr>
              <p:nvPr/>
            </p:nvGrpSpPr>
            <p:grpSpPr bwMode="auto">
              <a:xfrm>
                <a:off x="8715404" y="827071"/>
                <a:ext cx="287337" cy="173037"/>
                <a:chOff x="8461697" y="933460"/>
                <a:chExt cx="358775" cy="244475"/>
              </a:xfrm>
            </p:grpSpPr>
            <p:sp>
              <p:nvSpPr>
                <p:cNvPr id="23" name="燕尾形 22"/>
                <p:cNvSpPr/>
                <p:nvPr/>
              </p:nvSpPr>
              <p:spPr>
                <a:xfrm>
                  <a:off x="8461661" y="932981"/>
                  <a:ext cx="180380" cy="244389"/>
                </a:xfrm>
                <a:prstGeom prst="chevron">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fontAlgn="auto">
                    <a:spcBef>
                      <a:spcPts val="0"/>
                    </a:spcBef>
                    <a:spcAft>
                      <a:spcPts val="0"/>
                    </a:spcAft>
                    <a:defRPr/>
                  </a:pPr>
                  <a:endParaRPr lang="zh-CN" altLang="en-US">
                    <a:solidFill>
                      <a:schemeClr val="tx1"/>
                    </a:solidFill>
                  </a:endParaRPr>
                </a:p>
              </p:txBody>
            </p:sp>
            <p:sp>
              <p:nvSpPr>
                <p:cNvPr id="24" name="燕尾形 23"/>
                <p:cNvSpPr/>
                <p:nvPr/>
              </p:nvSpPr>
              <p:spPr>
                <a:xfrm>
                  <a:off x="8642040" y="932981"/>
                  <a:ext cx="178397" cy="244389"/>
                </a:xfrm>
                <a:prstGeom prst="chevron">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fontAlgn="auto">
                    <a:spcBef>
                      <a:spcPts val="0"/>
                    </a:spcBef>
                    <a:spcAft>
                      <a:spcPts val="0"/>
                    </a:spcAft>
                    <a:defRPr/>
                  </a:pPr>
                  <a:endParaRPr lang="zh-CN" altLang="en-US">
                    <a:solidFill>
                      <a:schemeClr val="tx1"/>
                    </a:solidFill>
                  </a:endParaRPr>
                </a:p>
              </p:txBody>
            </p:sp>
          </p:grpSp>
        </p:grpSp>
        <p:pic>
          <p:nvPicPr>
            <p:cNvPr id="20" name="图片 19" descr="14-2.png"/>
            <p:cNvPicPr>
              <a:picLocks noChangeAspect="1"/>
            </p:cNvPicPr>
            <p:nvPr/>
          </p:nvPicPr>
          <p:blipFill>
            <a:blip r:embed="rId3" cstate="print">
              <a:lum bright="100000" contrast="12000"/>
              <a:extLst/>
            </a:blip>
            <a:srcRect l="38138" b="39864"/>
            <a:stretch>
              <a:fillRect/>
            </a:stretch>
          </p:blipFill>
          <p:spPr bwMode="auto">
            <a:xfrm>
              <a:off x="5786446" y="-71462"/>
              <a:ext cx="3044754" cy="1309218"/>
            </a:xfrm>
            <a:prstGeom prst="rect">
              <a:avLst/>
            </a:prstGeom>
            <a:noFill/>
            <a:ln>
              <a:noFill/>
            </a:ln>
            <a:effectLst>
              <a:outerShdw blurRad="190500" dist="228600" dir="2700000" algn="ctr">
                <a:srgbClr val="000000">
                  <a:alpha val="30000"/>
                </a:srgbClr>
              </a:outerShdw>
            </a:effectLst>
            <a:scene3d>
              <a:camera prst="perspectiveRelaxed"/>
              <a:lightRig rig="threePt" dir="t"/>
            </a:scene3d>
            <a:extLst/>
          </p:spPr>
        </p:pic>
      </p:grpSp>
      <p:grpSp>
        <p:nvGrpSpPr>
          <p:cNvPr id="12" name="组合 25"/>
          <p:cNvGrpSpPr/>
          <p:nvPr/>
        </p:nvGrpSpPr>
        <p:grpSpPr>
          <a:xfrm>
            <a:off x="-30394" y="1071546"/>
            <a:ext cx="2836034" cy="521760"/>
            <a:chOff x="683954" y="1071546"/>
            <a:chExt cx="2836034" cy="521760"/>
          </a:xfrm>
        </p:grpSpPr>
        <p:sp>
          <p:nvSpPr>
            <p:cNvPr id="13" name="矩形 12"/>
            <p:cNvSpPr/>
            <p:nvPr/>
          </p:nvSpPr>
          <p:spPr>
            <a:xfrm>
              <a:off x="714348" y="1071546"/>
              <a:ext cx="500066" cy="500066"/>
            </a:xfrm>
            <a:prstGeom prst="rect">
              <a:avLst/>
            </a:prstGeom>
            <a:solidFill>
              <a:srgbClr val="C0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2"/>
            </a:lnRef>
            <a:fillRef idx="3">
              <a:schemeClr val="accent2"/>
            </a:fillRef>
            <a:effectRef idx="2">
              <a:schemeClr val="accent2"/>
            </a:effectRef>
            <a:fontRef idx="minor">
              <a:schemeClr val="lt1"/>
            </a:fontRef>
          </p:style>
          <p:txBody>
            <a:bodyPr rtlCol="0" anchor="ctr"/>
            <a:lstStyle/>
            <a:p>
              <a:pPr algn="ctr"/>
              <a:endParaRPr lang="zh-CN" altLang="en-US"/>
            </a:p>
          </p:txBody>
        </p:sp>
        <p:sp>
          <p:nvSpPr>
            <p:cNvPr id="14" name="矩形 13"/>
            <p:cNvSpPr/>
            <p:nvPr/>
          </p:nvSpPr>
          <p:spPr>
            <a:xfrm>
              <a:off x="1214414" y="1071546"/>
              <a:ext cx="2305574" cy="500066"/>
            </a:xfrm>
            <a:prstGeom prst="rect">
              <a:avLst/>
            </a:prstGeom>
            <a:solidFill>
              <a:schemeClr val="bg1">
                <a:lumMod val="8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dk1"/>
            </a:lnRef>
            <a:fillRef idx="3">
              <a:schemeClr val="dk1"/>
            </a:fillRef>
            <a:effectRef idx="2">
              <a:schemeClr val="dk1"/>
            </a:effectRef>
            <a:fontRef idx="minor">
              <a:schemeClr val="lt1"/>
            </a:fontRef>
          </p:style>
          <p:txBody>
            <a:bodyPr rtlCol="0" anchor="ctr"/>
            <a:lstStyle/>
            <a:p>
              <a:pPr algn="ctr"/>
              <a:endParaRPr lang="zh-CN" altLang="en-US"/>
            </a:p>
          </p:txBody>
        </p:sp>
        <p:sp>
          <p:nvSpPr>
            <p:cNvPr id="15" name="矩形 14"/>
            <p:cNvSpPr/>
            <p:nvPr/>
          </p:nvSpPr>
          <p:spPr>
            <a:xfrm>
              <a:off x="683954" y="1116252"/>
              <a:ext cx="2528256" cy="477054"/>
            </a:xfrm>
            <a:prstGeom prst="rect">
              <a:avLst/>
            </a:prstGeom>
          </p:spPr>
          <p:txBody>
            <a:bodyPr wrap="none">
              <a:spAutoFit/>
            </a:bodyPr>
            <a:lstStyle/>
            <a:p>
              <a:pPr>
                <a:lnSpc>
                  <a:spcPts val="3000"/>
                </a:lnSpc>
                <a:buClr>
                  <a:srgbClr val="FFC000"/>
                </a:buClr>
              </a:pPr>
              <a:r>
                <a:rPr lang="en-US" altLang="zh-CN" sz="2400" b="1" dirty="0" smtClean="0">
                  <a:solidFill>
                    <a:schemeClr val="bg1"/>
                  </a:solidFill>
                  <a:latin typeface="微软雅黑" pitchFamily="34" charset="-122"/>
                  <a:ea typeface="微软雅黑" pitchFamily="34" charset="-122"/>
                </a:rPr>
                <a:t>5</a:t>
              </a:r>
              <a:r>
                <a:rPr lang="zh-CN" altLang="en-US" sz="2400" b="1" dirty="0" smtClean="0">
                  <a:solidFill>
                    <a:schemeClr val="bg1"/>
                  </a:solidFill>
                  <a:latin typeface="微软雅黑" pitchFamily="34" charset="-122"/>
                  <a:ea typeface="微软雅黑" pitchFamily="34" charset="-122"/>
                </a:rPr>
                <a:t>、构建地理实体</a:t>
              </a:r>
              <a:endParaRPr lang="zh-CN" altLang="en-US" sz="2400" b="1" dirty="0" smtClean="0">
                <a:solidFill>
                  <a:schemeClr val="tx1">
                    <a:lumMod val="65000"/>
                    <a:lumOff val="35000"/>
                  </a:schemeClr>
                </a:solidFill>
                <a:latin typeface="微软雅黑" pitchFamily="34" charset="-122"/>
                <a:ea typeface="微软雅黑" pitchFamily="34" charset="-122"/>
              </a:endParaRPr>
            </a:p>
          </p:txBody>
        </p:sp>
      </p:grpSp>
      <p:sp>
        <p:nvSpPr>
          <p:cNvPr id="39" name="标题 1"/>
          <p:cNvSpPr txBox="1">
            <a:spLocks/>
          </p:cNvSpPr>
          <p:nvPr/>
        </p:nvSpPr>
        <p:spPr>
          <a:xfrm>
            <a:off x="71438" y="-27383"/>
            <a:ext cx="9072562" cy="884634"/>
          </a:xfrm>
          <a:prstGeom prst="rect">
            <a:avLst/>
          </a:prstGeom>
        </p:spPr>
        <p:txBody>
          <a:bodyPr vert="horz" lIns="91440" tIns="45720" rIns="91440" bIns="45720" rtlCol="0" anchor="b">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pPr fontAlgn="auto">
              <a:spcAft>
                <a:spcPts val="0"/>
              </a:spcAft>
            </a:pPr>
            <a:r>
              <a:rPr lang="zh-CN" altLang="en-US" sz="4400" b="1" spc="50" dirty="0">
                <a:ln w="11430"/>
                <a:solidFill>
                  <a:srgbClr val="7030A0"/>
                </a:solidFill>
                <a:effectLst>
                  <a:outerShdw blurRad="76200" dist="50800" dir="5400000" algn="tl" rotWithShape="0">
                    <a:srgbClr val="000000">
                      <a:alpha val="65000"/>
                    </a:srgbClr>
                  </a:outerShdw>
                </a:effectLst>
                <a:latin typeface="微软雅黑" pitchFamily="34" charset="-122"/>
                <a:ea typeface="微软雅黑" pitchFamily="34" charset="-122"/>
              </a:rPr>
              <a:t>四、数据要求</a:t>
            </a:r>
            <a:endParaRPr lang="zh-CN" altLang="en-US" sz="3600" b="1" spc="50" dirty="0">
              <a:ln w="11430"/>
              <a:solidFill>
                <a:srgbClr val="7030A0"/>
              </a:solidFill>
              <a:effectLst>
                <a:outerShdw blurRad="76200" dist="50800" dir="5400000" algn="tl" rotWithShape="0">
                  <a:srgbClr val="000000">
                    <a:alpha val="65000"/>
                  </a:srgbClr>
                </a:outerShdw>
              </a:effectLst>
              <a:latin typeface="微软雅黑" pitchFamily="34" charset="-122"/>
              <a:ea typeface="微软雅黑" pitchFamily="34" charset="-122"/>
            </a:endParaRPr>
          </a:p>
        </p:txBody>
      </p:sp>
      <p:pic>
        <p:nvPicPr>
          <p:cNvPr id="5122" name="Picture 2" descr="捕获"/>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339191" y="2398862"/>
            <a:ext cx="8448415" cy="21530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123" name="Picture 3" descr="捕获"/>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345886" y="5444036"/>
            <a:ext cx="8517021" cy="83467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下箭头 4"/>
          <p:cNvSpPr/>
          <p:nvPr/>
        </p:nvSpPr>
        <p:spPr>
          <a:xfrm>
            <a:off x="4387683" y="4538301"/>
            <a:ext cx="249916" cy="92047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a:off x="175525" y="1959320"/>
            <a:ext cx="2954655" cy="369332"/>
          </a:xfrm>
          <a:prstGeom prst="rect">
            <a:avLst/>
          </a:prstGeom>
        </p:spPr>
        <p:txBody>
          <a:bodyPr wrap="none">
            <a:spAutoFit/>
          </a:bodyPr>
          <a:lstStyle/>
          <a:p>
            <a:r>
              <a:rPr lang="zh-CN" altLang="zh-CN" dirty="0">
                <a:ea typeface="宋体" panose="02010600030101010101" pitchFamily="2" charset="-122"/>
                <a:cs typeface="Times New Roman" panose="02020603050405020304" pitchFamily="18" charset="0"/>
              </a:rPr>
              <a:t>融合前的公路属性表如下：</a:t>
            </a:r>
            <a:endParaRPr lang="zh-CN" altLang="en-US" dirty="0"/>
          </a:p>
        </p:txBody>
      </p:sp>
      <p:sp>
        <p:nvSpPr>
          <p:cNvPr id="7" name="矩形 6"/>
          <p:cNvSpPr/>
          <p:nvPr/>
        </p:nvSpPr>
        <p:spPr>
          <a:xfrm>
            <a:off x="310535" y="4998537"/>
            <a:ext cx="2954655" cy="369332"/>
          </a:xfrm>
          <a:prstGeom prst="rect">
            <a:avLst/>
          </a:prstGeom>
        </p:spPr>
        <p:txBody>
          <a:bodyPr wrap="none">
            <a:spAutoFit/>
          </a:bodyPr>
          <a:lstStyle/>
          <a:p>
            <a:r>
              <a:rPr lang="zh-CN" altLang="zh-CN" dirty="0">
                <a:ea typeface="宋体" panose="02010600030101010101" pitchFamily="2" charset="-122"/>
                <a:cs typeface="Times New Roman" panose="02020603050405020304" pitchFamily="18" charset="0"/>
              </a:rPr>
              <a:t>融合后的公路属性表如下：</a:t>
            </a:r>
            <a:endParaRPr lang="zh-CN" altLang="en-US" dirty="0"/>
          </a:p>
        </p:txBody>
      </p:sp>
      <p:sp>
        <p:nvSpPr>
          <p:cNvPr id="8" name="灯片编号占位符 7"/>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93</a:t>
            </a:fld>
            <a:endParaRPr lang="zh-CN" altLang="en-US">
              <a:solidFill>
                <a:prstClr val="black">
                  <a:tint val="75000"/>
                </a:prstClr>
              </a:solidFill>
            </a:endParaRPr>
          </a:p>
        </p:txBody>
      </p:sp>
    </p:spTree>
    <p:extLst>
      <p:ext uri="{BB962C8B-B14F-4D97-AF65-F5344CB8AC3E}">
        <p14:creationId xmlns:p14="http://schemas.microsoft.com/office/powerpoint/2010/main" xmlns="" val="3081307394"/>
      </p:ext>
    </p:extLst>
  </p:cSld>
  <p:clrMapOvr>
    <a:masterClrMapping/>
  </p:clrMapOvr>
  <p:transition>
    <p:fade/>
  </p:transition>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24"/>
          <p:cNvGrpSpPr>
            <a:grpSpLocks/>
          </p:cNvGrpSpPr>
          <p:nvPr/>
        </p:nvGrpSpPr>
        <p:grpSpPr bwMode="auto">
          <a:xfrm>
            <a:off x="0" y="-71437"/>
            <a:ext cx="9144000" cy="1309688"/>
            <a:chOff x="0" y="-71462"/>
            <a:chExt cx="9144000" cy="1309218"/>
          </a:xfrm>
        </p:grpSpPr>
        <p:grpSp>
          <p:nvGrpSpPr>
            <p:cNvPr id="3" name="组合 21"/>
            <p:cNvGrpSpPr>
              <a:grpSpLocks/>
            </p:cNvGrpSpPr>
            <p:nvPr/>
          </p:nvGrpSpPr>
          <p:grpSpPr bwMode="auto">
            <a:xfrm>
              <a:off x="0" y="857232"/>
              <a:ext cx="9144000" cy="173037"/>
              <a:chOff x="0" y="827071"/>
              <a:chExt cx="9144000" cy="173037"/>
            </a:xfrm>
          </p:grpSpPr>
          <p:sp>
            <p:nvSpPr>
              <p:cNvPr id="21" name="矩形 20"/>
              <p:cNvSpPr/>
              <p:nvPr/>
            </p:nvSpPr>
            <p:spPr>
              <a:xfrm>
                <a:off x="0" y="920664"/>
                <a:ext cx="9144000" cy="45719"/>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3"/>
              </a:lnRef>
              <a:fillRef idx="2">
                <a:schemeClr val="accent3"/>
              </a:fillRef>
              <a:effectRef idx="1">
                <a:schemeClr val="accent3"/>
              </a:effectRef>
              <a:fontRef idx="minor">
                <a:schemeClr val="dk1"/>
              </a:fontRef>
            </p:style>
            <p:txBody>
              <a:bodyPr anchor="ctr"/>
              <a:lstStyle/>
              <a:p>
                <a:pPr algn="ctr" fontAlgn="auto">
                  <a:spcBef>
                    <a:spcPts val="0"/>
                  </a:spcBef>
                  <a:spcAft>
                    <a:spcPts val="0"/>
                  </a:spcAft>
                  <a:defRPr/>
                </a:pPr>
                <a:endParaRPr lang="zh-CN" altLang="en-US" kern="0">
                  <a:solidFill>
                    <a:sysClr val="window" lastClr="FFFFFF"/>
                  </a:solidFill>
                  <a:latin typeface="Constantia"/>
                  <a:ea typeface="微软雅黑"/>
                </a:endParaRPr>
              </a:p>
            </p:txBody>
          </p:sp>
          <p:grpSp>
            <p:nvGrpSpPr>
              <p:cNvPr id="4" name="组合 12"/>
              <p:cNvGrpSpPr>
                <a:grpSpLocks/>
              </p:cNvGrpSpPr>
              <p:nvPr/>
            </p:nvGrpSpPr>
            <p:grpSpPr bwMode="auto">
              <a:xfrm>
                <a:off x="8715404" y="827071"/>
                <a:ext cx="287337" cy="173037"/>
                <a:chOff x="8461697" y="933460"/>
                <a:chExt cx="358775" cy="244475"/>
              </a:xfrm>
            </p:grpSpPr>
            <p:sp>
              <p:nvSpPr>
                <p:cNvPr id="23" name="燕尾形 22"/>
                <p:cNvSpPr/>
                <p:nvPr/>
              </p:nvSpPr>
              <p:spPr>
                <a:xfrm>
                  <a:off x="8461661" y="932981"/>
                  <a:ext cx="180380" cy="244389"/>
                </a:xfrm>
                <a:prstGeom prst="chevron">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fontAlgn="auto">
                    <a:spcBef>
                      <a:spcPts val="0"/>
                    </a:spcBef>
                    <a:spcAft>
                      <a:spcPts val="0"/>
                    </a:spcAft>
                    <a:defRPr/>
                  </a:pPr>
                  <a:endParaRPr lang="zh-CN" altLang="en-US">
                    <a:solidFill>
                      <a:schemeClr val="tx1"/>
                    </a:solidFill>
                  </a:endParaRPr>
                </a:p>
              </p:txBody>
            </p:sp>
            <p:sp>
              <p:nvSpPr>
                <p:cNvPr id="24" name="燕尾形 23"/>
                <p:cNvSpPr/>
                <p:nvPr/>
              </p:nvSpPr>
              <p:spPr>
                <a:xfrm>
                  <a:off x="8642040" y="932981"/>
                  <a:ext cx="178397" cy="244389"/>
                </a:xfrm>
                <a:prstGeom prst="chevron">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fontAlgn="auto">
                    <a:spcBef>
                      <a:spcPts val="0"/>
                    </a:spcBef>
                    <a:spcAft>
                      <a:spcPts val="0"/>
                    </a:spcAft>
                    <a:defRPr/>
                  </a:pPr>
                  <a:endParaRPr lang="zh-CN" altLang="en-US">
                    <a:solidFill>
                      <a:schemeClr val="tx1"/>
                    </a:solidFill>
                  </a:endParaRPr>
                </a:p>
              </p:txBody>
            </p:sp>
          </p:grpSp>
        </p:grpSp>
        <p:pic>
          <p:nvPicPr>
            <p:cNvPr id="20" name="图片 19" descr="14-2.png"/>
            <p:cNvPicPr>
              <a:picLocks noChangeAspect="1"/>
            </p:cNvPicPr>
            <p:nvPr/>
          </p:nvPicPr>
          <p:blipFill>
            <a:blip r:embed="rId3" cstate="print">
              <a:lum bright="100000" contrast="12000"/>
              <a:extLst/>
            </a:blip>
            <a:srcRect l="38138" b="39864"/>
            <a:stretch>
              <a:fillRect/>
            </a:stretch>
          </p:blipFill>
          <p:spPr bwMode="auto">
            <a:xfrm>
              <a:off x="5786446" y="-71462"/>
              <a:ext cx="3044754" cy="1309218"/>
            </a:xfrm>
            <a:prstGeom prst="rect">
              <a:avLst/>
            </a:prstGeom>
            <a:noFill/>
            <a:ln>
              <a:noFill/>
            </a:ln>
            <a:effectLst>
              <a:outerShdw blurRad="190500" dist="228600" dir="2700000" algn="ctr">
                <a:srgbClr val="000000">
                  <a:alpha val="30000"/>
                </a:srgbClr>
              </a:outerShdw>
            </a:effectLst>
            <a:scene3d>
              <a:camera prst="perspectiveRelaxed"/>
              <a:lightRig rig="threePt" dir="t"/>
            </a:scene3d>
            <a:extLst/>
          </p:spPr>
        </p:pic>
      </p:grpSp>
      <p:grpSp>
        <p:nvGrpSpPr>
          <p:cNvPr id="12" name="组合 25"/>
          <p:cNvGrpSpPr/>
          <p:nvPr/>
        </p:nvGrpSpPr>
        <p:grpSpPr>
          <a:xfrm>
            <a:off x="-30394" y="1071546"/>
            <a:ext cx="2836034" cy="521760"/>
            <a:chOff x="683954" y="1071546"/>
            <a:chExt cx="2836034" cy="521760"/>
          </a:xfrm>
        </p:grpSpPr>
        <p:sp>
          <p:nvSpPr>
            <p:cNvPr id="13" name="矩形 12"/>
            <p:cNvSpPr/>
            <p:nvPr/>
          </p:nvSpPr>
          <p:spPr>
            <a:xfrm>
              <a:off x="714348" y="1071546"/>
              <a:ext cx="500066" cy="500066"/>
            </a:xfrm>
            <a:prstGeom prst="rect">
              <a:avLst/>
            </a:prstGeom>
            <a:solidFill>
              <a:srgbClr val="C0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2"/>
            </a:lnRef>
            <a:fillRef idx="3">
              <a:schemeClr val="accent2"/>
            </a:fillRef>
            <a:effectRef idx="2">
              <a:schemeClr val="accent2"/>
            </a:effectRef>
            <a:fontRef idx="minor">
              <a:schemeClr val="lt1"/>
            </a:fontRef>
          </p:style>
          <p:txBody>
            <a:bodyPr rtlCol="0" anchor="ctr"/>
            <a:lstStyle/>
            <a:p>
              <a:pPr algn="ctr"/>
              <a:endParaRPr lang="zh-CN" altLang="en-US"/>
            </a:p>
          </p:txBody>
        </p:sp>
        <p:sp>
          <p:nvSpPr>
            <p:cNvPr id="14" name="矩形 13"/>
            <p:cNvSpPr/>
            <p:nvPr/>
          </p:nvSpPr>
          <p:spPr>
            <a:xfrm>
              <a:off x="1214414" y="1071546"/>
              <a:ext cx="2305574" cy="500066"/>
            </a:xfrm>
            <a:prstGeom prst="rect">
              <a:avLst/>
            </a:prstGeom>
            <a:solidFill>
              <a:schemeClr val="bg1">
                <a:lumMod val="8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dk1"/>
            </a:lnRef>
            <a:fillRef idx="3">
              <a:schemeClr val="dk1"/>
            </a:fillRef>
            <a:effectRef idx="2">
              <a:schemeClr val="dk1"/>
            </a:effectRef>
            <a:fontRef idx="minor">
              <a:schemeClr val="lt1"/>
            </a:fontRef>
          </p:style>
          <p:txBody>
            <a:bodyPr rtlCol="0" anchor="ctr"/>
            <a:lstStyle/>
            <a:p>
              <a:pPr algn="ctr"/>
              <a:endParaRPr lang="zh-CN" altLang="en-US"/>
            </a:p>
          </p:txBody>
        </p:sp>
        <p:sp>
          <p:nvSpPr>
            <p:cNvPr id="15" name="矩形 14"/>
            <p:cNvSpPr/>
            <p:nvPr/>
          </p:nvSpPr>
          <p:spPr>
            <a:xfrm>
              <a:off x="683954" y="1116252"/>
              <a:ext cx="2528256" cy="477054"/>
            </a:xfrm>
            <a:prstGeom prst="rect">
              <a:avLst/>
            </a:prstGeom>
          </p:spPr>
          <p:txBody>
            <a:bodyPr wrap="none">
              <a:spAutoFit/>
            </a:bodyPr>
            <a:lstStyle/>
            <a:p>
              <a:pPr>
                <a:lnSpc>
                  <a:spcPts val="3000"/>
                </a:lnSpc>
                <a:buClr>
                  <a:srgbClr val="FFC000"/>
                </a:buClr>
              </a:pPr>
              <a:r>
                <a:rPr lang="en-US" altLang="zh-CN" sz="2400" b="1" dirty="0" smtClean="0">
                  <a:solidFill>
                    <a:schemeClr val="bg1"/>
                  </a:solidFill>
                  <a:latin typeface="微软雅黑" pitchFamily="34" charset="-122"/>
                  <a:ea typeface="微软雅黑" pitchFamily="34" charset="-122"/>
                </a:rPr>
                <a:t>5</a:t>
              </a:r>
              <a:r>
                <a:rPr lang="zh-CN" altLang="en-US" sz="2400" b="1" dirty="0" smtClean="0">
                  <a:solidFill>
                    <a:schemeClr val="bg1"/>
                  </a:solidFill>
                  <a:latin typeface="微软雅黑" pitchFamily="34" charset="-122"/>
                  <a:ea typeface="微软雅黑" pitchFamily="34" charset="-122"/>
                </a:rPr>
                <a:t>、构建地理实体</a:t>
              </a:r>
              <a:endParaRPr lang="zh-CN" altLang="en-US" sz="2400" b="1" dirty="0" smtClean="0">
                <a:solidFill>
                  <a:schemeClr val="tx1">
                    <a:lumMod val="65000"/>
                    <a:lumOff val="35000"/>
                  </a:schemeClr>
                </a:solidFill>
                <a:latin typeface="微软雅黑" pitchFamily="34" charset="-122"/>
                <a:ea typeface="微软雅黑" pitchFamily="34" charset="-122"/>
              </a:endParaRPr>
            </a:p>
          </p:txBody>
        </p:sp>
      </p:grpSp>
      <p:sp>
        <p:nvSpPr>
          <p:cNvPr id="39" name="标题 1"/>
          <p:cNvSpPr txBox="1">
            <a:spLocks/>
          </p:cNvSpPr>
          <p:nvPr/>
        </p:nvSpPr>
        <p:spPr>
          <a:xfrm>
            <a:off x="71438" y="-27383"/>
            <a:ext cx="9072562" cy="884634"/>
          </a:xfrm>
          <a:prstGeom prst="rect">
            <a:avLst/>
          </a:prstGeom>
        </p:spPr>
        <p:txBody>
          <a:bodyPr vert="horz" lIns="91440" tIns="45720" rIns="91440" bIns="45720" rtlCol="0" anchor="b">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pPr fontAlgn="auto">
              <a:spcAft>
                <a:spcPts val="0"/>
              </a:spcAft>
            </a:pPr>
            <a:r>
              <a:rPr lang="zh-CN" altLang="en-US" sz="4400" b="1" spc="50" dirty="0">
                <a:ln w="11430"/>
                <a:solidFill>
                  <a:srgbClr val="7030A0"/>
                </a:solidFill>
                <a:effectLst>
                  <a:outerShdw blurRad="76200" dist="50800" dir="5400000" algn="tl" rotWithShape="0">
                    <a:srgbClr val="000000">
                      <a:alpha val="65000"/>
                    </a:srgbClr>
                  </a:outerShdw>
                </a:effectLst>
                <a:latin typeface="微软雅黑" pitchFamily="34" charset="-122"/>
                <a:ea typeface="微软雅黑" pitchFamily="34" charset="-122"/>
              </a:rPr>
              <a:t>四、数据要求</a:t>
            </a:r>
            <a:endParaRPr lang="zh-CN" altLang="en-US" sz="3600" b="1" spc="50" dirty="0">
              <a:ln w="11430"/>
              <a:solidFill>
                <a:srgbClr val="7030A0"/>
              </a:solidFill>
              <a:effectLst>
                <a:outerShdw blurRad="76200" dist="50800" dir="5400000" algn="tl" rotWithShape="0">
                  <a:srgbClr val="000000">
                    <a:alpha val="65000"/>
                  </a:srgbClr>
                </a:outerShdw>
              </a:effectLst>
              <a:latin typeface="微软雅黑" pitchFamily="34" charset="-122"/>
              <a:ea typeface="微软雅黑" pitchFamily="34" charset="-122"/>
            </a:endParaRPr>
          </a:p>
        </p:txBody>
      </p:sp>
      <p:pic>
        <p:nvPicPr>
          <p:cNvPr id="16" name="Picture 5"/>
          <p:cNvPicPr>
            <a:picLocks noChangeAspect="1" noChangeArrowheads="1"/>
          </p:cNvPicPr>
          <p:nvPr/>
        </p:nvPicPr>
        <p:blipFill>
          <a:blip r:embed="rId4" cstate="print"/>
          <a:srcRect/>
          <a:stretch>
            <a:fillRect/>
          </a:stretch>
        </p:blipFill>
        <p:spPr bwMode="auto">
          <a:xfrm>
            <a:off x="3571869" y="1052736"/>
            <a:ext cx="5572132" cy="3795998"/>
          </a:xfrm>
          <a:prstGeom prst="rect">
            <a:avLst/>
          </a:prstGeom>
          <a:noFill/>
          <a:ln w="9525">
            <a:noFill/>
            <a:miter lim="800000"/>
            <a:headEnd/>
            <a:tailEnd/>
          </a:ln>
          <a:effectLst/>
        </p:spPr>
      </p:pic>
      <p:sp>
        <p:nvSpPr>
          <p:cNvPr id="19" name="右箭头标注 18"/>
          <p:cNvSpPr/>
          <p:nvPr/>
        </p:nvSpPr>
        <p:spPr>
          <a:xfrm>
            <a:off x="0" y="1697958"/>
            <a:ext cx="3214710" cy="357190"/>
          </a:xfrm>
          <a:prstGeom prst="rightArrowCallout">
            <a:avLst>
              <a:gd name="adj1" fmla="val 25000"/>
              <a:gd name="adj2" fmla="val 25000"/>
              <a:gd name="adj3" fmla="val 25000"/>
              <a:gd name="adj4" fmla="val 92820"/>
            </a:avLst>
          </a:prstGeom>
          <a:solidFill>
            <a:srgbClr val="DA5D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加载数据</a:t>
            </a:r>
            <a:endParaRPr lang="zh-CN" altLang="en-US"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22" name="右箭头标注 21"/>
          <p:cNvSpPr/>
          <p:nvPr/>
        </p:nvSpPr>
        <p:spPr>
          <a:xfrm>
            <a:off x="0" y="2698090"/>
            <a:ext cx="3214678" cy="357190"/>
          </a:xfrm>
          <a:prstGeom prst="rightArrowCallout">
            <a:avLst>
              <a:gd name="adj1" fmla="val 25000"/>
              <a:gd name="adj2" fmla="val 25000"/>
              <a:gd name="adj3" fmla="val 25000"/>
              <a:gd name="adj4" fmla="val 92820"/>
            </a:avLst>
          </a:prstGeom>
          <a:solidFill>
            <a:srgbClr val="DA5D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提取需要实体化的要素</a:t>
            </a:r>
          </a:p>
        </p:txBody>
      </p:sp>
      <p:sp>
        <p:nvSpPr>
          <p:cNvPr id="25" name="右箭头标注 24"/>
          <p:cNvSpPr/>
          <p:nvPr/>
        </p:nvSpPr>
        <p:spPr>
          <a:xfrm>
            <a:off x="0" y="3698222"/>
            <a:ext cx="3214678" cy="357190"/>
          </a:xfrm>
          <a:prstGeom prst="rightArrowCallout">
            <a:avLst>
              <a:gd name="adj1" fmla="val 25000"/>
              <a:gd name="adj2" fmla="val 25000"/>
              <a:gd name="adj3" fmla="val 25000"/>
              <a:gd name="adj4" fmla="val 92820"/>
            </a:avLst>
          </a:prstGeom>
          <a:solidFill>
            <a:srgbClr val="DA5D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合并（</a:t>
            </a:r>
            <a:r>
              <a:rPr lang="en-US" altLang="zh-CN"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dissolve</a:t>
            </a:r>
            <a:r>
              <a:rPr lang="zh-CN" alt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a:t>
            </a:r>
          </a:p>
        </p:txBody>
      </p:sp>
      <p:sp>
        <p:nvSpPr>
          <p:cNvPr id="26" name="下箭头 25"/>
          <p:cNvSpPr/>
          <p:nvPr/>
        </p:nvSpPr>
        <p:spPr>
          <a:xfrm>
            <a:off x="1571636" y="2126586"/>
            <a:ext cx="285752" cy="500066"/>
          </a:xfrm>
          <a:prstGeom prst="downArrow">
            <a:avLst/>
          </a:prstGeom>
          <a:solidFill>
            <a:srgbClr val="CC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下箭头 26"/>
          <p:cNvSpPr/>
          <p:nvPr/>
        </p:nvSpPr>
        <p:spPr>
          <a:xfrm>
            <a:off x="1571636" y="3126718"/>
            <a:ext cx="285752" cy="500066"/>
          </a:xfrm>
          <a:prstGeom prst="downArrow">
            <a:avLst/>
          </a:prstGeom>
          <a:solidFill>
            <a:srgbClr val="CC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下箭头 27"/>
          <p:cNvSpPr/>
          <p:nvPr/>
        </p:nvSpPr>
        <p:spPr>
          <a:xfrm>
            <a:off x="1571636" y="4126850"/>
            <a:ext cx="285752" cy="500066"/>
          </a:xfrm>
          <a:prstGeom prst="downArrow">
            <a:avLst/>
          </a:prstGeom>
          <a:solidFill>
            <a:srgbClr val="CC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右箭头标注 28"/>
          <p:cNvSpPr/>
          <p:nvPr/>
        </p:nvSpPr>
        <p:spPr>
          <a:xfrm>
            <a:off x="0" y="4698354"/>
            <a:ext cx="3214678" cy="357190"/>
          </a:xfrm>
          <a:prstGeom prst="rightArrowCallout">
            <a:avLst>
              <a:gd name="adj1" fmla="val 25000"/>
              <a:gd name="adj2" fmla="val 25000"/>
              <a:gd name="adj3" fmla="val 25000"/>
              <a:gd name="adj4" fmla="val 92820"/>
            </a:avLst>
          </a:prstGeom>
          <a:solidFill>
            <a:srgbClr val="DA5D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生成实体矢量数据</a:t>
            </a:r>
          </a:p>
        </p:txBody>
      </p:sp>
      <p:pic>
        <p:nvPicPr>
          <p:cNvPr id="30" name="Picture 4"/>
          <p:cNvPicPr>
            <a:picLocks noChangeAspect="1" noChangeArrowheads="1"/>
          </p:cNvPicPr>
          <p:nvPr/>
        </p:nvPicPr>
        <p:blipFill>
          <a:blip r:embed="rId5" cstate="print"/>
          <a:srcRect/>
          <a:stretch>
            <a:fillRect/>
          </a:stretch>
        </p:blipFill>
        <p:spPr bwMode="auto">
          <a:xfrm>
            <a:off x="3643306" y="1267050"/>
            <a:ext cx="5500694" cy="4266344"/>
          </a:xfrm>
          <a:prstGeom prst="rect">
            <a:avLst/>
          </a:prstGeom>
          <a:noFill/>
          <a:ln w="9525">
            <a:noFill/>
            <a:miter lim="800000"/>
            <a:headEnd/>
            <a:tailEnd/>
          </a:ln>
          <a:effectLst/>
        </p:spPr>
      </p:pic>
      <p:pic>
        <p:nvPicPr>
          <p:cNvPr id="31" name="Picture 5"/>
          <p:cNvPicPr>
            <a:picLocks noChangeAspect="1" noChangeArrowheads="1"/>
          </p:cNvPicPr>
          <p:nvPr/>
        </p:nvPicPr>
        <p:blipFill>
          <a:blip r:embed="rId6" cstate="print"/>
          <a:srcRect/>
          <a:stretch>
            <a:fillRect/>
          </a:stretch>
        </p:blipFill>
        <p:spPr bwMode="auto">
          <a:xfrm>
            <a:off x="3643306" y="1409926"/>
            <a:ext cx="5500694" cy="4238304"/>
          </a:xfrm>
          <a:prstGeom prst="rect">
            <a:avLst/>
          </a:prstGeom>
          <a:noFill/>
          <a:ln w="9525">
            <a:noFill/>
            <a:miter lim="800000"/>
            <a:headEnd/>
            <a:tailEnd/>
          </a:ln>
          <a:effectLst/>
        </p:spPr>
      </p:pic>
      <p:pic>
        <p:nvPicPr>
          <p:cNvPr id="32" name="Picture 3"/>
          <p:cNvPicPr>
            <a:picLocks noChangeAspect="1" noChangeArrowheads="1"/>
          </p:cNvPicPr>
          <p:nvPr/>
        </p:nvPicPr>
        <p:blipFill>
          <a:blip r:embed="rId7" cstate="print"/>
          <a:srcRect/>
          <a:stretch>
            <a:fillRect/>
          </a:stretch>
        </p:blipFill>
        <p:spPr bwMode="auto">
          <a:xfrm>
            <a:off x="3643306" y="1838554"/>
            <a:ext cx="5500694" cy="3765017"/>
          </a:xfrm>
          <a:prstGeom prst="rect">
            <a:avLst/>
          </a:prstGeom>
          <a:noFill/>
          <a:ln w="9525">
            <a:noFill/>
            <a:miter lim="800000"/>
            <a:headEnd/>
            <a:tailEnd/>
          </a:ln>
          <a:effectLst/>
        </p:spPr>
      </p:pic>
      <p:sp>
        <p:nvSpPr>
          <p:cNvPr id="34" name="Rectangle 48"/>
          <p:cNvSpPr/>
          <p:nvPr/>
        </p:nvSpPr>
        <p:spPr bwMode="auto">
          <a:xfrm>
            <a:off x="32465" y="5603571"/>
            <a:ext cx="9174394" cy="1214254"/>
          </a:xfrm>
          <a:prstGeom prst="roundRect">
            <a:avLst>
              <a:gd name="adj" fmla="val 4477"/>
            </a:avLst>
          </a:prstGeom>
          <a:gradFill>
            <a:gsLst>
              <a:gs pos="95000">
                <a:srgbClr val="FFFFFF"/>
              </a:gs>
              <a:gs pos="100000">
                <a:srgbClr val="FFDD71"/>
              </a:gs>
            </a:gsLst>
            <a:lin ang="5400000" scaled="0"/>
          </a:gradFill>
          <a:ln w="38100">
            <a:gradFill>
              <a:gsLst>
                <a:gs pos="50000">
                  <a:srgbClr val="BC6200"/>
                </a:gs>
                <a:gs pos="100000">
                  <a:srgbClr val="DA5D00"/>
                </a:gs>
              </a:gsLst>
              <a:lin ang="5400000" scaled="0"/>
            </a:gradFill>
          </a:ln>
          <a:effectLst/>
          <a:scene3d>
            <a:camera prst="orthographicFront"/>
            <a:lightRig rig="flat" dir="t"/>
          </a:scene3d>
          <a:sp3d contourW="19050">
            <a:bevelT w="101600" prst="divot"/>
            <a:bevelB w="0" h="0"/>
            <a:contourClr>
              <a:schemeClr val="bg1"/>
            </a:contourClr>
          </a:sp3d>
        </p:spPr>
        <p:style>
          <a:lnRef idx="1">
            <a:schemeClr val="accent2"/>
          </a:lnRef>
          <a:fillRef idx="3">
            <a:schemeClr val="accent2"/>
          </a:fillRef>
          <a:effectRef idx="2">
            <a:schemeClr val="accent2"/>
          </a:effectRef>
          <a:fontRef idx="minor">
            <a:schemeClr val="lt1"/>
          </a:fontRef>
        </p:style>
        <p:txBody>
          <a:bodyPr anchor="ctr">
            <a:sp3d/>
          </a:bodyPr>
          <a:lstStyle/>
          <a:p>
            <a:pPr defTabSz="685666">
              <a:lnSpc>
                <a:spcPts val="3000"/>
              </a:lnSpc>
              <a:spcBef>
                <a:spcPts val="1000"/>
              </a:spcBef>
              <a:buFont typeface="Wingdings" pitchFamily="2" charset="2"/>
              <a:buChar char="u"/>
            </a:pPr>
            <a:r>
              <a:rPr lang="zh-CN" altLang="en-US" b="1" dirty="0">
                <a:solidFill>
                  <a:srgbClr val="3C2924"/>
                </a:solidFill>
                <a:latin typeface="微软雅黑" pitchFamily="34" charset="-122"/>
                <a:ea typeface="微软雅黑" pitchFamily="34" charset="-122"/>
              </a:rPr>
              <a:t>对于需要按照实体统计的道路、河流、</a:t>
            </a:r>
            <a:r>
              <a:rPr lang="zh-CN" altLang="en-US" b="1" dirty="0" smtClean="0">
                <a:solidFill>
                  <a:srgbClr val="3C2924"/>
                </a:solidFill>
                <a:latin typeface="微软雅黑" pitchFamily="34" charset="-122"/>
                <a:ea typeface="微软雅黑" pitchFamily="34" charset="-122"/>
              </a:rPr>
              <a:t>湖泊等</a:t>
            </a:r>
            <a:r>
              <a:rPr lang="zh-CN" altLang="en-US" b="1" dirty="0">
                <a:solidFill>
                  <a:srgbClr val="3C2924"/>
                </a:solidFill>
                <a:latin typeface="微软雅黑" pitchFamily="34" charset="-122"/>
                <a:ea typeface="微软雅黑" pitchFamily="34" charset="-122"/>
              </a:rPr>
              <a:t>要素数据进行实体化处理，并携实体代码、名称、</a:t>
            </a:r>
            <a:r>
              <a:rPr lang="en-US" altLang="zh-CN" b="1" dirty="0">
                <a:solidFill>
                  <a:srgbClr val="3C2924"/>
                </a:solidFill>
                <a:latin typeface="微软雅黑" pitchFamily="34" charset="-122"/>
                <a:ea typeface="微软雅黑" pitchFamily="34" charset="-122"/>
              </a:rPr>
              <a:t>CC</a:t>
            </a:r>
            <a:r>
              <a:rPr lang="zh-CN" altLang="en-US" b="1" dirty="0">
                <a:solidFill>
                  <a:srgbClr val="3C2924"/>
                </a:solidFill>
                <a:latin typeface="微软雅黑" pitchFamily="34" charset="-122"/>
                <a:ea typeface="微软雅黑" pitchFamily="34" charset="-122"/>
              </a:rPr>
              <a:t>码等属性数据，生成新的实体图层，名称为源图层名称</a:t>
            </a:r>
            <a:r>
              <a:rPr lang="en-US" altLang="zh-CN" b="1" dirty="0">
                <a:solidFill>
                  <a:srgbClr val="3C2924"/>
                </a:solidFill>
                <a:latin typeface="微软雅黑" pitchFamily="34" charset="-122"/>
                <a:ea typeface="微软雅黑" pitchFamily="34" charset="-122"/>
              </a:rPr>
              <a:t>+CC</a:t>
            </a:r>
            <a:r>
              <a:rPr lang="zh-CN" altLang="en-US" b="1" dirty="0" smtClean="0">
                <a:solidFill>
                  <a:srgbClr val="3C2924"/>
                </a:solidFill>
                <a:latin typeface="微软雅黑" pitchFamily="34" charset="-122"/>
                <a:ea typeface="微软雅黑" pitchFamily="34" charset="-122"/>
              </a:rPr>
              <a:t>码。</a:t>
            </a:r>
            <a:r>
              <a:rPr lang="zh-CN" altLang="en-US" b="1" dirty="0">
                <a:solidFill>
                  <a:srgbClr val="3C2924"/>
                </a:solidFill>
                <a:latin typeface="微软雅黑" pitchFamily="34" charset="-122"/>
                <a:ea typeface="微软雅黑" pitchFamily="34" charset="-122"/>
              </a:rPr>
              <a:t>提取的地理实体图层分别加入到统计分析数据库中</a:t>
            </a:r>
            <a:r>
              <a:rPr lang="zh-CN" altLang="en-US" b="1" dirty="0" smtClean="0">
                <a:solidFill>
                  <a:srgbClr val="3C2924"/>
                </a:solidFill>
                <a:latin typeface="微软雅黑" pitchFamily="34" charset="-122"/>
                <a:ea typeface="微软雅黑" pitchFamily="34" charset="-122"/>
              </a:rPr>
              <a:t>。</a:t>
            </a:r>
            <a:endParaRPr lang="zh-CN" altLang="en-US" b="1" dirty="0">
              <a:solidFill>
                <a:srgbClr val="3C2924"/>
              </a:solidFill>
              <a:latin typeface="微软雅黑" pitchFamily="34" charset="-122"/>
              <a:ea typeface="微软雅黑" pitchFamily="34" charset="-122"/>
            </a:endParaRPr>
          </a:p>
        </p:txBody>
      </p:sp>
      <p:sp>
        <p:nvSpPr>
          <p:cNvPr id="5" name="灯片编号占位符 4"/>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94</a:t>
            </a:fld>
            <a:endParaRPr lang="zh-CN" altLang="en-US">
              <a:solidFill>
                <a:prstClr val="black">
                  <a:tint val="75000"/>
                </a:prstClr>
              </a:solidFill>
            </a:endParaRPr>
          </a:p>
        </p:txBody>
      </p:sp>
    </p:spTree>
    <p:extLst>
      <p:ext uri="{BB962C8B-B14F-4D97-AF65-F5344CB8AC3E}">
        <p14:creationId xmlns:p14="http://schemas.microsoft.com/office/powerpoint/2010/main" xmlns="" val="160824350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19"/>
                                        </p:tgtEl>
                                      </p:cBhvr>
                                    </p:animEffect>
                                    <p:animScale>
                                      <p:cBhvr>
                                        <p:cTn id="7" dur="250" autoRev="1" fill="hold"/>
                                        <p:tgtEl>
                                          <p:spTgt spid="19"/>
                                        </p:tgtEl>
                                      </p:cBhvr>
                                      <p:by x="105000" y="105000"/>
                                    </p:animScale>
                                  </p:childTnLst>
                                </p:cTn>
                              </p:par>
                            </p:childTnLst>
                          </p:cTn>
                        </p:par>
                        <p:par>
                          <p:cTn id="8" fill="hold">
                            <p:stCondLst>
                              <p:cond delay="500"/>
                            </p:stCondLst>
                            <p:childTnLst>
                              <p:par>
                                <p:cTn id="9" presetID="3" presetClass="entr" presetSubtype="10" fill="hold"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blinds(horizontal)">
                                      <p:cBhvr>
                                        <p:cTn id="11" dur="500"/>
                                        <p:tgtEl>
                                          <p:spTgt spid="16"/>
                                        </p:tgtEl>
                                      </p:cBhvr>
                                    </p:animEffect>
                                  </p:childTnLst>
                                </p:cTn>
                              </p:par>
                            </p:childTnLst>
                          </p:cTn>
                        </p:par>
                      </p:childTnLst>
                    </p:cTn>
                  </p:par>
                  <p:par>
                    <p:cTn id="12" fill="hold">
                      <p:stCondLst>
                        <p:cond delay="indefinite"/>
                      </p:stCondLst>
                      <p:childTnLst>
                        <p:par>
                          <p:cTn id="13" fill="hold">
                            <p:stCondLst>
                              <p:cond delay="0"/>
                            </p:stCondLst>
                            <p:childTnLst>
                              <p:par>
                                <p:cTn id="14" presetID="26" presetClass="emph" presetSubtype="0" fill="hold" grpId="0" nodeType="clickEffect">
                                  <p:stCondLst>
                                    <p:cond delay="0"/>
                                  </p:stCondLst>
                                  <p:childTnLst>
                                    <p:animEffect transition="out" filter="fade">
                                      <p:cBhvr>
                                        <p:cTn id="15" dur="500" tmFilter="0, 0; .2, .5; .8, .5; 1, 0"/>
                                        <p:tgtEl>
                                          <p:spTgt spid="22"/>
                                        </p:tgtEl>
                                      </p:cBhvr>
                                    </p:animEffect>
                                    <p:animScale>
                                      <p:cBhvr>
                                        <p:cTn id="16" dur="250" autoRev="1" fill="hold"/>
                                        <p:tgtEl>
                                          <p:spTgt spid="22"/>
                                        </p:tgtEl>
                                      </p:cBhvr>
                                      <p:by x="105000" y="105000"/>
                                    </p:animScale>
                                  </p:childTnLst>
                                </p:cTn>
                              </p:par>
                              <p:par>
                                <p:cTn id="17" presetID="9" presetClass="exit" presetSubtype="0" fill="hold" nodeType="withEffect">
                                  <p:stCondLst>
                                    <p:cond delay="0"/>
                                  </p:stCondLst>
                                  <p:childTnLst>
                                    <p:animEffect transition="out" filter="dissolve">
                                      <p:cBhvr>
                                        <p:cTn id="18" dur="500"/>
                                        <p:tgtEl>
                                          <p:spTgt spid="16"/>
                                        </p:tgtEl>
                                      </p:cBhvr>
                                    </p:animEffect>
                                    <p:set>
                                      <p:cBhvr>
                                        <p:cTn id="19" dur="1" fill="hold">
                                          <p:stCondLst>
                                            <p:cond delay="499"/>
                                          </p:stCondLst>
                                        </p:cTn>
                                        <p:tgtEl>
                                          <p:spTgt spid="16"/>
                                        </p:tgtEl>
                                        <p:attrNameLst>
                                          <p:attrName>style.visibility</p:attrName>
                                        </p:attrNameLst>
                                      </p:cBhvr>
                                      <p:to>
                                        <p:strVal val="hidden"/>
                                      </p:to>
                                    </p:set>
                                  </p:childTnLst>
                                </p:cTn>
                              </p:par>
                            </p:childTnLst>
                          </p:cTn>
                        </p:par>
                        <p:par>
                          <p:cTn id="20" fill="hold">
                            <p:stCondLst>
                              <p:cond delay="500"/>
                            </p:stCondLst>
                            <p:childTnLst>
                              <p:par>
                                <p:cTn id="21" presetID="3" presetClass="entr" presetSubtype="10" fill="hold" nodeType="afterEffect">
                                  <p:stCondLst>
                                    <p:cond delay="0"/>
                                  </p:stCondLst>
                                  <p:childTnLst>
                                    <p:set>
                                      <p:cBhvr>
                                        <p:cTn id="22" dur="1" fill="hold">
                                          <p:stCondLst>
                                            <p:cond delay="0"/>
                                          </p:stCondLst>
                                        </p:cTn>
                                        <p:tgtEl>
                                          <p:spTgt spid="30"/>
                                        </p:tgtEl>
                                        <p:attrNameLst>
                                          <p:attrName>style.visibility</p:attrName>
                                        </p:attrNameLst>
                                      </p:cBhvr>
                                      <p:to>
                                        <p:strVal val="visible"/>
                                      </p:to>
                                    </p:set>
                                    <p:animEffect transition="in" filter="blinds(horizontal)">
                                      <p:cBhvr>
                                        <p:cTn id="23" dur="500"/>
                                        <p:tgtEl>
                                          <p:spTgt spid="30"/>
                                        </p:tgtEl>
                                      </p:cBhvr>
                                    </p:animEffect>
                                  </p:childTnLst>
                                </p:cTn>
                              </p:par>
                            </p:childTnLst>
                          </p:cTn>
                        </p:par>
                      </p:childTnLst>
                    </p:cTn>
                  </p:par>
                  <p:par>
                    <p:cTn id="24" fill="hold">
                      <p:stCondLst>
                        <p:cond delay="indefinite"/>
                      </p:stCondLst>
                      <p:childTnLst>
                        <p:par>
                          <p:cTn id="25" fill="hold">
                            <p:stCondLst>
                              <p:cond delay="0"/>
                            </p:stCondLst>
                            <p:childTnLst>
                              <p:par>
                                <p:cTn id="26" presetID="26" presetClass="emph" presetSubtype="0" fill="hold" grpId="0" nodeType="clickEffect">
                                  <p:stCondLst>
                                    <p:cond delay="0"/>
                                  </p:stCondLst>
                                  <p:childTnLst>
                                    <p:animEffect transition="out" filter="fade">
                                      <p:cBhvr>
                                        <p:cTn id="27" dur="500" tmFilter="0, 0; .2, .5; .8, .5; 1, 0"/>
                                        <p:tgtEl>
                                          <p:spTgt spid="25"/>
                                        </p:tgtEl>
                                      </p:cBhvr>
                                    </p:animEffect>
                                    <p:animScale>
                                      <p:cBhvr>
                                        <p:cTn id="28" dur="250" autoRev="1" fill="hold"/>
                                        <p:tgtEl>
                                          <p:spTgt spid="25"/>
                                        </p:tgtEl>
                                      </p:cBhvr>
                                      <p:by x="105000" y="105000"/>
                                    </p:animScale>
                                  </p:childTnLst>
                                </p:cTn>
                              </p:par>
                              <p:par>
                                <p:cTn id="29" presetID="9" presetClass="exit" presetSubtype="0" fill="hold" nodeType="withEffect">
                                  <p:stCondLst>
                                    <p:cond delay="0"/>
                                  </p:stCondLst>
                                  <p:childTnLst>
                                    <p:animEffect transition="out" filter="dissolve">
                                      <p:cBhvr>
                                        <p:cTn id="30" dur="500"/>
                                        <p:tgtEl>
                                          <p:spTgt spid="30"/>
                                        </p:tgtEl>
                                      </p:cBhvr>
                                    </p:animEffect>
                                    <p:set>
                                      <p:cBhvr>
                                        <p:cTn id="31" dur="1" fill="hold">
                                          <p:stCondLst>
                                            <p:cond delay="499"/>
                                          </p:stCondLst>
                                        </p:cTn>
                                        <p:tgtEl>
                                          <p:spTgt spid="30"/>
                                        </p:tgtEl>
                                        <p:attrNameLst>
                                          <p:attrName>style.visibility</p:attrName>
                                        </p:attrNameLst>
                                      </p:cBhvr>
                                      <p:to>
                                        <p:strVal val="hidden"/>
                                      </p:to>
                                    </p:set>
                                  </p:childTnLst>
                                </p:cTn>
                              </p:par>
                            </p:childTnLst>
                          </p:cTn>
                        </p:par>
                        <p:par>
                          <p:cTn id="32" fill="hold">
                            <p:stCondLst>
                              <p:cond delay="500"/>
                            </p:stCondLst>
                            <p:childTnLst>
                              <p:par>
                                <p:cTn id="33" presetID="3" presetClass="entr" presetSubtype="10" fill="hold" nodeType="afterEffect">
                                  <p:stCondLst>
                                    <p:cond delay="0"/>
                                  </p:stCondLst>
                                  <p:childTnLst>
                                    <p:set>
                                      <p:cBhvr>
                                        <p:cTn id="34" dur="1" fill="hold">
                                          <p:stCondLst>
                                            <p:cond delay="0"/>
                                          </p:stCondLst>
                                        </p:cTn>
                                        <p:tgtEl>
                                          <p:spTgt spid="31"/>
                                        </p:tgtEl>
                                        <p:attrNameLst>
                                          <p:attrName>style.visibility</p:attrName>
                                        </p:attrNameLst>
                                      </p:cBhvr>
                                      <p:to>
                                        <p:strVal val="visible"/>
                                      </p:to>
                                    </p:set>
                                    <p:animEffect transition="in" filter="blinds(horizontal)">
                                      <p:cBhvr>
                                        <p:cTn id="35" dur="500"/>
                                        <p:tgtEl>
                                          <p:spTgt spid="31"/>
                                        </p:tgtEl>
                                      </p:cBhvr>
                                    </p:animEffect>
                                  </p:childTnLst>
                                </p:cTn>
                              </p:par>
                            </p:childTnLst>
                          </p:cTn>
                        </p:par>
                      </p:childTnLst>
                    </p:cTn>
                  </p:par>
                  <p:par>
                    <p:cTn id="36" fill="hold">
                      <p:stCondLst>
                        <p:cond delay="indefinite"/>
                      </p:stCondLst>
                      <p:childTnLst>
                        <p:par>
                          <p:cTn id="37" fill="hold">
                            <p:stCondLst>
                              <p:cond delay="0"/>
                            </p:stCondLst>
                            <p:childTnLst>
                              <p:par>
                                <p:cTn id="38" presetID="26" presetClass="emph" presetSubtype="0" fill="hold" grpId="0" nodeType="clickEffect">
                                  <p:stCondLst>
                                    <p:cond delay="0"/>
                                  </p:stCondLst>
                                  <p:childTnLst>
                                    <p:animEffect transition="out" filter="fade">
                                      <p:cBhvr>
                                        <p:cTn id="39" dur="500" tmFilter="0, 0; .2, .5; .8, .5; 1, 0"/>
                                        <p:tgtEl>
                                          <p:spTgt spid="29"/>
                                        </p:tgtEl>
                                      </p:cBhvr>
                                    </p:animEffect>
                                    <p:animScale>
                                      <p:cBhvr>
                                        <p:cTn id="40" dur="250" autoRev="1" fill="hold"/>
                                        <p:tgtEl>
                                          <p:spTgt spid="29"/>
                                        </p:tgtEl>
                                      </p:cBhvr>
                                      <p:by x="105000" y="105000"/>
                                    </p:animScale>
                                  </p:childTnLst>
                                </p:cTn>
                              </p:par>
                              <p:par>
                                <p:cTn id="41" presetID="9" presetClass="exit" presetSubtype="0" fill="hold" nodeType="withEffect">
                                  <p:stCondLst>
                                    <p:cond delay="0"/>
                                  </p:stCondLst>
                                  <p:childTnLst>
                                    <p:animEffect transition="out" filter="dissolve">
                                      <p:cBhvr>
                                        <p:cTn id="42" dur="500"/>
                                        <p:tgtEl>
                                          <p:spTgt spid="31"/>
                                        </p:tgtEl>
                                      </p:cBhvr>
                                    </p:animEffect>
                                    <p:set>
                                      <p:cBhvr>
                                        <p:cTn id="43" dur="1" fill="hold">
                                          <p:stCondLst>
                                            <p:cond delay="499"/>
                                          </p:stCondLst>
                                        </p:cTn>
                                        <p:tgtEl>
                                          <p:spTgt spid="31"/>
                                        </p:tgtEl>
                                        <p:attrNameLst>
                                          <p:attrName>style.visibility</p:attrName>
                                        </p:attrNameLst>
                                      </p:cBhvr>
                                      <p:to>
                                        <p:strVal val="hidden"/>
                                      </p:to>
                                    </p:set>
                                  </p:childTnLst>
                                </p:cTn>
                              </p:par>
                            </p:childTnLst>
                          </p:cTn>
                        </p:par>
                        <p:par>
                          <p:cTn id="44" fill="hold">
                            <p:stCondLst>
                              <p:cond delay="500"/>
                            </p:stCondLst>
                            <p:childTnLst>
                              <p:par>
                                <p:cTn id="45" presetID="3" presetClass="entr" presetSubtype="10" fill="hold" nodeType="afterEffect">
                                  <p:stCondLst>
                                    <p:cond delay="0"/>
                                  </p:stCondLst>
                                  <p:childTnLst>
                                    <p:set>
                                      <p:cBhvr>
                                        <p:cTn id="46" dur="1" fill="hold">
                                          <p:stCondLst>
                                            <p:cond delay="0"/>
                                          </p:stCondLst>
                                        </p:cTn>
                                        <p:tgtEl>
                                          <p:spTgt spid="32"/>
                                        </p:tgtEl>
                                        <p:attrNameLst>
                                          <p:attrName>style.visibility</p:attrName>
                                        </p:attrNameLst>
                                      </p:cBhvr>
                                      <p:to>
                                        <p:strVal val="visible"/>
                                      </p:to>
                                    </p:set>
                                    <p:animEffect transition="in" filter="blinds(horizontal)">
                                      <p:cBhvr>
                                        <p:cTn id="4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2" grpId="0" animBg="1"/>
      <p:bldP spid="25" grpId="0" animBg="1"/>
      <p:bldP spid="29" grpId="0" animBg="1"/>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24"/>
          <p:cNvGrpSpPr>
            <a:grpSpLocks/>
          </p:cNvGrpSpPr>
          <p:nvPr/>
        </p:nvGrpSpPr>
        <p:grpSpPr bwMode="auto">
          <a:xfrm>
            <a:off x="0" y="-71437"/>
            <a:ext cx="9144000" cy="1309688"/>
            <a:chOff x="0" y="-71462"/>
            <a:chExt cx="9144000" cy="1309218"/>
          </a:xfrm>
        </p:grpSpPr>
        <p:grpSp>
          <p:nvGrpSpPr>
            <p:cNvPr id="3" name="组合 21"/>
            <p:cNvGrpSpPr>
              <a:grpSpLocks/>
            </p:cNvGrpSpPr>
            <p:nvPr/>
          </p:nvGrpSpPr>
          <p:grpSpPr bwMode="auto">
            <a:xfrm>
              <a:off x="0" y="857232"/>
              <a:ext cx="9144000" cy="173037"/>
              <a:chOff x="0" y="827071"/>
              <a:chExt cx="9144000" cy="173037"/>
            </a:xfrm>
          </p:grpSpPr>
          <p:sp>
            <p:nvSpPr>
              <p:cNvPr id="21" name="矩形 20"/>
              <p:cNvSpPr/>
              <p:nvPr/>
            </p:nvSpPr>
            <p:spPr>
              <a:xfrm>
                <a:off x="0" y="920664"/>
                <a:ext cx="9144000" cy="45719"/>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3"/>
              </a:lnRef>
              <a:fillRef idx="2">
                <a:schemeClr val="accent3"/>
              </a:fillRef>
              <a:effectRef idx="1">
                <a:schemeClr val="accent3"/>
              </a:effectRef>
              <a:fontRef idx="minor">
                <a:schemeClr val="dk1"/>
              </a:fontRef>
            </p:style>
            <p:txBody>
              <a:bodyPr anchor="ctr"/>
              <a:lstStyle/>
              <a:p>
                <a:pPr algn="ctr" fontAlgn="auto">
                  <a:spcBef>
                    <a:spcPts val="0"/>
                  </a:spcBef>
                  <a:spcAft>
                    <a:spcPts val="0"/>
                  </a:spcAft>
                  <a:defRPr/>
                </a:pPr>
                <a:endParaRPr lang="zh-CN" altLang="en-US" kern="0">
                  <a:solidFill>
                    <a:sysClr val="window" lastClr="FFFFFF"/>
                  </a:solidFill>
                  <a:latin typeface="Constantia"/>
                  <a:ea typeface="微软雅黑"/>
                </a:endParaRPr>
              </a:p>
            </p:txBody>
          </p:sp>
          <p:grpSp>
            <p:nvGrpSpPr>
              <p:cNvPr id="4" name="组合 12"/>
              <p:cNvGrpSpPr>
                <a:grpSpLocks/>
              </p:cNvGrpSpPr>
              <p:nvPr/>
            </p:nvGrpSpPr>
            <p:grpSpPr bwMode="auto">
              <a:xfrm>
                <a:off x="8715404" y="827071"/>
                <a:ext cx="287337" cy="173037"/>
                <a:chOff x="8461697" y="933460"/>
                <a:chExt cx="358775" cy="244475"/>
              </a:xfrm>
            </p:grpSpPr>
            <p:sp>
              <p:nvSpPr>
                <p:cNvPr id="23" name="燕尾形 22"/>
                <p:cNvSpPr/>
                <p:nvPr/>
              </p:nvSpPr>
              <p:spPr>
                <a:xfrm>
                  <a:off x="8461661" y="932981"/>
                  <a:ext cx="180380" cy="244389"/>
                </a:xfrm>
                <a:prstGeom prst="chevron">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fontAlgn="auto">
                    <a:spcBef>
                      <a:spcPts val="0"/>
                    </a:spcBef>
                    <a:spcAft>
                      <a:spcPts val="0"/>
                    </a:spcAft>
                    <a:defRPr/>
                  </a:pPr>
                  <a:endParaRPr lang="zh-CN" altLang="en-US">
                    <a:solidFill>
                      <a:schemeClr val="tx1"/>
                    </a:solidFill>
                  </a:endParaRPr>
                </a:p>
              </p:txBody>
            </p:sp>
            <p:sp>
              <p:nvSpPr>
                <p:cNvPr id="24" name="燕尾形 23"/>
                <p:cNvSpPr/>
                <p:nvPr/>
              </p:nvSpPr>
              <p:spPr>
                <a:xfrm>
                  <a:off x="8642040" y="932981"/>
                  <a:ext cx="178397" cy="244389"/>
                </a:xfrm>
                <a:prstGeom prst="chevron">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fontAlgn="auto">
                    <a:spcBef>
                      <a:spcPts val="0"/>
                    </a:spcBef>
                    <a:spcAft>
                      <a:spcPts val="0"/>
                    </a:spcAft>
                    <a:defRPr/>
                  </a:pPr>
                  <a:endParaRPr lang="zh-CN" altLang="en-US">
                    <a:solidFill>
                      <a:schemeClr val="tx1"/>
                    </a:solidFill>
                  </a:endParaRPr>
                </a:p>
              </p:txBody>
            </p:sp>
          </p:grpSp>
        </p:grpSp>
        <p:pic>
          <p:nvPicPr>
            <p:cNvPr id="20" name="图片 19" descr="14-2.png"/>
            <p:cNvPicPr>
              <a:picLocks noChangeAspect="1"/>
            </p:cNvPicPr>
            <p:nvPr/>
          </p:nvPicPr>
          <p:blipFill>
            <a:blip r:embed="rId3" cstate="print">
              <a:lum bright="100000" contrast="12000"/>
              <a:extLst/>
            </a:blip>
            <a:srcRect l="38138" b="39864"/>
            <a:stretch>
              <a:fillRect/>
            </a:stretch>
          </p:blipFill>
          <p:spPr bwMode="auto">
            <a:xfrm>
              <a:off x="5786446" y="-71462"/>
              <a:ext cx="3044754" cy="1309218"/>
            </a:xfrm>
            <a:prstGeom prst="rect">
              <a:avLst/>
            </a:prstGeom>
            <a:noFill/>
            <a:ln>
              <a:noFill/>
            </a:ln>
            <a:effectLst>
              <a:outerShdw blurRad="190500" dist="228600" dir="2700000" algn="ctr">
                <a:srgbClr val="000000">
                  <a:alpha val="30000"/>
                </a:srgbClr>
              </a:outerShdw>
            </a:effectLst>
            <a:scene3d>
              <a:camera prst="perspectiveRelaxed"/>
              <a:lightRig rig="threePt" dir="t"/>
            </a:scene3d>
            <a:extLst/>
          </p:spPr>
        </p:pic>
      </p:grpSp>
      <p:grpSp>
        <p:nvGrpSpPr>
          <p:cNvPr id="12" name="组合 25"/>
          <p:cNvGrpSpPr/>
          <p:nvPr/>
        </p:nvGrpSpPr>
        <p:grpSpPr>
          <a:xfrm>
            <a:off x="-30394" y="1071546"/>
            <a:ext cx="2836034" cy="521760"/>
            <a:chOff x="683954" y="1071546"/>
            <a:chExt cx="2836034" cy="521760"/>
          </a:xfrm>
        </p:grpSpPr>
        <p:sp>
          <p:nvSpPr>
            <p:cNvPr id="13" name="矩形 12"/>
            <p:cNvSpPr/>
            <p:nvPr/>
          </p:nvSpPr>
          <p:spPr>
            <a:xfrm>
              <a:off x="714348" y="1071546"/>
              <a:ext cx="500066" cy="500066"/>
            </a:xfrm>
            <a:prstGeom prst="rect">
              <a:avLst/>
            </a:prstGeom>
            <a:solidFill>
              <a:srgbClr val="C0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2"/>
            </a:lnRef>
            <a:fillRef idx="3">
              <a:schemeClr val="accent2"/>
            </a:fillRef>
            <a:effectRef idx="2">
              <a:schemeClr val="accent2"/>
            </a:effectRef>
            <a:fontRef idx="minor">
              <a:schemeClr val="lt1"/>
            </a:fontRef>
          </p:style>
          <p:txBody>
            <a:bodyPr rtlCol="0" anchor="ctr"/>
            <a:lstStyle/>
            <a:p>
              <a:pPr algn="ctr"/>
              <a:endParaRPr lang="zh-CN" altLang="en-US"/>
            </a:p>
          </p:txBody>
        </p:sp>
        <p:sp>
          <p:nvSpPr>
            <p:cNvPr id="14" name="矩形 13"/>
            <p:cNvSpPr/>
            <p:nvPr/>
          </p:nvSpPr>
          <p:spPr>
            <a:xfrm>
              <a:off x="1214414" y="1071546"/>
              <a:ext cx="2305574" cy="500066"/>
            </a:xfrm>
            <a:prstGeom prst="rect">
              <a:avLst/>
            </a:prstGeom>
            <a:solidFill>
              <a:schemeClr val="bg1">
                <a:lumMod val="8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dk1"/>
            </a:lnRef>
            <a:fillRef idx="3">
              <a:schemeClr val="dk1"/>
            </a:fillRef>
            <a:effectRef idx="2">
              <a:schemeClr val="dk1"/>
            </a:effectRef>
            <a:fontRef idx="minor">
              <a:schemeClr val="lt1"/>
            </a:fontRef>
          </p:style>
          <p:txBody>
            <a:bodyPr rtlCol="0" anchor="ctr"/>
            <a:lstStyle/>
            <a:p>
              <a:pPr algn="ctr"/>
              <a:endParaRPr lang="zh-CN" altLang="en-US"/>
            </a:p>
          </p:txBody>
        </p:sp>
        <p:sp>
          <p:nvSpPr>
            <p:cNvPr id="15" name="矩形 14"/>
            <p:cNvSpPr/>
            <p:nvPr/>
          </p:nvSpPr>
          <p:spPr>
            <a:xfrm>
              <a:off x="683954" y="1116252"/>
              <a:ext cx="2528256" cy="477054"/>
            </a:xfrm>
            <a:prstGeom prst="rect">
              <a:avLst/>
            </a:prstGeom>
          </p:spPr>
          <p:txBody>
            <a:bodyPr wrap="none">
              <a:spAutoFit/>
            </a:bodyPr>
            <a:lstStyle/>
            <a:p>
              <a:pPr>
                <a:lnSpc>
                  <a:spcPts val="3000"/>
                </a:lnSpc>
                <a:buClr>
                  <a:srgbClr val="FFC000"/>
                </a:buClr>
              </a:pPr>
              <a:r>
                <a:rPr lang="en-US" altLang="zh-CN" sz="2400" b="1" dirty="0">
                  <a:solidFill>
                    <a:schemeClr val="bg1"/>
                  </a:solidFill>
                  <a:latin typeface="微软雅黑" pitchFamily="34" charset="-122"/>
                  <a:ea typeface="微软雅黑" pitchFamily="34" charset="-122"/>
                </a:rPr>
                <a:t>6</a:t>
              </a:r>
              <a:r>
                <a:rPr lang="zh-CN" altLang="en-US" sz="2400" b="1" dirty="0" smtClean="0">
                  <a:solidFill>
                    <a:schemeClr val="bg1"/>
                  </a:solidFill>
                  <a:latin typeface="微软雅黑" pitchFamily="34" charset="-122"/>
                  <a:ea typeface="微软雅黑" pitchFamily="34" charset="-122"/>
                </a:rPr>
                <a:t>、交通网络需求</a:t>
              </a:r>
              <a:endParaRPr lang="zh-CN" altLang="en-US" sz="2400" b="1" dirty="0" smtClean="0">
                <a:solidFill>
                  <a:schemeClr val="tx1">
                    <a:lumMod val="65000"/>
                    <a:lumOff val="35000"/>
                  </a:schemeClr>
                </a:solidFill>
                <a:latin typeface="微软雅黑" pitchFamily="34" charset="-122"/>
                <a:ea typeface="微软雅黑" pitchFamily="34" charset="-122"/>
              </a:endParaRPr>
            </a:p>
          </p:txBody>
        </p:sp>
      </p:grpSp>
      <p:sp>
        <p:nvSpPr>
          <p:cNvPr id="39" name="标题 1"/>
          <p:cNvSpPr txBox="1">
            <a:spLocks/>
          </p:cNvSpPr>
          <p:nvPr/>
        </p:nvSpPr>
        <p:spPr>
          <a:xfrm>
            <a:off x="71438" y="-27383"/>
            <a:ext cx="9072562" cy="884634"/>
          </a:xfrm>
          <a:prstGeom prst="rect">
            <a:avLst/>
          </a:prstGeom>
        </p:spPr>
        <p:txBody>
          <a:bodyPr vert="horz" lIns="91440" tIns="45720" rIns="91440" bIns="45720" rtlCol="0" anchor="b">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pPr fontAlgn="auto">
              <a:spcAft>
                <a:spcPts val="0"/>
              </a:spcAft>
            </a:pPr>
            <a:r>
              <a:rPr lang="zh-CN" altLang="en-US" sz="4400" b="1" spc="50" dirty="0">
                <a:ln w="11430"/>
                <a:solidFill>
                  <a:srgbClr val="7030A0"/>
                </a:solidFill>
                <a:effectLst>
                  <a:outerShdw blurRad="76200" dist="50800" dir="5400000" algn="tl" rotWithShape="0">
                    <a:srgbClr val="000000">
                      <a:alpha val="65000"/>
                    </a:srgbClr>
                  </a:outerShdw>
                </a:effectLst>
                <a:latin typeface="微软雅黑" pitchFamily="34" charset="-122"/>
                <a:ea typeface="微软雅黑" pitchFamily="34" charset="-122"/>
              </a:rPr>
              <a:t>四、数据要求</a:t>
            </a:r>
            <a:endParaRPr lang="zh-CN" altLang="en-US" sz="3600" b="1" spc="50" dirty="0">
              <a:ln w="11430"/>
              <a:solidFill>
                <a:srgbClr val="7030A0"/>
              </a:solidFill>
              <a:effectLst>
                <a:outerShdw blurRad="76200" dist="50800" dir="5400000" algn="tl" rotWithShape="0">
                  <a:srgbClr val="000000">
                    <a:alpha val="65000"/>
                  </a:srgbClr>
                </a:outerShdw>
              </a:effectLst>
              <a:latin typeface="微软雅黑" pitchFamily="34" charset="-122"/>
              <a:ea typeface="微软雅黑" pitchFamily="34" charset="-122"/>
            </a:endParaRPr>
          </a:p>
        </p:txBody>
      </p:sp>
      <p:sp>
        <p:nvSpPr>
          <p:cNvPr id="37" name="Rectangle 48"/>
          <p:cNvSpPr/>
          <p:nvPr/>
        </p:nvSpPr>
        <p:spPr bwMode="auto">
          <a:xfrm>
            <a:off x="67784" y="4800030"/>
            <a:ext cx="9076216" cy="2045247"/>
          </a:xfrm>
          <a:prstGeom prst="roundRect">
            <a:avLst>
              <a:gd name="adj" fmla="val 4477"/>
            </a:avLst>
          </a:prstGeom>
          <a:gradFill>
            <a:gsLst>
              <a:gs pos="95000">
                <a:srgbClr val="FFFFFF"/>
              </a:gs>
              <a:gs pos="100000">
                <a:srgbClr val="FFDD71"/>
              </a:gs>
            </a:gsLst>
            <a:lin ang="5400000" scaled="0"/>
          </a:gradFill>
          <a:ln w="38100">
            <a:gradFill>
              <a:gsLst>
                <a:gs pos="50000">
                  <a:srgbClr val="BC6200"/>
                </a:gs>
                <a:gs pos="100000">
                  <a:srgbClr val="DA5D00"/>
                </a:gs>
              </a:gsLst>
              <a:lin ang="5400000" scaled="0"/>
            </a:gradFill>
          </a:ln>
          <a:effectLst/>
          <a:scene3d>
            <a:camera prst="orthographicFront"/>
            <a:lightRig rig="flat" dir="t"/>
          </a:scene3d>
          <a:sp3d contourW="19050">
            <a:bevelT w="101600" prst="divot"/>
            <a:bevelB w="0" h="0"/>
            <a:contourClr>
              <a:schemeClr val="bg1"/>
            </a:contourClr>
          </a:sp3d>
        </p:spPr>
        <p:style>
          <a:lnRef idx="1">
            <a:schemeClr val="accent2"/>
          </a:lnRef>
          <a:fillRef idx="3">
            <a:schemeClr val="accent2"/>
          </a:fillRef>
          <a:effectRef idx="2">
            <a:schemeClr val="accent2"/>
          </a:effectRef>
          <a:fontRef idx="minor">
            <a:schemeClr val="lt1"/>
          </a:fontRef>
        </p:style>
        <p:txBody>
          <a:bodyPr anchor="ctr">
            <a:sp3d/>
          </a:bodyPr>
          <a:lstStyle/>
          <a:p>
            <a:pPr defTabSz="685666">
              <a:lnSpc>
                <a:spcPts val="3000"/>
              </a:lnSpc>
              <a:spcBef>
                <a:spcPts val="1000"/>
              </a:spcBef>
              <a:buFont typeface="Wingdings" pitchFamily="2" charset="2"/>
              <a:buChar char="u"/>
            </a:pPr>
            <a:r>
              <a:rPr lang="zh-CN" altLang="en-US" b="1" dirty="0">
                <a:solidFill>
                  <a:srgbClr val="3C2924"/>
                </a:solidFill>
                <a:latin typeface="微软雅黑" pitchFamily="34" charset="-122"/>
                <a:ea typeface="微软雅黑" pitchFamily="34" charset="-122"/>
              </a:rPr>
              <a:t>交通网络在计算时由软件自动创建，进行高速公路出入口覆盖居民地和居民地最近距离设施计算所需的学校、医院、社会福利机构、</a:t>
            </a:r>
            <a:r>
              <a:rPr lang="zh-CN" altLang="en-US" b="1" dirty="0" smtClean="0">
                <a:solidFill>
                  <a:srgbClr val="3C2924"/>
                </a:solidFill>
                <a:latin typeface="微软雅黑" pitchFamily="34" charset="-122"/>
                <a:ea typeface="微软雅黑" pitchFamily="34" charset="-122"/>
              </a:rPr>
              <a:t>体育活动场所、休闲娱乐景区由</a:t>
            </a:r>
            <a:r>
              <a:rPr lang="zh-CN" altLang="en-US" b="1" dirty="0">
                <a:solidFill>
                  <a:srgbClr val="3C2924"/>
                </a:solidFill>
                <a:latin typeface="微软雅黑" pitchFamily="34" charset="-122"/>
                <a:ea typeface="微软雅黑" pitchFamily="34" charset="-122"/>
              </a:rPr>
              <a:t>软件自动提取并建立新的图层</a:t>
            </a:r>
            <a:r>
              <a:rPr lang="zh-CN" altLang="en-US" b="1" dirty="0" smtClean="0">
                <a:solidFill>
                  <a:srgbClr val="3C2924"/>
                </a:solidFill>
                <a:latin typeface="微软雅黑" pitchFamily="34" charset="-122"/>
                <a:ea typeface="微软雅黑" pitchFamily="34" charset="-122"/>
              </a:rPr>
              <a:t>。</a:t>
            </a:r>
            <a:endParaRPr lang="en-US" altLang="zh-CN" b="1" dirty="0" smtClean="0">
              <a:solidFill>
                <a:srgbClr val="3C2924"/>
              </a:solidFill>
              <a:latin typeface="微软雅黑" pitchFamily="34" charset="-122"/>
              <a:ea typeface="微软雅黑" pitchFamily="34" charset="-122"/>
            </a:endParaRPr>
          </a:p>
          <a:p>
            <a:pPr defTabSz="685666">
              <a:lnSpc>
                <a:spcPts val="3000"/>
              </a:lnSpc>
              <a:spcBef>
                <a:spcPts val="1000"/>
              </a:spcBef>
              <a:buFont typeface="Wingdings" pitchFamily="2" charset="2"/>
              <a:buChar char="u"/>
            </a:pPr>
            <a:r>
              <a:rPr lang="zh-CN" altLang="en-US" b="1" dirty="0">
                <a:solidFill>
                  <a:srgbClr val="3C2924"/>
                </a:solidFill>
                <a:latin typeface="微软雅黑" pitchFamily="34" charset="-122"/>
                <a:ea typeface="微软雅黑" pitchFamily="34" charset="-122"/>
              </a:rPr>
              <a:t>交通网络涉及普查数据中的</a:t>
            </a:r>
            <a:r>
              <a:rPr lang="en-US" altLang="zh-CN" b="1" dirty="0">
                <a:solidFill>
                  <a:srgbClr val="3C2924"/>
                </a:solidFill>
                <a:latin typeface="微软雅黑" pitchFamily="34" charset="-122"/>
                <a:ea typeface="微软雅黑" pitchFamily="34" charset="-122"/>
              </a:rPr>
              <a:t>LRDL</a:t>
            </a:r>
            <a:r>
              <a:rPr lang="zh-CN" altLang="en-US" b="1" dirty="0">
                <a:solidFill>
                  <a:srgbClr val="3C2924"/>
                </a:solidFill>
                <a:latin typeface="微软雅黑" pitchFamily="34" charset="-122"/>
                <a:ea typeface="微软雅黑" pitchFamily="34" charset="-122"/>
              </a:rPr>
              <a:t>、</a:t>
            </a:r>
            <a:r>
              <a:rPr lang="en-US" altLang="zh-CN" b="1" dirty="0">
                <a:solidFill>
                  <a:srgbClr val="3C2924"/>
                </a:solidFill>
                <a:latin typeface="微软雅黑" pitchFamily="34" charset="-122"/>
                <a:ea typeface="微软雅黑" pitchFamily="34" charset="-122"/>
              </a:rPr>
              <a:t>LVLL</a:t>
            </a:r>
            <a:r>
              <a:rPr lang="zh-CN" altLang="en-US" b="1" dirty="0">
                <a:solidFill>
                  <a:srgbClr val="3C2924"/>
                </a:solidFill>
                <a:latin typeface="微软雅黑" pitchFamily="34" charset="-122"/>
                <a:ea typeface="微软雅黑" pitchFamily="34" charset="-122"/>
              </a:rPr>
              <a:t>、</a:t>
            </a:r>
            <a:r>
              <a:rPr lang="en-US" altLang="zh-CN" b="1" dirty="0">
                <a:solidFill>
                  <a:srgbClr val="3C2924"/>
                </a:solidFill>
                <a:latin typeface="微软雅黑" pitchFamily="34" charset="-122"/>
                <a:ea typeface="微软雅黑" pitchFamily="34" charset="-122"/>
              </a:rPr>
              <a:t>LCTL</a:t>
            </a:r>
            <a:r>
              <a:rPr lang="zh-CN" altLang="en-US" b="1" dirty="0">
                <a:solidFill>
                  <a:srgbClr val="3C2924"/>
                </a:solidFill>
                <a:latin typeface="微软雅黑" pitchFamily="34" charset="-122"/>
                <a:ea typeface="微软雅黑" pitchFamily="34" charset="-122"/>
              </a:rPr>
              <a:t>等三个道路要素层，</a:t>
            </a:r>
            <a:r>
              <a:rPr lang="en-US" altLang="zh-CN" b="1" dirty="0">
                <a:solidFill>
                  <a:srgbClr val="3C2924"/>
                </a:solidFill>
                <a:latin typeface="微软雅黑" pitchFamily="34" charset="-122"/>
                <a:ea typeface="微软雅黑" pitchFamily="34" charset="-122"/>
              </a:rPr>
              <a:t>BOUP7</a:t>
            </a:r>
            <a:r>
              <a:rPr lang="zh-CN" altLang="en-US" b="1" dirty="0">
                <a:solidFill>
                  <a:srgbClr val="3C2924"/>
                </a:solidFill>
                <a:latin typeface="微软雅黑" pitchFamily="34" charset="-122"/>
                <a:ea typeface="微软雅黑" pitchFamily="34" charset="-122"/>
              </a:rPr>
              <a:t>行政村层，</a:t>
            </a:r>
            <a:r>
              <a:rPr lang="en-US" altLang="zh-CN" b="1" dirty="0">
                <a:solidFill>
                  <a:srgbClr val="3C2924"/>
                </a:solidFill>
                <a:latin typeface="微软雅黑" pitchFamily="34" charset="-122"/>
                <a:ea typeface="微软雅黑" pitchFamily="34" charset="-122"/>
              </a:rPr>
              <a:t>BUCP</a:t>
            </a:r>
            <a:r>
              <a:rPr lang="zh-CN" altLang="en-US" b="1" dirty="0">
                <a:solidFill>
                  <a:srgbClr val="3C2924"/>
                </a:solidFill>
                <a:latin typeface="微软雅黑" pitchFamily="34" charset="-122"/>
                <a:ea typeface="微软雅黑" pitchFamily="34" charset="-122"/>
              </a:rPr>
              <a:t>城镇综合功能单元层</a:t>
            </a:r>
          </a:p>
        </p:txBody>
      </p:sp>
      <p:graphicFrame>
        <p:nvGraphicFramePr>
          <p:cNvPr id="5" name="表格 4"/>
          <p:cNvGraphicFramePr>
            <a:graphicFrameLocks noGrp="1"/>
          </p:cNvGraphicFramePr>
          <p:nvPr>
            <p:extLst>
              <p:ext uri="{D42A27DB-BD31-4B8C-83A1-F6EECF244321}">
                <p14:modId xmlns:p14="http://schemas.microsoft.com/office/powerpoint/2010/main" xmlns="" val="3526394861"/>
              </p:ext>
            </p:extLst>
          </p:nvPr>
        </p:nvGraphicFramePr>
        <p:xfrm>
          <a:off x="251518" y="1665816"/>
          <a:ext cx="8463857" cy="3028111"/>
        </p:xfrm>
        <a:graphic>
          <a:graphicData uri="http://schemas.openxmlformats.org/drawingml/2006/table">
            <a:tbl>
              <a:tblPr firstRow="1" firstCol="1" bandRow="1">
                <a:tableStyleId>{5C22544A-7EE6-4342-B048-85BDC9FD1C3A}</a:tableStyleId>
              </a:tblPr>
              <a:tblGrid>
                <a:gridCol w="640124"/>
                <a:gridCol w="1520118"/>
                <a:gridCol w="1296144"/>
                <a:gridCol w="1080120"/>
                <a:gridCol w="3927351"/>
              </a:tblGrid>
              <a:tr h="417360">
                <a:tc>
                  <a:txBody>
                    <a:bodyPr/>
                    <a:lstStyle/>
                    <a:p>
                      <a:pPr indent="0" algn="ctr">
                        <a:spcAft>
                          <a:spcPts val="600"/>
                        </a:spcAft>
                        <a:tabLst>
                          <a:tab pos="457200" algn="l"/>
                        </a:tabLst>
                      </a:pPr>
                      <a:r>
                        <a:rPr lang="zh-CN" sz="1600" dirty="0">
                          <a:effectLst/>
                        </a:rPr>
                        <a:t>序号</a:t>
                      </a:r>
                      <a:endParaRPr lang="zh-CN" sz="1600" dirty="0">
                        <a:effectLst/>
                        <a:latin typeface="宋体" panose="02010600030101010101" pitchFamily="2" charset="-122"/>
                        <a:ea typeface="宋体" panose="02010600030101010101" pitchFamily="2" charset="-122"/>
                        <a:cs typeface="Times New Roman" panose="02020603050405020304" pitchFamily="18" charset="0"/>
                      </a:endParaRPr>
                    </a:p>
                  </a:txBody>
                  <a:tcPr marL="68580" marR="68580" marT="0" marB="0" anchor="ctr"/>
                </a:tc>
                <a:tc>
                  <a:txBody>
                    <a:bodyPr/>
                    <a:lstStyle/>
                    <a:p>
                      <a:pPr indent="0" algn="ctr">
                        <a:spcAft>
                          <a:spcPts val="600"/>
                        </a:spcAft>
                        <a:tabLst>
                          <a:tab pos="457200" algn="l"/>
                        </a:tabLst>
                      </a:pPr>
                      <a:r>
                        <a:rPr lang="zh-CN" sz="1600" dirty="0">
                          <a:effectLst/>
                        </a:rPr>
                        <a:t>名称</a:t>
                      </a:r>
                      <a:endParaRPr lang="zh-CN" sz="1600" dirty="0">
                        <a:effectLst/>
                        <a:latin typeface="宋体" panose="02010600030101010101" pitchFamily="2" charset="-122"/>
                        <a:ea typeface="宋体" panose="02010600030101010101" pitchFamily="2" charset="-122"/>
                        <a:cs typeface="Times New Roman" panose="02020603050405020304" pitchFamily="18" charset="0"/>
                      </a:endParaRPr>
                    </a:p>
                  </a:txBody>
                  <a:tcPr marL="68580" marR="68580" marT="0" marB="0" anchor="ctr"/>
                </a:tc>
                <a:tc>
                  <a:txBody>
                    <a:bodyPr/>
                    <a:lstStyle/>
                    <a:p>
                      <a:pPr indent="0" algn="ctr">
                        <a:spcAft>
                          <a:spcPts val="600"/>
                        </a:spcAft>
                        <a:tabLst>
                          <a:tab pos="457200" algn="l"/>
                        </a:tabLst>
                      </a:pPr>
                      <a:r>
                        <a:rPr lang="zh-CN" sz="1600" dirty="0" smtClean="0">
                          <a:effectLst/>
                        </a:rPr>
                        <a:t>新建</a:t>
                      </a:r>
                      <a:r>
                        <a:rPr lang="zh-CN" sz="1600" dirty="0">
                          <a:effectLst/>
                        </a:rPr>
                        <a:t>图层名</a:t>
                      </a:r>
                      <a:endParaRPr lang="zh-CN" sz="1600" dirty="0">
                        <a:effectLst/>
                        <a:latin typeface="宋体" panose="02010600030101010101" pitchFamily="2" charset="-122"/>
                        <a:ea typeface="宋体" panose="02010600030101010101" pitchFamily="2" charset="-122"/>
                        <a:cs typeface="Times New Roman" panose="02020603050405020304" pitchFamily="18" charset="0"/>
                      </a:endParaRPr>
                    </a:p>
                  </a:txBody>
                  <a:tcPr marL="68580" marR="68580" marT="0" marB="0" anchor="ctr"/>
                </a:tc>
                <a:tc>
                  <a:txBody>
                    <a:bodyPr/>
                    <a:lstStyle/>
                    <a:p>
                      <a:pPr indent="0" algn="ctr">
                        <a:spcAft>
                          <a:spcPts val="600"/>
                        </a:spcAft>
                        <a:tabLst>
                          <a:tab pos="457200" algn="l"/>
                        </a:tabLst>
                      </a:pPr>
                      <a:r>
                        <a:rPr lang="zh-CN" sz="1600" dirty="0">
                          <a:effectLst/>
                        </a:rPr>
                        <a:t>来源图层</a:t>
                      </a:r>
                      <a:endParaRPr lang="zh-CN" sz="1600" dirty="0">
                        <a:effectLst/>
                        <a:latin typeface="宋体" panose="02010600030101010101" pitchFamily="2" charset="-122"/>
                        <a:ea typeface="宋体" panose="02010600030101010101" pitchFamily="2" charset="-122"/>
                        <a:cs typeface="Times New Roman" panose="02020603050405020304" pitchFamily="18" charset="0"/>
                      </a:endParaRPr>
                    </a:p>
                  </a:txBody>
                  <a:tcPr marL="68580" marR="68580" marT="0" marB="0" anchor="ctr"/>
                </a:tc>
                <a:tc>
                  <a:txBody>
                    <a:bodyPr/>
                    <a:lstStyle/>
                    <a:p>
                      <a:pPr indent="0" algn="ctr">
                        <a:spcAft>
                          <a:spcPts val="600"/>
                        </a:spcAft>
                        <a:tabLst>
                          <a:tab pos="457200" algn="l"/>
                        </a:tabLst>
                      </a:pPr>
                      <a:r>
                        <a:rPr lang="zh-CN" sz="1600" dirty="0">
                          <a:effectLst/>
                        </a:rPr>
                        <a:t>条件</a:t>
                      </a:r>
                      <a:endParaRPr lang="zh-CN" sz="1600" dirty="0">
                        <a:effectLst/>
                        <a:latin typeface="宋体" panose="02010600030101010101" pitchFamily="2" charset="-122"/>
                        <a:ea typeface="宋体" panose="02010600030101010101" pitchFamily="2" charset="-122"/>
                        <a:cs typeface="Times New Roman" panose="02020603050405020304" pitchFamily="18" charset="0"/>
                      </a:endParaRPr>
                    </a:p>
                  </a:txBody>
                  <a:tcPr marL="68580" marR="68580" marT="0" marB="0" anchor="ctr"/>
                </a:tc>
              </a:tr>
              <a:tr h="555837">
                <a:tc>
                  <a:txBody>
                    <a:bodyPr/>
                    <a:lstStyle/>
                    <a:p>
                      <a:pPr indent="0" algn="ctr">
                        <a:spcAft>
                          <a:spcPts val="600"/>
                        </a:spcAft>
                        <a:tabLst>
                          <a:tab pos="457200" algn="l"/>
                        </a:tabLst>
                      </a:pPr>
                      <a:r>
                        <a:rPr lang="en-US" sz="1400" dirty="0">
                          <a:effectLst/>
                        </a:rPr>
                        <a:t>1</a:t>
                      </a:r>
                      <a:endParaRPr lang="zh-CN" sz="1400" dirty="0">
                        <a:effectLst/>
                        <a:latin typeface="宋体" panose="02010600030101010101" pitchFamily="2" charset="-122"/>
                        <a:ea typeface="宋体" panose="02010600030101010101" pitchFamily="2" charset="-122"/>
                        <a:cs typeface="Times New Roman" panose="02020603050405020304" pitchFamily="18" charset="0"/>
                      </a:endParaRPr>
                    </a:p>
                  </a:txBody>
                  <a:tcPr marL="68580" marR="68580" marT="0" marB="0" anchor="ctr"/>
                </a:tc>
                <a:tc>
                  <a:txBody>
                    <a:bodyPr/>
                    <a:lstStyle/>
                    <a:p>
                      <a:pPr indent="0">
                        <a:spcAft>
                          <a:spcPts val="600"/>
                        </a:spcAft>
                        <a:tabLst>
                          <a:tab pos="457200" algn="l"/>
                        </a:tabLst>
                      </a:pPr>
                      <a:r>
                        <a:rPr lang="zh-CN" sz="1400" dirty="0">
                          <a:effectLst/>
                        </a:rPr>
                        <a:t>学校</a:t>
                      </a:r>
                      <a:endParaRPr lang="zh-CN" sz="1400" dirty="0">
                        <a:effectLst/>
                        <a:latin typeface="宋体" panose="02010600030101010101" pitchFamily="2" charset="-122"/>
                        <a:ea typeface="宋体" panose="02010600030101010101" pitchFamily="2" charset="-122"/>
                        <a:cs typeface="Times New Roman" panose="02020603050405020304" pitchFamily="18" charset="0"/>
                      </a:endParaRPr>
                    </a:p>
                  </a:txBody>
                  <a:tcPr marL="68580" marR="68580" marT="0" marB="0" anchor="ctr"/>
                </a:tc>
                <a:tc>
                  <a:txBody>
                    <a:bodyPr/>
                    <a:lstStyle/>
                    <a:p>
                      <a:pPr indent="0">
                        <a:spcAft>
                          <a:spcPts val="600"/>
                        </a:spcAft>
                        <a:tabLst>
                          <a:tab pos="457200" algn="l"/>
                        </a:tabLst>
                      </a:pPr>
                      <a:r>
                        <a:rPr lang="en-US" sz="1400" dirty="0" err="1">
                          <a:effectLst/>
                        </a:rPr>
                        <a:t>XueXiao</a:t>
                      </a:r>
                      <a:endParaRPr lang="zh-CN" sz="1400" dirty="0">
                        <a:effectLst/>
                        <a:latin typeface="宋体" panose="02010600030101010101" pitchFamily="2" charset="-122"/>
                        <a:ea typeface="宋体" panose="02010600030101010101" pitchFamily="2" charset="-122"/>
                        <a:cs typeface="Times New Roman" panose="02020603050405020304" pitchFamily="18" charset="0"/>
                      </a:endParaRPr>
                    </a:p>
                  </a:txBody>
                  <a:tcPr marL="68580" marR="68580" marT="0" marB="0" anchor="ctr"/>
                </a:tc>
                <a:tc>
                  <a:txBody>
                    <a:bodyPr/>
                    <a:lstStyle/>
                    <a:p>
                      <a:pPr indent="0">
                        <a:spcAft>
                          <a:spcPts val="600"/>
                        </a:spcAft>
                        <a:tabLst>
                          <a:tab pos="457200" algn="l"/>
                        </a:tabLst>
                      </a:pPr>
                      <a:r>
                        <a:rPr lang="en-US" sz="1400">
                          <a:effectLst/>
                        </a:rPr>
                        <a:t>BUCP</a:t>
                      </a:r>
                      <a:endParaRPr lang="zh-CN" sz="1400">
                        <a:effectLst/>
                        <a:latin typeface="宋体" panose="02010600030101010101" pitchFamily="2" charset="-122"/>
                        <a:ea typeface="宋体" panose="02010600030101010101" pitchFamily="2" charset="-122"/>
                        <a:cs typeface="Times New Roman" panose="02020603050405020304" pitchFamily="18" charset="0"/>
                      </a:endParaRPr>
                    </a:p>
                  </a:txBody>
                  <a:tcPr marL="68580" marR="68580" marT="0" marB="0" anchor="ctr"/>
                </a:tc>
                <a:tc>
                  <a:txBody>
                    <a:bodyPr/>
                    <a:lstStyle/>
                    <a:p>
                      <a:pPr indent="0">
                        <a:spcAft>
                          <a:spcPts val="600"/>
                        </a:spcAft>
                        <a:tabLst>
                          <a:tab pos="457200" algn="l"/>
                        </a:tabLst>
                      </a:pPr>
                      <a:r>
                        <a:rPr lang="en-US" sz="1400" dirty="0">
                          <a:effectLst/>
                        </a:rPr>
                        <a:t>CC</a:t>
                      </a:r>
                      <a:r>
                        <a:rPr lang="zh-CN" sz="1400" dirty="0">
                          <a:effectLst/>
                        </a:rPr>
                        <a:t>码为</a:t>
                      </a:r>
                      <a:r>
                        <a:rPr lang="en-US" sz="1400" dirty="0">
                          <a:effectLst/>
                        </a:rPr>
                        <a:t>1143 </a:t>
                      </a:r>
                      <a:r>
                        <a:rPr lang="zh-CN" sz="1400" dirty="0" smtClean="0">
                          <a:effectLst/>
                        </a:rPr>
                        <a:t>且（</a:t>
                      </a:r>
                      <a:r>
                        <a:rPr lang="en-US" sz="1400" dirty="0">
                          <a:effectLst/>
                        </a:rPr>
                        <a:t>TYPE</a:t>
                      </a:r>
                      <a:r>
                        <a:rPr lang="zh-CN" sz="1400" dirty="0">
                          <a:effectLst/>
                        </a:rPr>
                        <a:t>字段前两位为</a:t>
                      </a:r>
                      <a:r>
                        <a:rPr lang="en-US" sz="1400" dirty="0">
                          <a:effectLst/>
                        </a:rPr>
                        <a:t>82</a:t>
                      </a:r>
                      <a:r>
                        <a:rPr lang="zh-CN" sz="1400" dirty="0">
                          <a:effectLst/>
                        </a:rPr>
                        <a:t>或</a:t>
                      </a:r>
                      <a:r>
                        <a:rPr lang="en-US" sz="1400" dirty="0">
                          <a:effectLst/>
                        </a:rPr>
                        <a:t>P82</a:t>
                      </a:r>
                      <a:endParaRPr lang="zh-CN" sz="1400" dirty="0">
                        <a:effectLst/>
                      </a:endParaRPr>
                    </a:p>
                    <a:p>
                      <a:pPr indent="0">
                        <a:spcAft>
                          <a:spcPts val="600"/>
                        </a:spcAft>
                        <a:tabLst>
                          <a:tab pos="457200" algn="l"/>
                        </a:tabLst>
                      </a:pPr>
                      <a:r>
                        <a:rPr lang="zh-CN" sz="1400" dirty="0">
                          <a:effectLst/>
                        </a:rPr>
                        <a:t>或</a:t>
                      </a:r>
                      <a:r>
                        <a:rPr lang="en-US" sz="1400" dirty="0">
                          <a:effectLst/>
                        </a:rPr>
                        <a:t>GB</a:t>
                      </a:r>
                      <a:r>
                        <a:rPr lang="zh-CN" sz="1400" dirty="0">
                          <a:effectLst/>
                        </a:rPr>
                        <a:t>为</a:t>
                      </a:r>
                      <a:r>
                        <a:rPr lang="en-US" sz="1400" dirty="0">
                          <a:effectLst/>
                        </a:rPr>
                        <a:t>340101</a:t>
                      </a:r>
                      <a:r>
                        <a:rPr lang="zh-CN" sz="1400" dirty="0">
                          <a:effectLst/>
                        </a:rPr>
                        <a:t>）</a:t>
                      </a:r>
                      <a:endParaRPr lang="zh-CN" sz="1400" dirty="0">
                        <a:effectLst/>
                        <a:latin typeface="宋体" panose="02010600030101010101" pitchFamily="2" charset="-122"/>
                        <a:ea typeface="宋体" panose="02010600030101010101" pitchFamily="2" charset="-122"/>
                        <a:cs typeface="Times New Roman" panose="02020603050405020304" pitchFamily="18" charset="0"/>
                      </a:endParaRPr>
                    </a:p>
                  </a:txBody>
                  <a:tcPr marL="68580" marR="68580" marT="0" marB="0" anchor="ctr"/>
                </a:tc>
              </a:tr>
              <a:tr h="555837">
                <a:tc>
                  <a:txBody>
                    <a:bodyPr/>
                    <a:lstStyle/>
                    <a:p>
                      <a:pPr indent="0" algn="ctr">
                        <a:spcAft>
                          <a:spcPts val="600"/>
                        </a:spcAft>
                        <a:tabLst>
                          <a:tab pos="457200" algn="l"/>
                        </a:tabLst>
                      </a:pPr>
                      <a:r>
                        <a:rPr lang="en-US" sz="1400">
                          <a:effectLst/>
                        </a:rPr>
                        <a:t>2</a:t>
                      </a:r>
                      <a:endParaRPr lang="zh-CN" sz="1400">
                        <a:effectLst/>
                        <a:latin typeface="宋体" panose="02010600030101010101" pitchFamily="2" charset="-122"/>
                        <a:ea typeface="宋体" panose="02010600030101010101" pitchFamily="2" charset="-122"/>
                        <a:cs typeface="Times New Roman" panose="02020603050405020304" pitchFamily="18" charset="0"/>
                      </a:endParaRPr>
                    </a:p>
                  </a:txBody>
                  <a:tcPr marL="68580" marR="68580" marT="0" marB="0" anchor="ctr"/>
                </a:tc>
                <a:tc>
                  <a:txBody>
                    <a:bodyPr/>
                    <a:lstStyle/>
                    <a:p>
                      <a:pPr indent="0">
                        <a:spcAft>
                          <a:spcPts val="600"/>
                        </a:spcAft>
                        <a:tabLst>
                          <a:tab pos="457200" algn="l"/>
                        </a:tabLst>
                      </a:pPr>
                      <a:r>
                        <a:rPr lang="zh-CN" sz="1400" dirty="0">
                          <a:effectLst/>
                        </a:rPr>
                        <a:t>医院</a:t>
                      </a:r>
                      <a:endParaRPr lang="zh-CN" sz="1400" dirty="0">
                        <a:effectLst/>
                        <a:latin typeface="宋体" panose="02010600030101010101" pitchFamily="2" charset="-122"/>
                        <a:ea typeface="宋体" panose="02010600030101010101" pitchFamily="2" charset="-122"/>
                        <a:cs typeface="Times New Roman" panose="02020603050405020304" pitchFamily="18" charset="0"/>
                      </a:endParaRPr>
                    </a:p>
                  </a:txBody>
                  <a:tcPr marL="68580" marR="68580" marT="0" marB="0" anchor="ctr"/>
                </a:tc>
                <a:tc>
                  <a:txBody>
                    <a:bodyPr/>
                    <a:lstStyle/>
                    <a:p>
                      <a:pPr indent="0">
                        <a:spcAft>
                          <a:spcPts val="600"/>
                        </a:spcAft>
                        <a:tabLst>
                          <a:tab pos="457200" algn="l"/>
                        </a:tabLst>
                      </a:pPr>
                      <a:r>
                        <a:rPr lang="en-US" sz="1400" dirty="0" err="1">
                          <a:effectLst/>
                        </a:rPr>
                        <a:t>YiYuan</a:t>
                      </a:r>
                      <a:endParaRPr lang="zh-CN" sz="1400" dirty="0">
                        <a:effectLst/>
                        <a:latin typeface="宋体" panose="02010600030101010101" pitchFamily="2" charset="-122"/>
                        <a:ea typeface="宋体" panose="02010600030101010101" pitchFamily="2" charset="-122"/>
                        <a:cs typeface="Times New Roman" panose="02020603050405020304" pitchFamily="18" charset="0"/>
                      </a:endParaRPr>
                    </a:p>
                  </a:txBody>
                  <a:tcPr marL="68580" marR="68580" marT="0" marB="0" anchor="ctr"/>
                </a:tc>
                <a:tc>
                  <a:txBody>
                    <a:bodyPr/>
                    <a:lstStyle/>
                    <a:p>
                      <a:pPr indent="0">
                        <a:spcAft>
                          <a:spcPts val="600"/>
                        </a:spcAft>
                        <a:tabLst>
                          <a:tab pos="457200" algn="l"/>
                        </a:tabLst>
                      </a:pPr>
                      <a:r>
                        <a:rPr lang="en-US" sz="1400" dirty="0">
                          <a:effectLst/>
                        </a:rPr>
                        <a:t>BUCP</a:t>
                      </a:r>
                      <a:endParaRPr lang="zh-CN" sz="1400" dirty="0">
                        <a:effectLst/>
                        <a:latin typeface="宋体" panose="02010600030101010101" pitchFamily="2" charset="-122"/>
                        <a:ea typeface="宋体" panose="02010600030101010101" pitchFamily="2" charset="-122"/>
                        <a:cs typeface="Times New Roman" panose="02020603050405020304" pitchFamily="18" charset="0"/>
                      </a:endParaRPr>
                    </a:p>
                  </a:txBody>
                  <a:tcPr marL="68580" marR="68580" marT="0" marB="0" anchor="ctr"/>
                </a:tc>
                <a:tc>
                  <a:txBody>
                    <a:bodyPr/>
                    <a:lstStyle/>
                    <a:p>
                      <a:pPr indent="0">
                        <a:spcAft>
                          <a:spcPts val="600"/>
                        </a:spcAft>
                        <a:tabLst>
                          <a:tab pos="457200" algn="l"/>
                        </a:tabLst>
                      </a:pPr>
                      <a:r>
                        <a:rPr lang="en-US" sz="1400" dirty="0">
                          <a:effectLst/>
                        </a:rPr>
                        <a:t>CC</a:t>
                      </a:r>
                      <a:r>
                        <a:rPr lang="zh-CN" sz="1400" dirty="0">
                          <a:effectLst/>
                        </a:rPr>
                        <a:t>码为</a:t>
                      </a:r>
                      <a:r>
                        <a:rPr lang="en-US" sz="1400" dirty="0">
                          <a:effectLst/>
                        </a:rPr>
                        <a:t>1143 </a:t>
                      </a:r>
                      <a:r>
                        <a:rPr lang="zh-CN" sz="1400" dirty="0" smtClean="0">
                          <a:effectLst/>
                        </a:rPr>
                        <a:t>且（</a:t>
                      </a:r>
                      <a:r>
                        <a:rPr lang="en-US" sz="1400" dirty="0">
                          <a:effectLst/>
                        </a:rPr>
                        <a:t>TYPE</a:t>
                      </a:r>
                      <a:r>
                        <a:rPr lang="zh-CN" sz="1400" dirty="0">
                          <a:effectLst/>
                        </a:rPr>
                        <a:t>字段前两位为</a:t>
                      </a:r>
                      <a:r>
                        <a:rPr lang="en-US" sz="1400" dirty="0">
                          <a:effectLst/>
                        </a:rPr>
                        <a:t>83</a:t>
                      </a:r>
                      <a:r>
                        <a:rPr lang="zh-CN" sz="1400" dirty="0">
                          <a:effectLst/>
                        </a:rPr>
                        <a:t>或</a:t>
                      </a:r>
                      <a:r>
                        <a:rPr lang="en-US" sz="1400" dirty="0">
                          <a:effectLst/>
                        </a:rPr>
                        <a:t>Q83</a:t>
                      </a:r>
                      <a:endParaRPr lang="zh-CN" sz="1400" dirty="0">
                        <a:effectLst/>
                      </a:endParaRPr>
                    </a:p>
                    <a:p>
                      <a:pPr indent="0">
                        <a:spcAft>
                          <a:spcPts val="600"/>
                        </a:spcAft>
                        <a:tabLst>
                          <a:tab pos="457200" algn="l"/>
                        </a:tabLst>
                      </a:pPr>
                      <a:r>
                        <a:rPr lang="zh-CN" sz="1400" dirty="0">
                          <a:effectLst/>
                        </a:rPr>
                        <a:t>或</a:t>
                      </a:r>
                      <a:r>
                        <a:rPr lang="en-US" sz="1400" dirty="0">
                          <a:effectLst/>
                        </a:rPr>
                        <a:t>GB</a:t>
                      </a:r>
                      <a:r>
                        <a:rPr lang="zh-CN" sz="1400" dirty="0">
                          <a:effectLst/>
                        </a:rPr>
                        <a:t>为</a:t>
                      </a:r>
                      <a:r>
                        <a:rPr lang="en-US" sz="1400" dirty="0">
                          <a:effectLst/>
                        </a:rPr>
                        <a:t>340102</a:t>
                      </a:r>
                      <a:r>
                        <a:rPr lang="zh-CN" sz="1400" dirty="0">
                          <a:effectLst/>
                        </a:rPr>
                        <a:t>）</a:t>
                      </a:r>
                      <a:endParaRPr lang="zh-CN" sz="1400" dirty="0">
                        <a:effectLst/>
                        <a:latin typeface="宋体" panose="02010600030101010101" pitchFamily="2" charset="-122"/>
                        <a:ea typeface="宋体" panose="02010600030101010101" pitchFamily="2" charset="-122"/>
                        <a:cs typeface="Times New Roman" panose="02020603050405020304" pitchFamily="18" charset="0"/>
                      </a:endParaRPr>
                    </a:p>
                  </a:txBody>
                  <a:tcPr marL="68580" marR="68580" marT="0" marB="0" anchor="ctr"/>
                </a:tc>
              </a:tr>
              <a:tr h="555837">
                <a:tc>
                  <a:txBody>
                    <a:bodyPr/>
                    <a:lstStyle/>
                    <a:p>
                      <a:pPr indent="0" algn="ctr">
                        <a:spcAft>
                          <a:spcPts val="600"/>
                        </a:spcAft>
                        <a:tabLst>
                          <a:tab pos="457200" algn="l"/>
                        </a:tabLst>
                      </a:pPr>
                      <a:r>
                        <a:rPr lang="en-US" sz="1400">
                          <a:effectLst/>
                        </a:rPr>
                        <a:t>3</a:t>
                      </a:r>
                      <a:endParaRPr lang="zh-CN" sz="1400">
                        <a:effectLst/>
                        <a:latin typeface="宋体" panose="02010600030101010101" pitchFamily="2" charset="-122"/>
                        <a:ea typeface="宋体" panose="02010600030101010101" pitchFamily="2" charset="-122"/>
                        <a:cs typeface="Times New Roman" panose="02020603050405020304" pitchFamily="18" charset="0"/>
                      </a:endParaRPr>
                    </a:p>
                  </a:txBody>
                  <a:tcPr marL="68580" marR="68580" marT="0" marB="0" anchor="ctr"/>
                </a:tc>
                <a:tc>
                  <a:txBody>
                    <a:bodyPr/>
                    <a:lstStyle/>
                    <a:p>
                      <a:pPr indent="0">
                        <a:spcAft>
                          <a:spcPts val="600"/>
                        </a:spcAft>
                        <a:tabLst>
                          <a:tab pos="457200" algn="l"/>
                        </a:tabLst>
                      </a:pPr>
                      <a:r>
                        <a:rPr lang="zh-CN" sz="1400">
                          <a:effectLst/>
                        </a:rPr>
                        <a:t>社会福利机构</a:t>
                      </a:r>
                      <a:endParaRPr lang="zh-CN" sz="1400">
                        <a:effectLst/>
                        <a:latin typeface="宋体" panose="02010600030101010101" pitchFamily="2" charset="-122"/>
                        <a:ea typeface="宋体" panose="02010600030101010101" pitchFamily="2" charset="-122"/>
                        <a:cs typeface="Times New Roman" panose="02020603050405020304" pitchFamily="18" charset="0"/>
                      </a:endParaRPr>
                    </a:p>
                  </a:txBody>
                  <a:tcPr marL="68580" marR="68580" marT="0" marB="0" anchor="ctr"/>
                </a:tc>
                <a:tc>
                  <a:txBody>
                    <a:bodyPr/>
                    <a:lstStyle/>
                    <a:p>
                      <a:pPr indent="0">
                        <a:spcAft>
                          <a:spcPts val="600"/>
                        </a:spcAft>
                        <a:tabLst>
                          <a:tab pos="457200" algn="l"/>
                        </a:tabLst>
                      </a:pPr>
                      <a:r>
                        <a:rPr lang="en-US" sz="1400">
                          <a:effectLst/>
                        </a:rPr>
                        <a:t>FuLiJiGou</a:t>
                      </a:r>
                      <a:endParaRPr lang="zh-CN" sz="1400">
                        <a:effectLst/>
                        <a:latin typeface="宋体" panose="02010600030101010101" pitchFamily="2" charset="-122"/>
                        <a:ea typeface="宋体" panose="02010600030101010101" pitchFamily="2" charset="-122"/>
                        <a:cs typeface="Times New Roman" panose="02020603050405020304" pitchFamily="18" charset="0"/>
                      </a:endParaRPr>
                    </a:p>
                  </a:txBody>
                  <a:tcPr marL="68580" marR="68580" marT="0" marB="0" anchor="ctr"/>
                </a:tc>
                <a:tc>
                  <a:txBody>
                    <a:bodyPr/>
                    <a:lstStyle/>
                    <a:p>
                      <a:pPr indent="0">
                        <a:spcAft>
                          <a:spcPts val="600"/>
                        </a:spcAft>
                        <a:tabLst>
                          <a:tab pos="457200" algn="l"/>
                        </a:tabLst>
                      </a:pPr>
                      <a:r>
                        <a:rPr lang="en-US" sz="1400" dirty="0">
                          <a:effectLst/>
                        </a:rPr>
                        <a:t>BUCP</a:t>
                      </a:r>
                      <a:endParaRPr lang="zh-CN" sz="1400" dirty="0">
                        <a:effectLst/>
                        <a:latin typeface="宋体" panose="02010600030101010101" pitchFamily="2" charset="-122"/>
                        <a:ea typeface="宋体" panose="02010600030101010101" pitchFamily="2" charset="-122"/>
                        <a:cs typeface="Times New Roman" panose="02020603050405020304" pitchFamily="18" charset="0"/>
                      </a:endParaRPr>
                    </a:p>
                  </a:txBody>
                  <a:tcPr marL="68580" marR="68580" marT="0" marB="0" anchor="ctr"/>
                </a:tc>
                <a:tc>
                  <a:txBody>
                    <a:bodyPr/>
                    <a:lstStyle/>
                    <a:p>
                      <a:pPr indent="0">
                        <a:spcAft>
                          <a:spcPts val="600"/>
                        </a:spcAft>
                        <a:tabLst>
                          <a:tab pos="457200" algn="l"/>
                        </a:tabLst>
                      </a:pPr>
                      <a:r>
                        <a:rPr lang="en-US" sz="1400" dirty="0">
                          <a:effectLst/>
                        </a:rPr>
                        <a:t>CC</a:t>
                      </a:r>
                      <a:r>
                        <a:rPr lang="zh-CN" sz="1400" dirty="0">
                          <a:effectLst/>
                        </a:rPr>
                        <a:t>码为</a:t>
                      </a:r>
                      <a:r>
                        <a:rPr lang="en-US" sz="1400" dirty="0">
                          <a:effectLst/>
                        </a:rPr>
                        <a:t>1143 </a:t>
                      </a:r>
                      <a:r>
                        <a:rPr lang="zh-CN" sz="1400" dirty="0">
                          <a:effectLst/>
                        </a:rPr>
                        <a:t>且</a:t>
                      </a:r>
                    </a:p>
                    <a:p>
                      <a:pPr indent="0">
                        <a:spcAft>
                          <a:spcPts val="600"/>
                        </a:spcAft>
                        <a:tabLst>
                          <a:tab pos="457200" algn="l"/>
                        </a:tabLst>
                      </a:pPr>
                      <a:r>
                        <a:rPr lang="en-US" sz="1400" dirty="0">
                          <a:effectLst/>
                        </a:rPr>
                        <a:t>TYPE</a:t>
                      </a:r>
                      <a:r>
                        <a:rPr lang="zh-CN" sz="1400" dirty="0">
                          <a:effectLst/>
                        </a:rPr>
                        <a:t>字段前两位为</a:t>
                      </a:r>
                      <a:r>
                        <a:rPr lang="en-US" sz="1400" dirty="0">
                          <a:effectLst/>
                        </a:rPr>
                        <a:t>84</a:t>
                      </a:r>
                      <a:r>
                        <a:rPr lang="zh-CN" sz="1400" dirty="0">
                          <a:effectLst/>
                        </a:rPr>
                        <a:t>或</a:t>
                      </a:r>
                      <a:r>
                        <a:rPr lang="en-US" sz="1400" dirty="0">
                          <a:effectLst/>
                        </a:rPr>
                        <a:t>Q84</a:t>
                      </a:r>
                      <a:endParaRPr lang="zh-CN" sz="1400" dirty="0">
                        <a:effectLst/>
                        <a:latin typeface="宋体" panose="02010600030101010101" pitchFamily="2" charset="-122"/>
                        <a:ea typeface="宋体" panose="02010600030101010101" pitchFamily="2" charset="-122"/>
                        <a:cs typeface="Times New Roman" panose="02020603050405020304" pitchFamily="18" charset="0"/>
                      </a:endParaRPr>
                    </a:p>
                  </a:txBody>
                  <a:tcPr marL="68580" marR="68580" marT="0" marB="0" anchor="ctr"/>
                </a:tc>
              </a:tr>
              <a:tr h="235810">
                <a:tc>
                  <a:txBody>
                    <a:bodyPr/>
                    <a:lstStyle/>
                    <a:p>
                      <a:pPr indent="0" algn="ctr">
                        <a:spcAft>
                          <a:spcPts val="600"/>
                        </a:spcAft>
                        <a:tabLst>
                          <a:tab pos="457200" algn="l"/>
                        </a:tabLst>
                      </a:pPr>
                      <a:r>
                        <a:rPr lang="en-US" sz="1400">
                          <a:effectLst/>
                        </a:rPr>
                        <a:t>4</a:t>
                      </a:r>
                      <a:endParaRPr lang="zh-CN" sz="1400">
                        <a:effectLst/>
                        <a:latin typeface="宋体" panose="02010600030101010101" pitchFamily="2" charset="-122"/>
                        <a:ea typeface="宋体" panose="02010600030101010101" pitchFamily="2" charset="-122"/>
                        <a:cs typeface="Times New Roman" panose="02020603050405020304" pitchFamily="18" charset="0"/>
                      </a:endParaRPr>
                    </a:p>
                  </a:txBody>
                  <a:tcPr marL="68580" marR="68580" marT="0" marB="0" anchor="ctr"/>
                </a:tc>
                <a:tc>
                  <a:txBody>
                    <a:bodyPr/>
                    <a:lstStyle/>
                    <a:p>
                      <a:pPr indent="0">
                        <a:spcAft>
                          <a:spcPts val="600"/>
                        </a:spcAft>
                        <a:tabLst>
                          <a:tab pos="457200" algn="l"/>
                        </a:tabLst>
                      </a:pPr>
                      <a:r>
                        <a:rPr lang="zh-CN" sz="1400">
                          <a:effectLst/>
                        </a:rPr>
                        <a:t>居住小区</a:t>
                      </a:r>
                      <a:endParaRPr lang="zh-CN" sz="1400">
                        <a:effectLst/>
                        <a:latin typeface="宋体" panose="02010600030101010101" pitchFamily="2" charset="-122"/>
                        <a:ea typeface="宋体" panose="02010600030101010101" pitchFamily="2" charset="-122"/>
                        <a:cs typeface="Times New Roman" panose="02020603050405020304" pitchFamily="18" charset="0"/>
                      </a:endParaRPr>
                    </a:p>
                  </a:txBody>
                  <a:tcPr marL="68580" marR="68580" marT="0" marB="0" anchor="ctr"/>
                </a:tc>
                <a:tc>
                  <a:txBody>
                    <a:bodyPr/>
                    <a:lstStyle/>
                    <a:p>
                      <a:pPr indent="0">
                        <a:spcAft>
                          <a:spcPts val="600"/>
                        </a:spcAft>
                        <a:tabLst>
                          <a:tab pos="457200" algn="l"/>
                        </a:tabLst>
                      </a:pPr>
                      <a:r>
                        <a:rPr lang="en-US" sz="1400">
                          <a:effectLst/>
                        </a:rPr>
                        <a:t>XiaoQu</a:t>
                      </a:r>
                      <a:endParaRPr lang="zh-CN" sz="1400">
                        <a:effectLst/>
                        <a:latin typeface="宋体" panose="02010600030101010101" pitchFamily="2" charset="-122"/>
                        <a:ea typeface="宋体" panose="02010600030101010101" pitchFamily="2" charset="-122"/>
                        <a:cs typeface="Times New Roman" panose="02020603050405020304" pitchFamily="18" charset="0"/>
                      </a:endParaRPr>
                    </a:p>
                  </a:txBody>
                  <a:tcPr marL="68580" marR="68580" marT="0" marB="0" anchor="ctr"/>
                </a:tc>
                <a:tc>
                  <a:txBody>
                    <a:bodyPr/>
                    <a:lstStyle/>
                    <a:p>
                      <a:pPr indent="0">
                        <a:spcAft>
                          <a:spcPts val="600"/>
                        </a:spcAft>
                        <a:tabLst>
                          <a:tab pos="457200" algn="l"/>
                        </a:tabLst>
                      </a:pPr>
                      <a:r>
                        <a:rPr lang="en-US" sz="1400">
                          <a:effectLst/>
                        </a:rPr>
                        <a:t>BUCP</a:t>
                      </a:r>
                      <a:endParaRPr lang="zh-CN" sz="1400">
                        <a:effectLst/>
                        <a:latin typeface="宋体" panose="02010600030101010101" pitchFamily="2" charset="-122"/>
                        <a:ea typeface="宋体" panose="02010600030101010101" pitchFamily="2" charset="-122"/>
                        <a:cs typeface="Times New Roman" panose="02020603050405020304" pitchFamily="18" charset="0"/>
                      </a:endParaRPr>
                    </a:p>
                  </a:txBody>
                  <a:tcPr marL="68580" marR="68580" marT="0" marB="0" anchor="ctr"/>
                </a:tc>
                <a:tc>
                  <a:txBody>
                    <a:bodyPr/>
                    <a:lstStyle/>
                    <a:p>
                      <a:pPr indent="0">
                        <a:spcAft>
                          <a:spcPts val="600"/>
                        </a:spcAft>
                        <a:tabLst>
                          <a:tab pos="457200" algn="l"/>
                        </a:tabLst>
                      </a:pPr>
                      <a:r>
                        <a:rPr lang="en-US" sz="1400" dirty="0">
                          <a:effectLst/>
                        </a:rPr>
                        <a:t>CC</a:t>
                      </a:r>
                      <a:r>
                        <a:rPr lang="zh-CN" sz="1400" dirty="0">
                          <a:effectLst/>
                        </a:rPr>
                        <a:t>码为</a:t>
                      </a:r>
                      <a:r>
                        <a:rPr lang="en-US" sz="1400" dirty="0">
                          <a:effectLst/>
                        </a:rPr>
                        <a:t>1141</a:t>
                      </a:r>
                      <a:endParaRPr lang="zh-CN" sz="1400" dirty="0">
                        <a:effectLst/>
                        <a:latin typeface="宋体" panose="02010600030101010101" pitchFamily="2" charset="-122"/>
                        <a:ea typeface="宋体" panose="02010600030101010101" pitchFamily="2" charset="-122"/>
                        <a:cs typeface="Times New Roman" panose="02020603050405020304" pitchFamily="18" charset="0"/>
                      </a:endParaRPr>
                    </a:p>
                  </a:txBody>
                  <a:tcPr marL="68580" marR="68580" marT="0" marB="0" anchor="ctr"/>
                </a:tc>
              </a:tr>
              <a:tr h="235810">
                <a:tc>
                  <a:txBody>
                    <a:bodyPr/>
                    <a:lstStyle/>
                    <a:p>
                      <a:pPr indent="0" algn="ctr">
                        <a:spcAft>
                          <a:spcPts val="600"/>
                        </a:spcAft>
                        <a:tabLst>
                          <a:tab pos="457200" algn="l"/>
                        </a:tabLst>
                      </a:pPr>
                      <a:r>
                        <a:rPr lang="en-US" sz="1400">
                          <a:effectLst/>
                        </a:rPr>
                        <a:t>5</a:t>
                      </a:r>
                      <a:endParaRPr lang="zh-CN" sz="1400">
                        <a:effectLst/>
                        <a:latin typeface="宋体" panose="02010600030101010101" pitchFamily="2" charset="-122"/>
                        <a:ea typeface="宋体" panose="02010600030101010101" pitchFamily="2" charset="-122"/>
                        <a:cs typeface="Times New Roman" panose="02020603050405020304" pitchFamily="18" charset="0"/>
                      </a:endParaRPr>
                    </a:p>
                  </a:txBody>
                  <a:tcPr marL="68580" marR="68580" marT="0" marB="0" anchor="ctr"/>
                </a:tc>
                <a:tc>
                  <a:txBody>
                    <a:bodyPr/>
                    <a:lstStyle/>
                    <a:p>
                      <a:pPr indent="0">
                        <a:spcAft>
                          <a:spcPts val="600"/>
                        </a:spcAft>
                        <a:tabLst>
                          <a:tab pos="457200" algn="l"/>
                        </a:tabLst>
                      </a:pPr>
                      <a:r>
                        <a:rPr lang="zh-CN" sz="1400">
                          <a:effectLst/>
                        </a:rPr>
                        <a:t>体育活动场所</a:t>
                      </a:r>
                      <a:endParaRPr lang="zh-CN" sz="1400">
                        <a:effectLst/>
                        <a:latin typeface="宋体" panose="02010600030101010101" pitchFamily="2" charset="-122"/>
                        <a:ea typeface="宋体" panose="02010600030101010101" pitchFamily="2" charset="-122"/>
                        <a:cs typeface="Times New Roman" panose="02020603050405020304" pitchFamily="18" charset="0"/>
                      </a:endParaRPr>
                    </a:p>
                  </a:txBody>
                  <a:tcPr marL="68580" marR="68580" marT="0" marB="0" anchor="ctr"/>
                </a:tc>
                <a:tc>
                  <a:txBody>
                    <a:bodyPr/>
                    <a:lstStyle/>
                    <a:p>
                      <a:pPr indent="0">
                        <a:spcAft>
                          <a:spcPts val="600"/>
                        </a:spcAft>
                        <a:tabLst>
                          <a:tab pos="457200" algn="l"/>
                        </a:tabLst>
                      </a:pPr>
                      <a:r>
                        <a:rPr lang="en-US" sz="1400">
                          <a:effectLst/>
                        </a:rPr>
                        <a:t>TiYuChangSuo</a:t>
                      </a:r>
                      <a:endParaRPr lang="zh-CN" sz="1400">
                        <a:effectLst/>
                        <a:latin typeface="宋体" panose="02010600030101010101" pitchFamily="2" charset="-122"/>
                        <a:ea typeface="宋体" panose="02010600030101010101" pitchFamily="2" charset="-122"/>
                        <a:cs typeface="Times New Roman" panose="02020603050405020304" pitchFamily="18" charset="0"/>
                      </a:endParaRPr>
                    </a:p>
                  </a:txBody>
                  <a:tcPr marL="68580" marR="68580" marT="0" marB="0" anchor="ctr"/>
                </a:tc>
                <a:tc>
                  <a:txBody>
                    <a:bodyPr/>
                    <a:lstStyle/>
                    <a:p>
                      <a:pPr indent="0">
                        <a:spcAft>
                          <a:spcPts val="600"/>
                        </a:spcAft>
                        <a:tabLst>
                          <a:tab pos="457200" algn="l"/>
                        </a:tabLst>
                      </a:pPr>
                      <a:r>
                        <a:rPr lang="en-US" sz="1400">
                          <a:effectLst/>
                        </a:rPr>
                        <a:t>BUCP</a:t>
                      </a:r>
                      <a:endParaRPr lang="zh-CN" sz="1400">
                        <a:effectLst/>
                        <a:latin typeface="宋体" panose="02010600030101010101" pitchFamily="2" charset="-122"/>
                        <a:ea typeface="宋体" panose="02010600030101010101" pitchFamily="2" charset="-122"/>
                        <a:cs typeface="Times New Roman" panose="02020603050405020304" pitchFamily="18" charset="0"/>
                      </a:endParaRPr>
                    </a:p>
                  </a:txBody>
                  <a:tcPr marL="68580" marR="68580" marT="0" marB="0" anchor="ctr"/>
                </a:tc>
                <a:tc>
                  <a:txBody>
                    <a:bodyPr/>
                    <a:lstStyle/>
                    <a:p>
                      <a:pPr indent="0">
                        <a:spcAft>
                          <a:spcPts val="600"/>
                        </a:spcAft>
                        <a:tabLst>
                          <a:tab pos="457200" algn="l"/>
                        </a:tabLst>
                      </a:pPr>
                      <a:r>
                        <a:rPr lang="en-US" sz="1400" dirty="0">
                          <a:effectLst/>
                        </a:rPr>
                        <a:t>CC</a:t>
                      </a:r>
                      <a:r>
                        <a:rPr lang="zh-CN" sz="1400" dirty="0">
                          <a:effectLst/>
                        </a:rPr>
                        <a:t>码为</a:t>
                      </a:r>
                      <a:r>
                        <a:rPr lang="en-US" sz="1400" dirty="0">
                          <a:effectLst/>
                        </a:rPr>
                        <a:t>1145</a:t>
                      </a:r>
                      <a:endParaRPr lang="zh-CN" sz="1400" dirty="0">
                        <a:effectLst/>
                        <a:latin typeface="宋体" panose="02010600030101010101" pitchFamily="2" charset="-122"/>
                        <a:ea typeface="宋体" panose="02010600030101010101" pitchFamily="2" charset="-122"/>
                        <a:cs typeface="Times New Roman" panose="02020603050405020304" pitchFamily="18" charset="0"/>
                      </a:endParaRPr>
                    </a:p>
                  </a:txBody>
                  <a:tcPr marL="68580" marR="68580" marT="0" marB="0" anchor="ctr"/>
                </a:tc>
              </a:tr>
              <a:tr h="235810">
                <a:tc>
                  <a:txBody>
                    <a:bodyPr/>
                    <a:lstStyle/>
                    <a:p>
                      <a:pPr indent="0" algn="ctr">
                        <a:spcAft>
                          <a:spcPts val="600"/>
                        </a:spcAft>
                        <a:tabLst>
                          <a:tab pos="457200" algn="l"/>
                        </a:tabLst>
                      </a:pPr>
                      <a:r>
                        <a:rPr lang="en-US" sz="1400">
                          <a:effectLst/>
                        </a:rPr>
                        <a:t>6</a:t>
                      </a:r>
                      <a:endParaRPr lang="zh-CN" sz="1400">
                        <a:effectLst/>
                        <a:latin typeface="宋体" panose="02010600030101010101" pitchFamily="2" charset="-122"/>
                        <a:ea typeface="宋体" panose="02010600030101010101" pitchFamily="2" charset="-122"/>
                        <a:cs typeface="Times New Roman" panose="02020603050405020304" pitchFamily="18" charset="0"/>
                      </a:endParaRPr>
                    </a:p>
                  </a:txBody>
                  <a:tcPr marL="68580" marR="68580" marT="0" marB="0" anchor="ctr"/>
                </a:tc>
                <a:tc>
                  <a:txBody>
                    <a:bodyPr/>
                    <a:lstStyle/>
                    <a:p>
                      <a:pPr indent="0">
                        <a:spcAft>
                          <a:spcPts val="600"/>
                        </a:spcAft>
                        <a:tabLst>
                          <a:tab pos="457200" algn="l"/>
                        </a:tabLst>
                      </a:pPr>
                      <a:r>
                        <a:rPr lang="zh-CN" sz="1400">
                          <a:effectLst/>
                        </a:rPr>
                        <a:t>休闲娱乐景区</a:t>
                      </a:r>
                      <a:endParaRPr lang="zh-CN" sz="1400">
                        <a:effectLst/>
                        <a:latin typeface="宋体" panose="02010600030101010101" pitchFamily="2" charset="-122"/>
                        <a:ea typeface="宋体" panose="02010600030101010101" pitchFamily="2" charset="-122"/>
                        <a:cs typeface="Times New Roman" panose="02020603050405020304" pitchFamily="18" charset="0"/>
                      </a:endParaRPr>
                    </a:p>
                  </a:txBody>
                  <a:tcPr marL="68580" marR="68580" marT="0" marB="0" anchor="ctr"/>
                </a:tc>
                <a:tc>
                  <a:txBody>
                    <a:bodyPr/>
                    <a:lstStyle/>
                    <a:p>
                      <a:pPr indent="0">
                        <a:spcAft>
                          <a:spcPts val="600"/>
                        </a:spcAft>
                        <a:tabLst>
                          <a:tab pos="457200" algn="l"/>
                        </a:tabLst>
                      </a:pPr>
                      <a:r>
                        <a:rPr lang="en-US" sz="1400">
                          <a:effectLst/>
                        </a:rPr>
                        <a:t>XiuXianYuLe</a:t>
                      </a:r>
                      <a:endParaRPr lang="zh-CN" sz="1400">
                        <a:effectLst/>
                        <a:latin typeface="宋体" panose="02010600030101010101" pitchFamily="2" charset="-122"/>
                        <a:ea typeface="宋体" panose="02010600030101010101" pitchFamily="2" charset="-122"/>
                        <a:cs typeface="Times New Roman" panose="02020603050405020304" pitchFamily="18" charset="0"/>
                      </a:endParaRPr>
                    </a:p>
                  </a:txBody>
                  <a:tcPr marL="68580" marR="68580" marT="0" marB="0" anchor="ctr"/>
                </a:tc>
                <a:tc>
                  <a:txBody>
                    <a:bodyPr/>
                    <a:lstStyle/>
                    <a:p>
                      <a:pPr indent="0">
                        <a:spcAft>
                          <a:spcPts val="600"/>
                        </a:spcAft>
                        <a:tabLst>
                          <a:tab pos="457200" algn="l"/>
                        </a:tabLst>
                      </a:pPr>
                      <a:r>
                        <a:rPr lang="en-US" sz="1400">
                          <a:effectLst/>
                        </a:rPr>
                        <a:t>BUCP</a:t>
                      </a:r>
                      <a:endParaRPr lang="zh-CN" sz="1400">
                        <a:effectLst/>
                        <a:latin typeface="宋体" panose="02010600030101010101" pitchFamily="2" charset="-122"/>
                        <a:ea typeface="宋体" panose="02010600030101010101" pitchFamily="2" charset="-122"/>
                        <a:cs typeface="Times New Roman" panose="02020603050405020304" pitchFamily="18" charset="0"/>
                      </a:endParaRPr>
                    </a:p>
                  </a:txBody>
                  <a:tcPr marL="68580" marR="68580" marT="0" marB="0" anchor="ctr"/>
                </a:tc>
                <a:tc>
                  <a:txBody>
                    <a:bodyPr/>
                    <a:lstStyle/>
                    <a:p>
                      <a:pPr indent="0">
                        <a:spcAft>
                          <a:spcPts val="600"/>
                        </a:spcAft>
                        <a:tabLst>
                          <a:tab pos="457200" algn="l"/>
                        </a:tabLst>
                      </a:pPr>
                      <a:r>
                        <a:rPr lang="en-US" sz="1400" dirty="0">
                          <a:effectLst/>
                        </a:rPr>
                        <a:t>CC</a:t>
                      </a:r>
                      <a:r>
                        <a:rPr lang="zh-CN" sz="1400" dirty="0">
                          <a:effectLst/>
                        </a:rPr>
                        <a:t>码为</a:t>
                      </a:r>
                      <a:r>
                        <a:rPr lang="en-US" sz="1400" dirty="0">
                          <a:effectLst/>
                        </a:rPr>
                        <a:t>1144</a:t>
                      </a:r>
                      <a:endParaRPr lang="zh-CN" sz="1400" dirty="0">
                        <a:effectLst/>
                        <a:latin typeface="宋体" panose="02010600030101010101" pitchFamily="2" charset="-122"/>
                        <a:ea typeface="宋体" panose="02010600030101010101" pitchFamily="2" charset="-122"/>
                        <a:cs typeface="Times New Roman" panose="02020603050405020304" pitchFamily="18" charset="0"/>
                      </a:endParaRPr>
                    </a:p>
                  </a:txBody>
                  <a:tcPr marL="68580" marR="68580" marT="0" marB="0" anchor="ctr"/>
                </a:tc>
              </a:tr>
              <a:tr h="235810">
                <a:tc>
                  <a:txBody>
                    <a:bodyPr/>
                    <a:lstStyle/>
                    <a:p>
                      <a:pPr indent="0" algn="ctr">
                        <a:spcAft>
                          <a:spcPts val="600"/>
                        </a:spcAft>
                        <a:tabLst>
                          <a:tab pos="457200" algn="l"/>
                        </a:tabLst>
                      </a:pPr>
                      <a:r>
                        <a:rPr lang="en-US" sz="1400">
                          <a:effectLst/>
                        </a:rPr>
                        <a:t>7</a:t>
                      </a:r>
                      <a:endParaRPr lang="zh-CN" sz="1400">
                        <a:effectLst/>
                        <a:latin typeface="宋体" panose="02010600030101010101" pitchFamily="2" charset="-122"/>
                        <a:ea typeface="宋体" panose="02010600030101010101" pitchFamily="2" charset="-122"/>
                        <a:cs typeface="Times New Roman" panose="02020603050405020304" pitchFamily="18" charset="0"/>
                      </a:endParaRPr>
                    </a:p>
                  </a:txBody>
                  <a:tcPr marL="68580" marR="68580" marT="0" marB="0" anchor="ctr"/>
                </a:tc>
                <a:tc>
                  <a:txBody>
                    <a:bodyPr/>
                    <a:lstStyle/>
                    <a:p>
                      <a:pPr indent="0">
                        <a:spcAft>
                          <a:spcPts val="600"/>
                        </a:spcAft>
                        <a:tabLst>
                          <a:tab pos="457200" algn="l"/>
                        </a:tabLst>
                      </a:pPr>
                      <a:r>
                        <a:rPr lang="zh-CN" sz="1400">
                          <a:effectLst/>
                        </a:rPr>
                        <a:t>高速公路出入口</a:t>
                      </a:r>
                      <a:endParaRPr lang="zh-CN" sz="1400">
                        <a:effectLst/>
                        <a:latin typeface="宋体" panose="02010600030101010101" pitchFamily="2" charset="-122"/>
                        <a:ea typeface="宋体" panose="02010600030101010101" pitchFamily="2" charset="-122"/>
                        <a:cs typeface="Times New Roman" panose="02020603050405020304" pitchFamily="18" charset="0"/>
                      </a:endParaRPr>
                    </a:p>
                  </a:txBody>
                  <a:tcPr marL="68580" marR="68580" marT="0" marB="0" anchor="ctr"/>
                </a:tc>
                <a:tc>
                  <a:txBody>
                    <a:bodyPr/>
                    <a:lstStyle/>
                    <a:p>
                      <a:pPr indent="0">
                        <a:spcAft>
                          <a:spcPts val="600"/>
                        </a:spcAft>
                        <a:tabLst>
                          <a:tab pos="457200" algn="l"/>
                        </a:tabLst>
                      </a:pPr>
                      <a:r>
                        <a:rPr lang="en-US" sz="1400">
                          <a:effectLst/>
                        </a:rPr>
                        <a:t>GaoSuGongLu</a:t>
                      </a:r>
                      <a:endParaRPr lang="zh-CN" sz="1400">
                        <a:effectLst/>
                        <a:latin typeface="宋体" panose="02010600030101010101" pitchFamily="2" charset="-122"/>
                        <a:ea typeface="宋体" panose="02010600030101010101" pitchFamily="2" charset="-122"/>
                        <a:cs typeface="Times New Roman" panose="02020603050405020304" pitchFamily="18" charset="0"/>
                      </a:endParaRPr>
                    </a:p>
                  </a:txBody>
                  <a:tcPr marL="68580" marR="68580" marT="0" marB="0" anchor="ctr"/>
                </a:tc>
                <a:tc>
                  <a:txBody>
                    <a:bodyPr/>
                    <a:lstStyle/>
                    <a:p>
                      <a:pPr indent="0">
                        <a:spcAft>
                          <a:spcPts val="600"/>
                        </a:spcAft>
                        <a:tabLst>
                          <a:tab pos="457200" algn="l"/>
                        </a:tabLst>
                      </a:pPr>
                      <a:r>
                        <a:rPr lang="en-US" sz="1400">
                          <a:effectLst/>
                        </a:rPr>
                        <a:t>SFCP</a:t>
                      </a:r>
                      <a:endParaRPr lang="zh-CN" sz="1400">
                        <a:effectLst/>
                        <a:latin typeface="宋体" panose="02010600030101010101" pitchFamily="2" charset="-122"/>
                        <a:ea typeface="宋体" panose="02010600030101010101" pitchFamily="2" charset="-122"/>
                        <a:cs typeface="Times New Roman" panose="02020603050405020304" pitchFamily="18" charset="0"/>
                      </a:endParaRPr>
                    </a:p>
                  </a:txBody>
                  <a:tcPr marL="68580" marR="68580" marT="0" marB="0" anchor="ctr"/>
                </a:tc>
                <a:tc>
                  <a:txBody>
                    <a:bodyPr/>
                    <a:lstStyle/>
                    <a:p>
                      <a:pPr indent="0">
                        <a:spcAft>
                          <a:spcPts val="600"/>
                        </a:spcAft>
                        <a:tabLst>
                          <a:tab pos="457200" algn="l"/>
                        </a:tabLst>
                      </a:pPr>
                      <a:r>
                        <a:rPr lang="en-US" sz="1400" dirty="0">
                          <a:effectLst/>
                        </a:rPr>
                        <a:t>CC</a:t>
                      </a:r>
                      <a:r>
                        <a:rPr lang="zh-CN" sz="1400" dirty="0">
                          <a:effectLst/>
                        </a:rPr>
                        <a:t>码为</a:t>
                      </a:r>
                      <a:r>
                        <a:rPr lang="en-US" sz="1400" dirty="0">
                          <a:effectLst/>
                        </a:rPr>
                        <a:t>0735</a:t>
                      </a:r>
                      <a:endParaRPr lang="zh-CN" sz="1400" dirty="0">
                        <a:effectLst/>
                        <a:latin typeface="宋体" panose="02010600030101010101" pitchFamily="2" charset="-122"/>
                        <a:ea typeface="宋体" panose="02010600030101010101" pitchFamily="2" charset="-122"/>
                        <a:cs typeface="Times New Roman" panose="02020603050405020304" pitchFamily="18" charset="0"/>
                      </a:endParaRPr>
                    </a:p>
                  </a:txBody>
                  <a:tcPr marL="68580" marR="68580" marT="0" marB="0" anchor="ctr"/>
                </a:tc>
              </a:tr>
            </a:tbl>
          </a:graphicData>
        </a:graphic>
      </p:graphicFrame>
      <p:sp>
        <p:nvSpPr>
          <p:cNvPr id="6" name="灯片编号占位符 5"/>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95</a:t>
            </a:fld>
            <a:endParaRPr lang="zh-CN" altLang="en-US">
              <a:solidFill>
                <a:prstClr val="black">
                  <a:tint val="75000"/>
                </a:prstClr>
              </a:solidFill>
            </a:endParaRPr>
          </a:p>
        </p:txBody>
      </p:sp>
    </p:spTree>
    <p:extLst>
      <p:ext uri="{BB962C8B-B14F-4D97-AF65-F5344CB8AC3E}">
        <p14:creationId xmlns:p14="http://schemas.microsoft.com/office/powerpoint/2010/main" xmlns="" val="1290306018"/>
      </p:ext>
    </p:extLst>
  </p:cSld>
  <p:clrMapOvr>
    <a:masterClrMapping/>
  </p:clrMapOvr>
  <p:transition>
    <p:fade/>
  </p:transition>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24"/>
          <p:cNvGrpSpPr>
            <a:grpSpLocks/>
          </p:cNvGrpSpPr>
          <p:nvPr/>
        </p:nvGrpSpPr>
        <p:grpSpPr bwMode="auto">
          <a:xfrm>
            <a:off x="0" y="-71437"/>
            <a:ext cx="9144000" cy="1309688"/>
            <a:chOff x="0" y="-71462"/>
            <a:chExt cx="9144000" cy="1309218"/>
          </a:xfrm>
        </p:grpSpPr>
        <p:grpSp>
          <p:nvGrpSpPr>
            <p:cNvPr id="3" name="组合 21"/>
            <p:cNvGrpSpPr>
              <a:grpSpLocks/>
            </p:cNvGrpSpPr>
            <p:nvPr/>
          </p:nvGrpSpPr>
          <p:grpSpPr bwMode="auto">
            <a:xfrm>
              <a:off x="0" y="857232"/>
              <a:ext cx="9144000" cy="173037"/>
              <a:chOff x="0" y="827071"/>
              <a:chExt cx="9144000" cy="173037"/>
            </a:xfrm>
          </p:grpSpPr>
          <p:sp>
            <p:nvSpPr>
              <p:cNvPr id="21" name="矩形 20"/>
              <p:cNvSpPr/>
              <p:nvPr/>
            </p:nvSpPr>
            <p:spPr>
              <a:xfrm>
                <a:off x="0" y="920664"/>
                <a:ext cx="9144000" cy="45719"/>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3"/>
              </a:lnRef>
              <a:fillRef idx="2">
                <a:schemeClr val="accent3"/>
              </a:fillRef>
              <a:effectRef idx="1">
                <a:schemeClr val="accent3"/>
              </a:effectRef>
              <a:fontRef idx="minor">
                <a:schemeClr val="dk1"/>
              </a:fontRef>
            </p:style>
            <p:txBody>
              <a:bodyPr anchor="ctr"/>
              <a:lstStyle/>
              <a:p>
                <a:pPr algn="ctr" fontAlgn="auto">
                  <a:spcBef>
                    <a:spcPts val="0"/>
                  </a:spcBef>
                  <a:spcAft>
                    <a:spcPts val="0"/>
                  </a:spcAft>
                  <a:defRPr/>
                </a:pPr>
                <a:endParaRPr lang="zh-CN" altLang="en-US" kern="0">
                  <a:solidFill>
                    <a:sysClr val="window" lastClr="FFFFFF"/>
                  </a:solidFill>
                  <a:latin typeface="Constantia"/>
                  <a:ea typeface="微软雅黑"/>
                </a:endParaRPr>
              </a:p>
            </p:txBody>
          </p:sp>
          <p:grpSp>
            <p:nvGrpSpPr>
              <p:cNvPr id="4" name="组合 12"/>
              <p:cNvGrpSpPr>
                <a:grpSpLocks/>
              </p:cNvGrpSpPr>
              <p:nvPr/>
            </p:nvGrpSpPr>
            <p:grpSpPr bwMode="auto">
              <a:xfrm>
                <a:off x="8715404" y="827071"/>
                <a:ext cx="287337" cy="173037"/>
                <a:chOff x="8461697" y="933460"/>
                <a:chExt cx="358775" cy="244475"/>
              </a:xfrm>
            </p:grpSpPr>
            <p:sp>
              <p:nvSpPr>
                <p:cNvPr id="23" name="燕尾形 22"/>
                <p:cNvSpPr/>
                <p:nvPr/>
              </p:nvSpPr>
              <p:spPr>
                <a:xfrm>
                  <a:off x="8461661" y="932981"/>
                  <a:ext cx="180380" cy="244389"/>
                </a:xfrm>
                <a:prstGeom prst="chevron">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fontAlgn="auto">
                    <a:spcBef>
                      <a:spcPts val="0"/>
                    </a:spcBef>
                    <a:spcAft>
                      <a:spcPts val="0"/>
                    </a:spcAft>
                    <a:defRPr/>
                  </a:pPr>
                  <a:endParaRPr lang="zh-CN" altLang="en-US">
                    <a:solidFill>
                      <a:schemeClr val="tx1"/>
                    </a:solidFill>
                  </a:endParaRPr>
                </a:p>
              </p:txBody>
            </p:sp>
            <p:sp>
              <p:nvSpPr>
                <p:cNvPr id="24" name="燕尾形 23"/>
                <p:cNvSpPr/>
                <p:nvPr/>
              </p:nvSpPr>
              <p:spPr>
                <a:xfrm>
                  <a:off x="8642040" y="932981"/>
                  <a:ext cx="178397" cy="244389"/>
                </a:xfrm>
                <a:prstGeom prst="chevron">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fontAlgn="auto">
                    <a:spcBef>
                      <a:spcPts val="0"/>
                    </a:spcBef>
                    <a:spcAft>
                      <a:spcPts val="0"/>
                    </a:spcAft>
                    <a:defRPr/>
                  </a:pPr>
                  <a:endParaRPr lang="zh-CN" altLang="en-US">
                    <a:solidFill>
                      <a:schemeClr val="tx1"/>
                    </a:solidFill>
                  </a:endParaRPr>
                </a:p>
              </p:txBody>
            </p:sp>
          </p:grpSp>
        </p:grpSp>
        <p:pic>
          <p:nvPicPr>
            <p:cNvPr id="20" name="图片 19" descr="14-2.png"/>
            <p:cNvPicPr>
              <a:picLocks noChangeAspect="1"/>
            </p:cNvPicPr>
            <p:nvPr/>
          </p:nvPicPr>
          <p:blipFill>
            <a:blip r:embed="rId3" cstate="print">
              <a:lum bright="100000" contrast="12000"/>
              <a:extLst/>
            </a:blip>
            <a:srcRect l="38138" b="39864"/>
            <a:stretch>
              <a:fillRect/>
            </a:stretch>
          </p:blipFill>
          <p:spPr bwMode="auto">
            <a:xfrm>
              <a:off x="5786446" y="-71462"/>
              <a:ext cx="3044754" cy="1309218"/>
            </a:xfrm>
            <a:prstGeom prst="rect">
              <a:avLst/>
            </a:prstGeom>
            <a:noFill/>
            <a:ln>
              <a:noFill/>
            </a:ln>
            <a:effectLst>
              <a:outerShdw blurRad="190500" dist="228600" dir="2700000" algn="ctr">
                <a:srgbClr val="000000">
                  <a:alpha val="30000"/>
                </a:srgbClr>
              </a:outerShdw>
            </a:effectLst>
            <a:scene3d>
              <a:camera prst="perspectiveRelaxed"/>
              <a:lightRig rig="threePt" dir="t"/>
            </a:scene3d>
            <a:extLst/>
          </p:spPr>
        </p:pic>
      </p:grpSp>
      <p:grpSp>
        <p:nvGrpSpPr>
          <p:cNvPr id="12" name="组合 25"/>
          <p:cNvGrpSpPr/>
          <p:nvPr/>
        </p:nvGrpSpPr>
        <p:grpSpPr>
          <a:xfrm>
            <a:off x="-30394" y="1071546"/>
            <a:ext cx="2836034" cy="521760"/>
            <a:chOff x="683954" y="1071546"/>
            <a:chExt cx="2836034" cy="521760"/>
          </a:xfrm>
        </p:grpSpPr>
        <p:sp>
          <p:nvSpPr>
            <p:cNvPr id="13" name="矩形 12"/>
            <p:cNvSpPr/>
            <p:nvPr/>
          </p:nvSpPr>
          <p:spPr>
            <a:xfrm>
              <a:off x="714348" y="1071546"/>
              <a:ext cx="500066" cy="500066"/>
            </a:xfrm>
            <a:prstGeom prst="rect">
              <a:avLst/>
            </a:prstGeom>
            <a:solidFill>
              <a:srgbClr val="C0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2"/>
            </a:lnRef>
            <a:fillRef idx="3">
              <a:schemeClr val="accent2"/>
            </a:fillRef>
            <a:effectRef idx="2">
              <a:schemeClr val="accent2"/>
            </a:effectRef>
            <a:fontRef idx="minor">
              <a:schemeClr val="lt1"/>
            </a:fontRef>
          </p:style>
          <p:txBody>
            <a:bodyPr rtlCol="0" anchor="ctr"/>
            <a:lstStyle/>
            <a:p>
              <a:pPr algn="ctr"/>
              <a:endParaRPr lang="zh-CN" altLang="en-US"/>
            </a:p>
          </p:txBody>
        </p:sp>
        <p:sp>
          <p:nvSpPr>
            <p:cNvPr id="14" name="矩形 13"/>
            <p:cNvSpPr/>
            <p:nvPr/>
          </p:nvSpPr>
          <p:spPr>
            <a:xfrm>
              <a:off x="1214414" y="1071546"/>
              <a:ext cx="2305574" cy="500066"/>
            </a:xfrm>
            <a:prstGeom prst="rect">
              <a:avLst/>
            </a:prstGeom>
            <a:solidFill>
              <a:schemeClr val="bg1">
                <a:lumMod val="8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dk1"/>
            </a:lnRef>
            <a:fillRef idx="3">
              <a:schemeClr val="dk1"/>
            </a:fillRef>
            <a:effectRef idx="2">
              <a:schemeClr val="dk1"/>
            </a:effectRef>
            <a:fontRef idx="minor">
              <a:schemeClr val="lt1"/>
            </a:fontRef>
          </p:style>
          <p:txBody>
            <a:bodyPr rtlCol="0" anchor="ctr"/>
            <a:lstStyle/>
            <a:p>
              <a:pPr algn="ctr"/>
              <a:endParaRPr lang="zh-CN" altLang="en-US"/>
            </a:p>
          </p:txBody>
        </p:sp>
        <p:sp>
          <p:nvSpPr>
            <p:cNvPr id="15" name="矩形 14"/>
            <p:cNvSpPr/>
            <p:nvPr/>
          </p:nvSpPr>
          <p:spPr>
            <a:xfrm>
              <a:off x="683954" y="1116252"/>
              <a:ext cx="2648482" cy="477054"/>
            </a:xfrm>
            <a:prstGeom prst="rect">
              <a:avLst/>
            </a:prstGeom>
          </p:spPr>
          <p:txBody>
            <a:bodyPr wrap="none">
              <a:spAutoFit/>
            </a:bodyPr>
            <a:lstStyle/>
            <a:p>
              <a:pPr>
                <a:lnSpc>
                  <a:spcPts val="3000"/>
                </a:lnSpc>
                <a:buClr>
                  <a:srgbClr val="FFC000"/>
                </a:buClr>
              </a:pPr>
              <a:r>
                <a:rPr lang="en-US" altLang="zh-CN" sz="2400" b="1" dirty="0" smtClean="0">
                  <a:solidFill>
                    <a:schemeClr val="bg1"/>
                  </a:solidFill>
                  <a:latin typeface="微软雅黑" pitchFamily="34" charset="-122"/>
                  <a:ea typeface="微软雅黑" pitchFamily="34" charset="-122"/>
                </a:rPr>
                <a:t>7</a:t>
              </a:r>
              <a:r>
                <a:rPr lang="zh-CN" altLang="en-US" sz="2400" b="1" dirty="0" smtClean="0">
                  <a:solidFill>
                    <a:schemeClr val="bg1"/>
                  </a:solidFill>
                  <a:latin typeface="微软雅黑" pitchFamily="34" charset="-122"/>
                  <a:ea typeface="微软雅黑" pitchFamily="34" charset="-122"/>
                </a:rPr>
                <a:t>、</a:t>
              </a:r>
              <a:r>
                <a:rPr lang="en-US" altLang="zh-CN" sz="2400" b="1" dirty="0" smtClean="0">
                  <a:solidFill>
                    <a:schemeClr val="bg1"/>
                  </a:solidFill>
                  <a:latin typeface="微软雅黑" pitchFamily="34" charset="-122"/>
                  <a:ea typeface="微软雅黑" pitchFamily="34" charset="-122"/>
                </a:rPr>
                <a:t>DEM</a:t>
              </a:r>
              <a:r>
                <a:rPr lang="zh-CN" altLang="en-US" sz="2400" b="1" dirty="0" smtClean="0">
                  <a:solidFill>
                    <a:schemeClr val="bg1"/>
                  </a:solidFill>
                  <a:latin typeface="微软雅黑" pitchFamily="34" charset="-122"/>
                  <a:ea typeface="微软雅黑" pitchFamily="34" charset="-122"/>
                </a:rPr>
                <a:t>数据需求</a:t>
              </a:r>
              <a:endParaRPr lang="zh-CN" altLang="en-US" sz="2400" b="1" dirty="0" smtClean="0">
                <a:solidFill>
                  <a:schemeClr val="tx1">
                    <a:lumMod val="65000"/>
                    <a:lumOff val="35000"/>
                  </a:schemeClr>
                </a:solidFill>
                <a:latin typeface="微软雅黑" pitchFamily="34" charset="-122"/>
                <a:ea typeface="微软雅黑" pitchFamily="34" charset="-122"/>
              </a:endParaRPr>
            </a:p>
          </p:txBody>
        </p:sp>
      </p:grpSp>
      <p:sp>
        <p:nvSpPr>
          <p:cNvPr id="39" name="标题 1"/>
          <p:cNvSpPr txBox="1">
            <a:spLocks/>
          </p:cNvSpPr>
          <p:nvPr/>
        </p:nvSpPr>
        <p:spPr>
          <a:xfrm>
            <a:off x="71438" y="-27383"/>
            <a:ext cx="9072562" cy="884634"/>
          </a:xfrm>
          <a:prstGeom prst="rect">
            <a:avLst/>
          </a:prstGeom>
        </p:spPr>
        <p:txBody>
          <a:bodyPr vert="horz" lIns="91440" tIns="45720" rIns="91440" bIns="45720" rtlCol="0" anchor="b">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pPr fontAlgn="auto">
              <a:spcAft>
                <a:spcPts val="0"/>
              </a:spcAft>
            </a:pPr>
            <a:r>
              <a:rPr lang="zh-CN" altLang="en-US" sz="4400" b="1" spc="50" dirty="0">
                <a:ln w="11430"/>
                <a:solidFill>
                  <a:srgbClr val="7030A0"/>
                </a:solidFill>
                <a:effectLst>
                  <a:outerShdw blurRad="76200" dist="50800" dir="5400000" algn="tl" rotWithShape="0">
                    <a:srgbClr val="000000">
                      <a:alpha val="65000"/>
                    </a:srgbClr>
                  </a:outerShdw>
                </a:effectLst>
                <a:latin typeface="微软雅黑" pitchFamily="34" charset="-122"/>
                <a:ea typeface="微软雅黑" pitchFamily="34" charset="-122"/>
              </a:rPr>
              <a:t>四、数据要求</a:t>
            </a:r>
            <a:endParaRPr lang="zh-CN" altLang="en-US" sz="3600" b="1" spc="50" dirty="0">
              <a:ln w="11430"/>
              <a:solidFill>
                <a:srgbClr val="7030A0"/>
              </a:solidFill>
              <a:effectLst>
                <a:outerShdw blurRad="76200" dist="50800" dir="5400000" algn="tl" rotWithShape="0">
                  <a:srgbClr val="000000">
                    <a:alpha val="65000"/>
                  </a:srgbClr>
                </a:outerShdw>
              </a:effectLst>
              <a:latin typeface="微软雅黑" pitchFamily="34" charset="-122"/>
              <a:ea typeface="微软雅黑" pitchFamily="34" charset="-122"/>
            </a:endParaRPr>
          </a:p>
        </p:txBody>
      </p:sp>
      <p:sp>
        <p:nvSpPr>
          <p:cNvPr id="16" name="矩形 15"/>
          <p:cNvSpPr/>
          <p:nvPr/>
        </p:nvSpPr>
        <p:spPr>
          <a:xfrm>
            <a:off x="255666" y="1712606"/>
            <a:ext cx="8286776" cy="4124206"/>
          </a:xfrm>
          <a:prstGeom prst="rect">
            <a:avLst/>
          </a:prstGeom>
        </p:spPr>
        <p:txBody>
          <a:bodyPr wrap="square">
            <a:spAutoFit/>
          </a:bodyPr>
          <a:lstStyle/>
          <a:p>
            <a:pPr marL="285750" indent="-285750" fontAlgn="auto">
              <a:lnSpc>
                <a:spcPct val="150000"/>
              </a:lnSpc>
              <a:spcBef>
                <a:spcPts val="1500"/>
              </a:spcBef>
              <a:spcAft>
                <a:spcPts val="0"/>
              </a:spcAft>
              <a:buFont typeface="Wingdings" panose="05000000000000000000" pitchFamily="2" charset="2"/>
              <a:buChar char="p"/>
              <a:defRPr/>
            </a:pPr>
            <a:r>
              <a:rPr lang="en-US" altLang="zh-CN" b="1" dirty="0" smtClean="0">
                <a:solidFill>
                  <a:srgbClr val="C00000"/>
                </a:solidFill>
                <a:latin typeface="微软雅黑" pitchFamily="34" charset="-122"/>
                <a:ea typeface="微软雅黑" pitchFamily="34" charset="-122"/>
              </a:rPr>
              <a:t>10</a:t>
            </a:r>
            <a:r>
              <a:rPr lang="zh-CN" altLang="en-US" b="1" dirty="0" smtClean="0">
                <a:solidFill>
                  <a:srgbClr val="C00000"/>
                </a:solidFill>
                <a:latin typeface="微软雅黑" pitchFamily="34" charset="-122"/>
                <a:ea typeface="微软雅黑" pitchFamily="34" charset="-122"/>
              </a:rPr>
              <a:t>米</a:t>
            </a:r>
            <a:r>
              <a:rPr lang="en-US" altLang="zh-CN" b="1" dirty="0" smtClean="0">
                <a:solidFill>
                  <a:srgbClr val="C00000"/>
                </a:solidFill>
                <a:latin typeface="微软雅黑" pitchFamily="34" charset="-122"/>
                <a:ea typeface="微软雅黑" pitchFamily="34" charset="-122"/>
              </a:rPr>
              <a:t>DEM</a:t>
            </a:r>
            <a:r>
              <a:rPr lang="zh-CN" altLang="en-US" b="1" dirty="0" smtClean="0">
                <a:solidFill>
                  <a:srgbClr val="C00000"/>
                </a:solidFill>
                <a:latin typeface="微软雅黑" pitchFamily="34" charset="-122"/>
                <a:ea typeface="微软雅黑" pitchFamily="34" charset="-122"/>
              </a:rPr>
              <a:t>，由国家统一下发（国地信获取）</a:t>
            </a:r>
            <a:endParaRPr lang="zh-CN" altLang="en-US" b="1" dirty="0">
              <a:solidFill>
                <a:srgbClr val="C00000"/>
              </a:solidFill>
              <a:latin typeface="微软雅黑" pitchFamily="34" charset="-122"/>
              <a:ea typeface="微软雅黑" pitchFamily="34" charset="-122"/>
            </a:endParaRPr>
          </a:p>
          <a:p>
            <a:pPr marL="285750" indent="-285750" fontAlgn="auto">
              <a:lnSpc>
                <a:spcPct val="150000"/>
              </a:lnSpc>
              <a:spcBef>
                <a:spcPts val="0"/>
              </a:spcBef>
              <a:spcAft>
                <a:spcPts val="0"/>
              </a:spcAft>
              <a:buFont typeface="Wingdings" panose="05000000000000000000" pitchFamily="2" charset="2"/>
              <a:buChar char="p"/>
              <a:defRPr/>
            </a:pPr>
            <a:r>
              <a:rPr lang="zh-CN" altLang="en-US" b="1" dirty="0" smtClean="0">
                <a:solidFill>
                  <a:srgbClr val="2A421A"/>
                </a:solidFill>
                <a:latin typeface="微软雅黑" panose="020B0503020204020204" pitchFamily="34" charset="-122"/>
                <a:ea typeface="微软雅黑" panose="020B0503020204020204" pitchFamily="34" charset="-122"/>
              </a:rPr>
              <a:t>格式</a:t>
            </a:r>
            <a:endParaRPr lang="en-US" altLang="zh-CN" b="1" dirty="0" smtClean="0">
              <a:solidFill>
                <a:srgbClr val="2A421A"/>
              </a:solidFill>
              <a:latin typeface="微软雅黑" panose="020B0503020204020204" pitchFamily="34" charset="-122"/>
              <a:ea typeface="微软雅黑" panose="020B0503020204020204" pitchFamily="34" charset="-122"/>
            </a:endParaRPr>
          </a:p>
          <a:p>
            <a:pPr lvl="0" defTabSz="685666">
              <a:lnSpc>
                <a:spcPts val="3000"/>
              </a:lnSpc>
              <a:buFont typeface="Wingdings" pitchFamily="2" charset="2"/>
              <a:buChar char="u"/>
            </a:pPr>
            <a:r>
              <a:rPr lang="zh-CN" altLang="en-US" b="1" dirty="0" smtClean="0">
                <a:solidFill>
                  <a:srgbClr val="C00000"/>
                </a:solidFill>
                <a:latin typeface="微软雅黑" pitchFamily="34" charset="-122"/>
                <a:ea typeface="微软雅黑" pitchFamily="34" charset="-122"/>
              </a:rPr>
              <a:t>一般</a:t>
            </a:r>
            <a:r>
              <a:rPr lang="en-US" altLang="zh-CN" b="1" dirty="0">
                <a:solidFill>
                  <a:srgbClr val="C00000"/>
                </a:solidFill>
                <a:latin typeface="微软雅黑" pitchFamily="34" charset="-122"/>
                <a:ea typeface="微软雅黑" pitchFamily="34" charset="-122"/>
              </a:rPr>
              <a:t>IMAGE</a:t>
            </a:r>
            <a:r>
              <a:rPr lang="zh-CN" altLang="en-US" b="1" dirty="0">
                <a:solidFill>
                  <a:srgbClr val="C00000"/>
                </a:solidFill>
                <a:latin typeface="微软雅黑" pitchFamily="34" charset="-122"/>
                <a:ea typeface="微软雅黑" pitchFamily="34" charset="-122"/>
              </a:rPr>
              <a:t>格式即可</a:t>
            </a:r>
          </a:p>
          <a:p>
            <a:pPr lvl="0" defTabSz="685666">
              <a:lnSpc>
                <a:spcPts val="3000"/>
              </a:lnSpc>
              <a:buFont typeface="Wingdings" pitchFamily="2" charset="2"/>
              <a:buChar char="u"/>
            </a:pPr>
            <a:r>
              <a:rPr lang="zh-CN" altLang="en-US" b="1" dirty="0" smtClean="0">
                <a:solidFill>
                  <a:srgbClr val="C00000"/>
                </a:solidFill>
                <a:latin typeface="微软雅黑" pitchFamily="34" charset="-122"/>
                <a:ea typeface="微软雅黑" pitchFamily="34" charset="-122"/>
              </a:rPr>
              <a:t>浮点型</a:t>
            </a:r>
            <a:endParaRPr lang="en-US" altLang="zh-CN" b="1" dirty="0" smtClean="0">
              <a:solidFill>
                <a:srgbClr val="C00000"/>
              </a:solidFill>
              <a:latin typeface="微软雅黑" pitchFamily="34" charset="-122"/>
              <a:ea typeface="微软雅黑" pitchFamily="34" charset="-122"/>
            </a:endParaRPr>
          </a:p>
          <a:p>
            <a:pPr indent="-285750" fontAlgn="auto">
              <a:lnSpc>
                <a:spcPct val="150000"/>
              </a:lnSpc>
              <a:spcBef>
                <a:spcPts val="0"/>
              </a:spcBef>
              <a:spcAft>
                <a:spcPts val="0"/>
              </a:spcAft>
              <a:buFont typeface="Wingdings" panose="05000000000000000000" pitchFamily="2" charset="2"/>
              <a:buChar char="p"/>
              <a:defRPr/>
            </a:pPr>
            <a:r>
              <a:rPr lang="zh-CN" altLang="en-US" b="1" dirty="0" smtClean="0">
                <a:solidFill>
                  <a:srgbClr val="2A421A"/>
                </a:solidFill>
                <a:latin typeface="微软雅黑" panose="020B0503020204020204" pitchFamily="34" charset="-122"/>
                <a:ea typeface="微软雅黑" panose="020B0503020204020204" pitchFamily="34" charset="-122"/>
              </a:rPr>
              <a:t>范围</a:t>
            </a:r>
            <a:endParaRPr lang="en-US" altLang="zh-CN" b="1" dirty="0">
              <a:solidFill>
                <a:srgbClr val="2A421A"/>
              </a:solidFill>
              <a:latin typeface="微软雅黑" panose="020B0503020204020204" pitchFamily="34" charset="-122"/>
              <a:ea typeface="微软雅黑" panose="020B0503020204020204" pitchFamily="34" charset="-122"/>
            </a:endParaRPr>
          </a:p>
          <a:p>
            <a:pPr lvl="0" defTabSz="685666">
              <a:lnSpc>
                <a:spcPts val="3000"/>
              </a:lnSpc>
              <a:buFont typeface="Wingdings" pitchFamily="2" charset="2"/>
              <a:buChar char="u"/>
            </a:pPr>
            <a:r>
              <a:rPr lang="zh-CN" altLang="en-US" b="1" dirty="0" smtClean="0">
                <a:solidFill>
                  <a:srgbClr val="C00000"/>
                </a:solidFill>
                <a:latin typeface="微软雅黑" pitchFamily="34" charset="-122"/>
                <a:ea typeface="微软雅黑" pitchFamily="34" charset="-122"/>
              </a:rPr>
              <a:t>在县级行政区划单元基础上外扩</a:t>
            </a:r>
            <a:r>
              <a:rPr lang="en-US" altLang="zh-CN" b="1" dirty="0" smtClean="0">
                <a:solidFill>
                  <a:srgbClr val="C00000"/>
                </a:solidFill>
                <a:latin typeface="微软雅黑" pitchFamily="34" charset="-122"/>
                <a:ea typeface="微软雅黑" pitchFamily="34" charset="-122"/>
              </a:rPr>
              <a:t>20</a:t>
            </a:r>
            <a:r>
              <a:rPr lang="zh-CN" altLang="en-US" b="1" dirty="0" smtClean="0">
                <a:solidFill>
                  <a:srgbClr val="C00000"/>
                </a:solidFill>
                <a:latin typeface="微软雅黑" pitchFamily="34" charset="-122"/>
                <a:ea typeface="微软雅黑" pitchFamily="34" charset="-122"/>
              </a:rPr>
              <a:t>米</a:t>
            </a:r>
            <a:endParaRPr lang="en-US" altLang="zh-CN" b="1" dirty="0" smtClean="0">
              <a:solidFill>
                <a:srgbClr val="C00000"/>
              </a:solidFill>
              <a:latin typeface="微软雅黑" pitchFamily="34" charset="-122"/>
              <a:ea typeface="微软雅黑" pitchFamily="34" charset="-122"/>
            </a:endParaRPr>
          </a:p>
          <a:p>
            <a:pPr indent="-285750" defTabSz="685666" fontAlgn="auto">
              <a:lnSpc>
                <a:spcPct val="150000"/>
              </a:lnSpc>
              <a:spcBef>
                <a:spcPts val="0"/>
              </a:spcBef>
              <a:spcAft>
                <a:spcPts val="0"/>
              </a:spcAft>
              <a:buFont typeface="Wingdings" panose="05000000000000000000" pitchFamily="2" charset="2"/>
              <a:buChar char="p"/>
              <a:defRPr/>
            </a:pPr>
            <a:r>
              <a:rPr lang="zh-CN" altLang="en-US" b="1" dirty="0">
                <a:solidFill>
                  <a:srgbClr val="2A421A"/>
                </a:solidFill>
                <a:latin typeface="微软雅黑" panose="020B0503020204020204" pitchFamily="34" charset="-122"/>
                <a:ea typeface="微软雅黑" panose="020B0503020204020204" pitchFamily="34" charset="-122"/>
              </a:rPr>
              <a:t>命名</a:t>
            </a:r>
            <a:endParaRPr lang="en-US" altLang="zh-CN" b="1" dirty="0">
              <a:solidFill>
                <a:srgbClr val="2A421A"/>
              </a:solidFill>
              <a:latin typeface="微软雅黑" panose="020B0503020204020204" pitchFamily="34" charset="-122"/>
              <a:ea typeface="微软雅黑" panose="020B0503020204020204" pitchFamily="34" charset="-122"/>
            </a:endParaRPr>
          </a:p>
          <a:p>
            <a:pPr lvl="0" defTabSz="685666">
              <a:lnSpc>
                <a:spcPts val="3000"/>
              </a:lnSpc>
              <a:buFont typeface="Wingdings" pitchFamily="2" charset="2"/>
              <a:buChar char="u"/>
            </a:pPr>
            <a:r>
              <a:rPr lang="zh-CN" altLang="en-US" b="1" dirty="0" smtClean="0">
                <a:solidFill>
                  <a:srgbClr val="C00000"/>
                </a:solidFill>
                <a:latin typeface="微软雅黑" pitchFamily="34" charset="-122"/>
                <a:ea typeface="微软雅黑" pitchFamily="34" charset="-122"/>
              </a:rPr>
              <a:t>统一命名为</a:t>
            </a:r>
            <a:r>
              <a:rPr lang="en-US" altLang="zh-CN" b="1" dirty="0" smtClean="0">
                <a:solidFill>
                  <a:srgbClr val="C00000"/>
                </a:solidFill>
                <a:latin typeface="微软雅黑" pitchFamily="34" charset="-122"/>
                <a:ea typeface="微软雅黑" pitchFamily="34" charset="-122"/>
              </a:rPr>
              <a:t>DEM</a:t>
            </a:r>
          </a:p>
          <a:p>
            <a:pPr lvl="0" indent="-285750" defTabSz="685666" fontAlgn="auto">
              <a:lnSpc>
                <a:spcPct val="150000"/>
              </a:lnSpc>
              <a:spcBef>
                <a:spcPts val="0"/>
              </a:spcBef>
              <a:spcAft>
                <a:spcPts val="0"/>
              </a:spcAft>
              <a:buFont typeface="Wingdings" panose="05000000000000000000" pitchFamily="2" charset="2"/>
              <a:buChar char="p"/>
              <a:defRPr/>
            </a:pPr>
            <a:r>
              <a:rPr lang="zh-CN" altLang="en-US" b="1" dirty="0" smtClean="0">
                <a:solidFill>
                  <a:srgbClr val="2A421A"/>
                </a:solidFill>
                <a:latin typeface="微软雅黑" panose="020B0503020204020204" pitchFamily="34" charset="-122"/>
                <a:ea typeface="微软雅黑" panose="020B0503020204020204" pitchFamily="34" charset="-122"/>
              </a:rPr>
              <a:t>坐标系</a:t>
            </a:r>
            <a:endParaRPr lang="en-US" altLang="zh-CN" b="1" dirty="0" smtClean="0">
              <a:solidFill>
                <a:srgbClr val="2A421A"/>
              </a:solidFill>
              <a:latin typeface="微软雅黑" panose="020B0503020204020204" pitchFamily="34" charset="-122"/>
              <a:ea typeface="微软雅黑" panose="020B0503020204020204" pitchFamily="34" charset="-122"/>
            </a:endParaRPr>
          </a:p>
          <a:p>
            <a:pPr indent="-285750" defTabSz="685666">
              <a:lnSpc>
                <a:spcPts val="3000"/>
              </a:lnSpc>
              <a:buFont typeface="Wingdings" pitchFamily="2" charset="2"/>
              <a:buChar char="u"/>
              <a:defRPr/>
            </a:pPr>
            <a:r>
              <a:rPr lang="en-US" altLang="zh-CN" b="1" dirty="0" smtClean="0">
                <a:solidFill>
                  <a:srgbClr val="C00000"/>
                </a:solidFill>
                <a:latin typeface="微软雅黑" pitchFamily="34" charset="-122"/>
                <a:ea typeface="微软雅黑" pitchFamily="34" charset="-122"/>
              </a:rPr>
              <a:t>CGCS2000</a:t>
            </a:r>
            <a:r>
              <a:rPr lang="zh-CN" altLang="en-US" b="1" dirty="0" smtClean="0">
                <a:solidFill>
                  <a:srgbClr val="C00000"/>
                </a:solidFill>
                <a:latin typeface="微软雅黑" pitchFamily="34" charset="-122"/>
                <a:ea typeface="微软雅黑" pitchFamily="34" charset="-122"/>
              </a:rPr>
              <a:t>经纬度坐标系</a:t>
            </a:r>
            <a:endParaRPr lang="zh-CN" altLang="en-US" b="1" dirty="0">
              <a:solidFill>
                <a:srgbClr val="C00000"/>
              </a:solidFill>
              <a:latin typeface="微软雅黑" pitchFamily="34" charset="-122"/>
              <a:ea typeface="微软雅黑" pitchFamily="34" charset="-122"/>
            </a:endParaRPr>
          </a:p>
        </p:txBody>
      </p:sp>
      <p:sp>
        <p:nvSpPr>
          <p:cNvPr id="5" name="灯片编号占位符 4"/>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96</a:t>
            </a:fld>
            <a:endParaRPr lang="zh-CN" altLang="en-US">
              <a:solidFill>
                <a:prstClr val="black">
                  <a:tint val="75000"/>
                </a:prstClr>
              </a:solidFill>
            </a:endParaRPr>
          </a:p>
        </p:txBody>
      </p:sp>
    </p:spTree>
    <p:extLst>
      <p:ext uri="{BB962C8B-B14F-4D97-AF65-F5344CB8AC3E}">
        <p14:creationId xmlns:p14="http://schemas.microsoft.com/office/powerpoint/2010/main" xmlns="" val="3743966451"/>
      </p:ext>
    </p:extLst>
  </p:cSld>
  <p:clrMapOvr>
    <a:masterClrMapping/>
  </p:clrMapOvr>
  <p:transition>
    <p:fade/>
  </p:transition>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24"/>
          <p:cNvGrpSpPr>
            <a:grpSpLocks/>
          </p:cNvGrpSpPr>
          <p:nvPr/>
        </p:nvGrpSpPr>
        <p:grpSpPr bwMode="auto">
          <a:xfrm>
            <a:off x="0" y="-71437"/>
            <a:ext cx="9144000" cy="1309688"/>
            <a:chOff x="0" y="-71462"/>
            <a:chExt cx="9144000" cy="1309218"/>
          </a:xfrm>
        </p:grpSpPr>
        <p:grpSp>
          <p:nvGrpSpPr>
            <p:cNvPr id="3" name="组合 21"/>
            <p:cNvGrpSpPr>
              <a:grpSpLocks/>
            </p:cNvGrpSpPr>
            <p:nvPr/>
          </p:nvGrpSpPr>
          <p:grpSpPr bwMode="auto">
            <a:xfrm>
              <a:off x="0" y="857232"/>
              <a:ext cx="9144000" cy="173037"/>
              <a:chOff x="0" y="827071"/>
              <a:chExt cx="9144000" cy="173037"/>
            </a:xfrm>
          </p:grpSpPr>
          <p:sp>
            <p:nvSpPr>
              <p:cNvPr id="21" name="矩形 20"/>
              <p:cNvSpPr/>
              <p:nvPr/>
            </p:nvSpPr>
            <p:spPr>
              <a:xfrm>
                <a:off x="0" y="920664"/>
                <a:ext cx="9144000" cy="45719"/>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3"/>
              </a:lnRef>
              <a:fillRef idx="2">
                <a:schemeClr val="accent3"/>
              </a:fillRef>
              <a:effectRef idx="1">
                <a:schemeClr val="accent3"/>
              </a:effectRef>
              <a:fontRef idx="minor">
                <a:schemeClr val="dk1"/>
              </a:fontRef>
            </p:style>
            <p:txBody>
              <a:bodyPr anchor="ctr"/>
              <a:lstStyle/>
              <a:p>
                <a:pPr algn="ctr" fontAlgn="auto">
                  <a:spcBef>
                    <a:spcPts val="0"/>
                  </a:spcBef>
                  <a:spcAft>
                    <a:spcPts val="0"/>
                  </a:spcAft>
                  <a:defRPr/>
                </a:pPr>
                <a:endParaRPr lang="zh-CN" altLang="en-US" kern="0">
                  <a:solidFill>
                    <a:sysClr val="window" lastClr="FFFFFF"/>
                  </a:solidFill>
                  <a:latin typeface="Constantia"/>
                  <a:ea typeface="微软雅黑"/>
                </a:endParaRPr>
              </a:p>
            </p:txBody>
          </p:sp>
          <p:grpSp>
            <p:nvGrpSpPr>
              <p:cNvPr id="4" name="组合 12"/>
              <p:cNvGrpSpPr>
                <a:grpSpLocks/>
              </p:cNvGrpSpPr>
              <p:nvPr/>
            </p:nvGrpSpPr>
            <p:grpSpPr bwMode="auto">
              <a:xfrm>
                <a:off x="8715404" y="827071"/>
                <a:ext cx="287337" cy="173037"/>
                <a:chOff x="8461697" y="933460"/>
                <a:chExt cx="358775" cy="244475"/>
              </a:xfrm>
            </p:grpSpPr>
            <p:sp>
              <p:nvSpPr>
                <p:cNvPr id="23" name="燕尾形 22"/>
                <p:cNvSpPr/>
                <p:nvPr/>
              </p:nvSpPr>
              <p:spPr>
                <a:xfrm>
                  <a:off x="8461661" y="932981"/>
                  <a:ext cx="180380" cy="244389"/>
                </a:xfrm>
                <a:prstGeom prst="chevron">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fontAlgn="auto">
                    <a:spcBef>
                      <a:spcPts val="0"/>
                    </a:spcBef>
                    <a:spcAft>
                      <a:spcPts val="0"/>
                    </a:spcAft>
                    <a:defRPr/>
                  </a:pPr>
                  <a:endParaRPr lang="zh-CN" altLang="en-US">
                    <a:solidFill>
                      <a:schemeClr val="tx1"/>
                    </a:solidFill>
                  </a:endParaRPr>
                </a:p>
              </p:txBody>
            </p:sp>
            <p:sp>
              <p:nvSpPr>
                <p:cNvPr id="24" name="燕尾形 23"/>
                <p:cNvSpPr/>
                <p:nvPr/>
              </p:nvSpPr>
              <p:spPr>
                <a:xfrm>
                  <a:off x="8642040" y="932981"/>
                  <a:ext cx="178397" cy="244389"/>
                </a:xfrm>
                <a:prstGeom prst="chevron">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fontAlgn="auto">
                    <a:spcBef>
                      <a:spcPts val="0"/>
                    </a:spcBef>
                    <a:spcAft>
                      <a:spcPts val="0"/>
                    </a:spcAft>
                    <a:defRPr/>
                  </a:pPr>
                  <a:endParaRPr lang="zh-CN" altLang="en-US">
                    <a:solidFill>
                      <a:schemeClr val="tx1"/>
                    </a:solidFill>
                  </a:endParaRPr>
                </a:p>
              </p:txBody>
            </p:sp>
          </p:grpSp>
        </p:grpSp>
        <p:pic>
          <p:nvPicPr>
            <p:cNvPr id="20" name="图片 19" descr="14-2.png"/>
            <p:cNvPicPr>
              <a:picLocks noChangeAspect="1"/>
            </p:cNvPicPr>
            <p:nvPr/>
          </p:nvPicPr>
          <p:blipFill>
            <a:blip r:embed="rId2" cstate="print">
              <a:lum bright="100000" contrast="12000"/>
              <a:extLst/>
            </a:blip>
            <a:srcRect l="38138" b="39864"/>
            <a:stretch>
              <a:fillRect/>
            </a:stretch>
          </p:blipFill>
          <p:spPr bwMode="auto">
            <a:xfrm>
              <a:off x="5786446" y="-71462"/>
              <a:ext cx="3044754" cy="1309218"/>
            </a:xfrm>
            <a:prstGeom prst="rect">
              <a:avLst/>
            </a:prstGeom>
            <a:noFill/>
            <a:ln>
              <a:noFill/>
            </a:ln>
            <a:effectLst>
              <a:outerShdw blurRad="190500" dist="228600" dir="2700000" algn="ctr">
                <a:srgbClr val="000000">
                  <a:alpha val="30000"/>
                </a:srgbClr>
              </a:outerShdw>
            </a:effectLst>
            <a:scene3d>
              <a:camera prst="perspectiveRelaxed"/>
              <a:lightRig rig="threePt" dir="t"/>
            </a:scene3d>
            <a:extLst/>
          </p:spPr>
        </p:pic>
      </p:grpSp>
      <p:sp>
        <p:nvSpPr>
          <p:cNvPr id="25" name="标题 1"/>
          <p:cNvSpPr>
            <a:spLocks noGrp="1"/>
          </p:cNvSpPr>
          <p:nvPr>
            <p:ph type="ctrTitle"/>
          </p:nvPr>
        </p:nvSpPr>
        <p:spPr>
          <a:xfrm>
            <a:off x="71438" y="-27383"/>
            <a:ext cx="9072562" cy="884634"/>
          </a:xfrm>
        </p:spPr>
        <p:txBody>
          <a:bodyPr vert="horz" lIns="91440" tIns="45720" rIns="91440" bIns="45720" rtlCol="0" anchor="b">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zh-CN" altLang="en-US" sz="4400" b="1" spc="50" dirty="0" smtClean="0">
                <a:ln w="11430"/>
                <a:solidFill>
                  <a:srgbClr val="7030A0"/>
                </a:solidFill>
                <a:effectLst>
                  <a:outerShdw blurRad="76200" dist="50800" dir="5400000" algn="tl" rotWithShape="0">
                    <a:srgbClr val="000000">
                      <a:alpha val="65000"/>
                    </a:srgbClr>
                  </a:outerShdw>
                </a:effectLst>
                <a:latin typeface="微软雅黑" pitchFamily="34" charset="-122"/>
                <a:ea typeface="微软雅黑" pitchFamily="34" charset="-122"/>
              </a:rPr>
              <a:t>五、基本统计软件功能</a:t>
            </a:r>
            <a:endParaRPr lang="zh-CN" altLang="en-US" sz="4400" b="1" spc="50" dirty="0">
              <a:ln w="11430"/>
              <a:solidFill>
                <a:srgbClr val="7030A0"/>
              </a:solidFill>
              <a:effectLst>
                <a:outerShdw blurRad="76200" dist="50800" dir="5400000" algn="tl" rotWithShape="0">
                  <a:srgbClr val="000000">
                    <a:alpha val="65000"/>
                  </a:srgbClr>
                </a:outerShdw>
              </a:effectLst>
              <a:latin typeface="微软雅黑" pitchFamily="34" charset="-122"/>
              <a:ea typeface="微软雅黑" pitchFamily="34" charset="-122"/>
            </a:endParaRPr>
          </a:p>
        </p:txBody>
      </p:sp>
      <p:grpSp>
        <p:nvGrpSpPr>
          <p:cNvPr id="28" name="组合 181"/>
          <p:cNvGrpSpPr>
            <a:grpSpLocks/>
          </p:cNvGrpSpPr>
          <p:nvPr/>
        </p:nvGrpSpPr>
        <p:grpSpPr bwMode="auto">
          <a:xfrm>
            <a:off x="1959777" y="3237852"/>
            <a:ext cx="5311775" cy="766178"/>
            <a:chOff x="1903431" y="2427275"/>
            <a:chExt cx="5311775" cy="556554"/>
          </a:xfrm>
        </p:grpSpPr>
        <p:grpSp>
          <p:nvGrpSpPr>
            <p:cNvPr id="29" name="Group 14"/>
            <p:cNvGrpSpPr>
              <a:grpSpLocks/>
            </p:cNvGrpSpPr>
            <p:nvPr/>
          </p:nvGrpSpPr>
          <p:grpSpPr bwMode="auto">
            <a:xfrm>
              <a:off x="1903431" y="2427275"/>
              <a:ext cx="5311775" cy="457200"/>
              <a:chOff x="1118" y="1948"/>
              <a:chExt cx="3346" cy="288"/>
            </a:xfrm>
            <a:effectLst>
              <a:outerShdw blurRad="76200" dir="18900000" sy="23000" kx="-1200000" algn="bl" rotWithShape="0">
                <a:prstClr val="black">
                  <a:alpha val="20000"/>
                </a:prstClr>
              </a:outerShdw>
            </a:effectLst>
          </p:grpSpPr>
          <p:sp>
            <p:nvSpPr>
              <p:cNvPr id="31" name="AutoShape 15"/>
              <p:cNvSpPr>
                <a:spLocks noChangeArrowheads="1"/>
              </p:cNvSpPr>
              <p:nvPr/>
            </p:nvSpPr>
            <p:spPr bwMode="gray">
              <a:xfrm>
                <a:off x="1118" y="1948"/>
                <a:ext cx="3346" cy="288"/>
              </a:xfrm>
              <a:prstGeom prst="round2DiagRect">
                <a:avLst/>
              </a:prstGeom>
              <a:gradFill rotWithShape="1">
                <a:gsLst>
                  <a:gs pos="0">
                    <a:schemeClr val="accent1">
                      <a:gamma/>
                      <a:shade val="44314"/>
                      <a:invGamma/>
                    </a:schemeClr>
                  </a:gs>
                  <a:gs pos="100000">
                    <a:schemeClr val="accent1"/>
                  </a:gs>
                </a:gsLst>
                <a:lin ang="5400000" scaled="1"/>
              </a:gradFill>
              <a:ln w="9525">
                <a:solidFill>
                  <a:srgbClr val="FFFFFF">
                    <a:alpha val="70000"/>
                  </a:srgbClr>
                </a:solidFill>
                <a:round/>
                <a:headEnd/>
                <a:tailEnd/>
              </a:ln>
              <a:effectLst/>
            </p:spPr>
            <p:txBody>
              <a:bodyPr wrap="none" anchor="ctr"/>
              <a:lstStyle/>
              <a:p>
                <a:pPr fontAlgn="auto">
                  <a:spcBef>
                    <a:spcPts val="0"/>
                  </a:spcBef>
                  <a:spcAft>
                    <a:spcPts val="0"/>
                  </a:spcAft>
                  <a:defRPr/>
                </a:pPr>
                <a:endParaRPr lang="zh-CN" altLang="en-US" sz="2800">
                  <a:latin typeface="微软雅黑" pitchFamily="34" charset="-122"/>
                  <a:ea typeface="微软雅黑" pitchFamily="34" charset="-122"/>
                </a:endParaRPr>
              </a:p>
            </p:txBody>
          </p:sp>
          <p:sp>
            <p:nvSpPr>
              <p:cNvPr id="32" name="AutoShape 16"/>
              <p:cNvSpPr>
                <a:spLocks noChangeArrowheads="1"/>
              </p:cNvSpPr>
              <p:nvPr/>
            </p:nvSpPr>
            <p:spPr bwMode="gray">
              <a:xfrm>
                <a:off x="1118" y="1948"/>
                <a:ext cx="3346" cy="95"/>
              </a:xfrm>
              <a:prstGeom prst="round2DiagRect">
                <a:avLst/>
              </a:prstGeom>
              <a:solidFill>
                <a:schemeClr val="accent1">
                  <a:alpha val="30000"/>
                </a:schemeClr>
              </a:solidFill>
              <a:ln w="9525">
                <a:noFill/>
                <a:round/>
                <a:headEnd/>
                <a:tailEnd/>
              </a:ln>
              <a:effectLst/>
            </p:spPr>
            <p:txBody>
              <a:bodyPr wrap="none" anchor="ctr"/>
              <a:lstStyle/>
              <a:p>
                <a:pPr fontAlgn="auto">
                  <a:spcBef>
                    <a:spcPts val="0"/>
                  </a:spcBef>
                  <a:spcAft>
                    <a:spcPts val="0"/>
                  </a:spcAft>
                  <a:defRPr/>
                </a:pPr>
                <a:endParaRPr lang="zh-CN" altLang="en-US" sz="2800">
                  <a:latin typeface="微软雅黑" pitchFamily="34" charset="-122"/>
                  <a:ea typeface="微软雅黑" pitchFamily="34" charset="-122"/>
                </a:endParaRPr>
              </a:p>
            </p:txBody>
          </p:sp>
        </p:grpSp>
        <p:sp>
          <p:nvSpPr>
            <p:cNvPr id="30" name="矩形 29"/>
            <p:cNvSpPr/>
            <p:nvPr/>
          </p:nvSpPr>
          <p:spPr>
            <a:xfrm>
              <a:off x="2627802" y="2487584"/>
              <a:ext cx="2201244" cy="496245"/>
            </a:xfrm>
            <a:prstGeom prst="rect">
              <a:avLst/>
            </a:prstGeom>
          </p:spPr>
          <p:txBody>
            <a:bodyPr wrap="none">
              <a:spAutoFit/>
            </a:bodyPr>
            <a:lstStyle/>
            <a:p>
              <a:pPr fontAlgn="auto">
                <a:spcBef>
                  <a:spcPts val="0"/>
                </a:spcBef>
                <a:spcAft>
                  <a:spcPts val="0"/>
                </a:spcAft>
                <a:defRPr/>
              </a:pPr>
              <a:r>
                <a:rPr lang="en-US" altLang="zh-CN" sz="2800" b="1" dirty="0">
                  <a:solidFill>
                    <a:srgbClr val="FFFFFF"/>
                  </a:solidFill>
                  <a:effectLst>
                    <a:outerShdw blurRad="38100" dist="38100" dir="2700000" algn="tl">
                      <a:srgbClr val="000000">
                        <a:alpha val="43137"/>
                      </a:srgbClr>
                    </a:outerShdw>
                  </a:effectLst>
                  <a:latin typeface="微软雅黑" pitchFamily="34" charset="-122"/>
                  <a:ea typeface="微软雅黑" pitchFamily="34" charset="-122"/>
                </a:rPr>
                <a:t>3</a:t>
              </a:r>
              <a:r>
                <a:rPr lang="zh-CN" altLang="en-US" sz="2800" b="1" dirty="0" smtClean="0">
                  <a:solidFill>
                    <a:srgbClr val="FFFFFF"/>
                  </a:solidFill>
                  <a:effectLst>
                    <a:outerShdw blurRad="38100" dist="38100" dir="2700000" algn="tl">
                      <a:srgbClr val="000000">
                        <a:alpha val="43137"/>
                      </a:srgbClr>
                    </a:outerShdw>
                  </a:effectLst>
                  <a:latin typeface="微软雅黑" pitchFamily="34" charset="-122"/>
                  <a:ea typeface="微软雅黑" pitchFamily="34" charset="-122"/>
                </a:rPr>
                <a:t>、统计配置</a:t>
              </a:r>
              <a:endParaRPr lang="zh-CN" altLang="en-US" sz="2800" b="1" dirty="0">
                <a:solidFill>
                  <a:srgbClr val="FFFFFF"/>
                </a:solidFill>
                <a:effectLst>
                  <a:outerShdw blurRad="38100" dist="38100" dir="2700000" algn="tl">
                    <a:srgbClr val="000000">
                      <a:alpha val="43137"/>
                    </a:srgbClr>
                  </a:outerShdw>
                </a:effectLst>
                <a:latin typeface="微软雅黑" pitchFamily="34" charset="-122"/>
                <a:ea typeface="微软雅黑" pitchFamily="34" charset="-122"/>
              </a:endParaRPr>
            </a:p>
          </p:txBody>
        </p:sp>
      </p:grpSp>
      <p:grpSp>
        <p:nvGrpSpPr>
          <p:cNvPr id="33" name="组合 182"/>
          <p:cNvGrpSpPr>
            <a:grpSpLocks/>
          </p:cNvGrpSpPr>
          <p:nvPr/>
        </p:nvGrpSpPr>
        <p:grpSpPr bwMode="auto">
          <a:xfrm>
            <a:off x="1982888" y="2346389"/>
            <a:ext cx="5311775" cy="789351"/>
            <a:chOff x="1903431" y="3248012"/>
            <a:chExt cx="5311775" cy="573381"/>
          </a:xfrm>
        </p:grpSpPr>
        <p:grpSp>
          <p:nvGrpSpPr>
            <p:cNvPr id="34" name="Group 24"/>
            <p:cNvGrpSpPr>
              <a:grpSpLocks/>
            </p:cNvGrpSpPr>
            <p:nvPr/>
          </p:nvGrpSpPr>
          <p:grpSpPr bwMode="auto">
            <a:xfrm>
              <a:off x="1903431" y="3248012"/>
              <a:ext cx="5311775" cy="457200"/>
              <a:chOff x="1098" y="2465"/>
              <a:chExt cx="3346" cy="288"/>
            </a:xfrm>
            <a:effectLst>
              <a:outerShdw blurRad="76200" dir="18900000" sy="23000" kx="-1200000" algn="bl" rotWithShape="0">
                <a:prstClr val="black">
                  <a:alpha val="20000"/>
                </a:prstClr>
              </a:outerShdw>
            </a:effectLst>
          </p:grpSpPr>
          <p:sp>
            <p:nvSpPr>
              <p:cNvPr id="36" name="AutoShape 25"/>
              <p:cNvSpPr>
                <a:spLocks noChangeArrowheads="1"/>
              </p:cNvSpPr>
              <p:nvPr/>
            </p:nvSpPr>
            <p:spPr bwMode="gray">
              <a:xfrm>
                <a:off x="1098" y="2465"/>
                <a:ext cx="3346" cy="288"/>
              </a:xfrm>
              <a:prstGeom prst="round2DiagRect">
                <a:avLst/>
              </a:prstGeom>
              <a:gradFill rotWithShape="1">
                <a:gsLst>
                  <a:gs pos="0">
                    <a:schemeClr val="folHlink">
                      <a:gamma/>
                      <a:shade val="44314"/>
                      <a:invGamma/>
                    </a:schemeClr>
                  </a:gs>
                  <a:gs pos="100000">
                    <a:schemeClr val="folHlink"/>
                  </a:gs>
                </a:gsLst>
                <a:lin ang="5400000" scaled="1"/>
              </a:gradFill>
              <a:ln w="9525">
                <a:solidFill>
                  <a:srgbClr val="FFFFFF">
                    <a:alpha val="70000"/>
                  </a:srgbClr>
                </a:solidFill>
                <a:round/>
                <a:headEnd/>
                <a:tailEnd/>
              </a:ln>
              <a:effectLst/>
            </p:spPr>
            <p:txBody>
              <a:bodyPr wrap="none" anchor="ctr"/>
              <a:lstStyle/>
              <a:p>
                <a:pPr fontAlgn="auto">
                  <a:spcBef>
                    <a:spcPts val="0"/>
                  </a:spcBef>
                  <a:spcAft>
                    <a:spcPts val="0"/>
                  </a:spcAft>
                  <a:defRPr/>
                </a:pPr>
                <a:endParaRPr lang="zh-CN" altLang="en-US" sz="2800">
                  <a:latin typeface="微软雅黑" pitchFamily="34" charset="-122"/>
                  <a:ea typeface="微软雅黑" pitchFamily="34" charset="-122"/>
                </a:endParaRPr>
              </a:p>
            </p:txBody>
          </p:sp>
          <p:sp>
            <p:nvSpPr>
              <p:cNvPr id="37" name="AutoShape 26"/>
              <p:cNvSpPr>
                <a:spLocks noChangeArrowheads="1"/>
              </p:cNvSpPr>
              <p:nvPr/>
            </p:nvSpPr>
            <p:spPr bwMode="gray">
              <a:xfrm>
                <a:off x="1098" y="2465"/>
                <a:ext cx="3346" cy="95"/>
              </a:xfrm>
              <a:prstGeom prst="round2DiagRect">
                <a:avLst/>
              </a:prstGeom>
              <a:solidFill>
                <a:schemeClr val="folHlink">
                  <a:alpha val="30000"/>
                </a:schemeClr>
              </a:solidFill>
              <a:ln w="9525">
                <a:noFill/>
                <a:round/>
                <a:headEnd/>
                <a:tailEnd/>
              </a:ln>
              <a:effectLst/>
            </p:spPr>
            <p:txBody>
              <a:bodyPr wrap="none" anchor="ctr"/>
              <a:lstStyle/>
              <a:p>
                <a:pPr fontAlgn="auto">
                  <a:spcBef>
                    <a:spcPts val="0"/>
                  </a:spcBef>
                  <a:spcAft>
                    <a:spcPts val="0"/>
                  </a:spcAft>
                  <a:defRPr/>
                </a:pPr>
                <a:endParaRPr lang="zh-CN" altLang="en-US" sz="2800">
                  <a:latin typeface="微软雅黑" pitchFamily="34" charset="-122"/>
                  <a:ea typeface="微软雅黑" pitchFamily="34" charset="-122"/>
                </a:endParaRPr>
              </a:p>
            </p:txBody>
          </p:sp>
        </p:grpSp>
        <p:sp>
          <p:nvSpPr>
            <p:cNvPr id="35" name="矩形 34"/>
            <p:cNvSpPr/>
            <p:nvPr/>
          </p:nvSpPr>
          <p:spPr>
            <a:xfrm>
              <a:off x="2627802" y="3325154"/>
              <a:ext cx="2560316" cy="496239"/>
            </a:xfrm>
            <a:prstGeom prst="rect">
              <a:avLst/>
            </a:prstGeom>
          </p:spPr>
          <p:txBody>
            <a:bodyPr wrap="none">
              <a:spAutoFit/>
            </a:bodyPr>
            <a:lstStyle/>
            <a:p>
              <a:pPr fontAlgn="auto">
                <a:spcBef>
                  <a:spcPts val="0"/>
                </a:spcBef>
                <a:spcAft>
                  <a:spcPts val="0"/>
                </a:spcAft>
                <a:defRPr/>
              </a:pPr>
              <a:r>
                <a:rPr lang="en-US" altLang="zh-CN" sz="2800" b="1" dirty="0">
                  <a:solidFill>
                    <a:srgbClr val="FFFFFF"/>
                  </a:solidFill>
                  <a:effectLst>
                    <a:outerShdw blurRad="38100" dist="38100" dir="2700000" algn="tl">
                      <a:srgbClr val="000000">
                        <a:alpha val="43137"/>
                      </a:srgbClr>
                    </a:outerShdw>
                  </a:effectLst>
                  <a:latin typeface="微软雅黑" pitchFamily="34" charset="-122"/>
                  <a:ea typeface="微软雅黑" pitchFamily="34" charset="-122"/>
                </a:rPr>
                <a:t>2</a:t>
              </a:r>
              <a:r>
                <a:rPr lang="zh-CN" altLang="en-US" sz="2800" b="1" dirty="0" smtClean="0">
                  <a:solidFill>
                    <a:srgbClr val="FFFFFF"/>
                  </a:solidFill>
                  <a:effectLst>
                    <a:outerShdw blurRad="38100" dist="38100" dir="2700000" algn="tl">
                      <a:srgbClr val="000000">
                        <a:alpha val="43137"/>
                      </a:srgbClr>
                    </a:outerShdw>
                  </a:effectLst>
                  <a:latin typeface="微软雅黑" pitchFamily="34" charset="-122"/>
                  <a:ea typeface="微软雅黑" pitchFamily="34" charset="-122"/>
                </a:rPr>
                <a:t>、数据预处理</a:t>
              </a:r>
              <a:endParaRPr lang="zh-CN" altLang="en-US" sz="2800" b="1" dirty="0">
                <a:solidFill>
                  <a:srgbClr val="FFFFFF"/>
                </a:solidFill>
                <a:effectLst>
                  <a:outerShdw blurRad="38100" dist="38100" dir="2700000" algn="tl">
                    <a:srgbClr val="000000">
                      <a:alpha val="43137"/>
                    </a:srgbClr>
                  </a:outerShdw>
                </a:effectLst>
                <a:latin typeface="微软雅黑" pitchFamily="34" charset="-122"/>
                <a:ea typeface="微软雅黑" pitchFamily="34" charset="-122"/>
              </a:endParaRPr>
            </a:p>
          </p:txBody>
        </p:sp>
      </p:grpSp>
      <p:grpSp>
        <p:nvGrpSpPr>
          <p:cNvPr id="38" name="组合 184"/>
          <p:cNvGrpSpPr>
            <a:grpSpLocks/>
          </p:cNvGrpSpPr>
          <p:nvPr/>
        </p:nvGrpSpPr>
        <p:grpSpPr bwMode="auto">
          <a:xfrm>
            <a:off x="1956600" y="4084935"/>
            <a:ext cx="5311775" cy="788155"/>
            <a:chOff x="1928794" y="4786322"/>
            <a:chExt cx="5311775" cy="572510"/>
          </a:xfrm>
        </p:grpSpPr>
        <p:grpSp>
          <p:nvGrpSpPr>
            <p:cNvPr id="39" name="Group 24"/>
            <p:cNvGrpSpPr>
              <a:grpSpLocks/>
            </p:cNvGrpSpPr>
            <p:nvPr/>
          </p:nvGrpSpPr>
          <p:grpSpPr bwMode="auto">
            <a:xfrm>
              <a:off x="1928794" y="4786322"/>
              <a:ext cx="5311775" cy="457200"/>
              <a:chOff x="1098" y="2465"/>
              <a:chExt cx="3346" cy="288"/>
            </a:xfrm>
            <a:effectLst>
              <a:outerShdw blurRad="76200" dir="18900000" sy="23000" kx="-1200000" algn="bl" rotWithShape="0">
                <a:prstClr val="black">
                  <a:alpha val="20000"/>
                </a:prstClr>
              </a:outerShdw>
            </a:effectLst>
          </p:grpSpPr>
          <p:sp>
            <p:nvSpPr>
              <p:cNvPr id="41" name="AutoShape 25"/>
              <p:cNvSpPr>
                <a:spLocks noChangeArrowheads="1"/>
              </p:cNvSpPr>
              <p:nvPr/>
            </p:nvSpPr>
            <p:spPr bwMode="gray">
              <a:xfrm>
                <a:off x="1098" y="2465"/>
                <a:ext cx="3346" cy="288"/>
              </a:xfrm>
              <a:prstGeom prst="round2DiagRect">
                <a:avLst/>
              </a:prstGeom>
              <a:gradFill rotWithShape="1">
                <a:gsLst>
                  <a:gs pos="0">
                    <a:schemeClr val="folHlink">
                      <a:gamma/>
                      <a:shade val="44314"/>
                      <a:invGamma/>
                    </a:schemeClr>
                  </a:gs>
                  <a:gs pos="100000">
                    <a:schemeClr val="folHlink"/>
                  </a:gs>
                </a:gsLst>
                <a:lin ang="5400000" scaled="1"/>
              </a:gradFill>
              <a:ln w="9525">
                <a:solidFill>
                  <a:srgbClr val="FFFFFF">
                    <a:alpha val="70000"/>
                  </a:srgbClr>
                </a:solidFill>
                <a:round/>
                <a:headEnd/>
                <a:tailEnd/>
              </a:ln>
              <a:effectLst/>
            </p:spPr>
            <p:txBody>
              <a:bodyPr wrap="none" anchor="ctr"/>
              <a:lstStyle/>
              <a:p>
                <a:pPr fontAlgn="auto">
                  <a:spcBef>
                    <a:spcPts val="0"/>
                  </a:spcBef>
                  <a:spcAft>
                    <a:spcPts val="0"/>
                  </a:spcAft>
                  <a:defRPr/>
                </a:pPr>
                <a:endParaRPr lang="zh-CN" altLang="en-US" sz="2800">
                  <a:latin typeface="微软雅黑" pitchFamily="34" charset="-122"/>
                  <a:ea typeface="微软雅黑" pitchFamily="34" charset="-122"/>
                </a:endParaRPr>
              </a:p>
            </p:txBody>
          </p:sp>
          <p:sp>
            <p:nvSpPr>
              <p:cNvPr id="42" name="AutoShape 26"/>
              <p:cNvSpPr>
                <a:spLocks noChangeArrowheads="1"/>
              </p:cNvSpPr>
              <p:nvPr/>
            </p:nvSpPr>
            <p:spPr bwMode="gray">
              <a:xfrm>
                <a:off x="1098" y="2465"/>
                <a:ext cx="3346" cy="95"/>
              </a:xfrm>
              <a:prstGeom prst="round2DiagRect">
                <a:avLst/>
              </a:prstGeom>
              <a:solidFill>
                <a:schemeClr val="folHlink">
                  <a:alpha val="30000"/>
                </a:schemeClr>
              </a:solidFill>
              <a:ln w="9525">
                <a:noFill/>
                <a:round/>
                <a:headEnd/>
                <a:tailEnd/>
              </a:ln>
              <a:effectLst/>
            </p:spPr>
            <p:txBody>
              <a:bodyPr wrap="none" anchor="ctr"/>
              <a:lstStyle/>
              <a:p>
                <a:pPr fontAlgn="auto">
                  <a:spcBef>
                    <a:spcPts val="0"/>
                  </a:spcBef>
                  <a:spcAft>
                    <a:spcPts val="0"/>
                  </a:spcAft>
                  <a:defRPr/>
                </a:pPr>
                <a:endParaRPr lang="zh-CN" altLang="en-US" sz="2800">
                  <a:latin typeface="微软雅黑" pitchFamily="34" charset="-122"/>
                  <a:ea typeface="微软雅黑" pitchFamily="34" charset="-122"/>
                </a:endParaRPr>
              </a:p>
            </p:txBody>
          </p:sp>
        </p:grpSp>
        <p:sp>
          <p:nvSpPr>
            <p:cNvPr id="40" name="矩形 39"/>
            <p:cNvSpPr/>
            <p:nvPr/>
          </p:nvSpPr>
          <p:spPr>
            <a:xfrm>
              <a:off x="2627765" y="4862595"/>
              <a:ext cx="2919389" cy="496237"/>
            </a:xfrm>
            <a:prstGeom prst="rect">
              <a:avLst/>
            </a:prstGeom>
          </p:spPr>
          <p:txBody>
            <a:bodyPr wrap="none">
              <a:spAutoFit/>
            </a:bodyPr>
            <a:lstStyle/>
            <a:p>
              <a:pPr fontAlgn="auto">
                <a:spcBef>
                  <a:spcPts val="0"/>
                </a:spcBef>
                <a:spcAft>
                  <a:spcPts val="0"/>
                </a:spcAft>
                <a:defRPr/>
              </a:pPr>
              <a:r>
                <a:rPr lang="en-US" altLang="zh-CN" sz="2800" b="1" dirty="0" smtClean="0">
                  <a:solidFill>
                    <a:srgbClr val="FFFFFF"/>
                  </a:solidFill>
                  <a:effectLst>
                    <a:outerShdw blurRad="38100" dist="38100" dir="2700000" algn="tl">
                      <a:srgbClr val="000000">
                        <a:alpha val="43137"/>
                      </a:srgbClr>
                    </a:outerShdw>
                  </a:effectLst>
                  <a:latin typeface="微软雅黑" pitchFamily="34" charset="-122"/>
                  <a:ea typeface="微软雅黑" pitchFamily="34" charset="-122"/>
                </a:rPr>
                <a:t>4</a:t>
              </a:r>
              <a:r>
                <a:rPr lang="zh-CN" altLang="en-US" sz="2800" b="1" dirty="0" smtClean="0">
                  <a:solidFill>
                    <a:srgbClr val="FFFFFF"/>
                  </a:solidFill>
                  <a:effectLst>
                    <a:outerShdw blurRad="38100" dist="38100" dir="2700000" algn="tl">
                      <a:srgbClr val="000000">
                        <a:alpha val="43137"/>
                      </a:srgbClr>
                    </a:outerShdw>
                  </a:effectLst>
                  <a:latin typeface="微软雅黑" pitchFamily="34" charset="-122"/>
                  <a:ea typeface="微软雅黑" pitchFamily="34" charset="-122"/>
                </a:rPr>
                <a:t>、统计单元提取</a:t>
              </a:r>
              <a:endParaRPr lang="zh-CN" altLang="en-US" sz="2800" b="1" dirty="0">
                <a:solidFill>
                  <a:srgbClr val="FFFFFF"/>
                </a:solidFill>
                <a:effectLst>
                  <a:outerShdw blurRad="38100" dist="38100" dir="2700000" algn="tl">
                    <a:srgbClr val="000000">
                      <a:alpha val="43137"/>
                    </a:srgbClr>
                  </a:outerShdw>
                </a:effectLst>
                <a:latin typeface="微软雅黑" pitchFamily="34" charset="-122"/>
                <a:ea typeface="微软雅黑" pitchFamily="34" charset="-122"/>
              </a:endParaRPr>
            </a:p>
          </p:txBody>
        </p:sp>
      </p:grpSp>
      <p:grpSp>
        <p:nvGrpSpPr>
          <p:cNvPr id="43" name="组合 185"/>
          <p:cNvGrpSpPr>
            <a:grpSpLocks/>
          </p:cNvGrpSpPr>
          <p:nvPr/>
        </p:nvGrpSpPr>
        <p:grpSpPr bwMode="auto">
          <a:xfrm>
            <a:off x="1996529" y="1513880"/>
            <a:ext cx="5311775" cy="762992"/>
            <a:chOff x="1928794" y="5643578"/>
            <a:chExt cx="5311775" cy="554234"/>
          </a:xfrm>
        </p:grpSpPr>
        <p:grpSp>
          <p:nvGrpSpPr>
            <p:cNvPr id="44" name="Group 14"/>
            <p:cNvGrpSpPr>
              <a:grpSpLocks/>
            </p:cNvGrpSpPr>
            <p:nvPr/>
          </p:nvGrpSpPr>
          <p:grpSpPr bwMode="auto">
            <a:xfrm>
              <a:off x="1928794" y="5643578"/>
              <a:ext cx="5311775" cy="457200"/>
              <a:chOff x="1118" y="1948"/>
              <a:chExt cx="3346" cy="288"/>
            </a:xfrm>
            <a:effectLst>
              <a:outerShdw blurRad="76200" dir="18900000" sy="23000" kx="-1200000" algn="bl" rotWithShape="0">
                <a:prstClr val="black">
                  <a:alpha val="20000"/>
                </a:prstClr>
              </a:outerShdw>
            </a:effectLst>
          </p:grpSpPr>
          <p:sp>
            <p:nvSpPr>
              <p:cNvPr id="46" name="AutoShape 15"/>
              <p:cNvSpPr>
                <a:spLocks noChangeArrowheads="1"/>
              </p:cNvSpPr>
              <p:nvPr/>
            </p:nvSpPr>
            <p:spPr bwMode="gray">
              <a:xfrm>
                <a:off x="1118" y="1948"/>
                <a:ext cx="3346" cy="288"/>
              </a:xfrm>
              <a:prstGeom prst="round2DiagRect">
                <a:avLst/>
              </a:prstGeom>
              <a:gradFill rotWithShape="1">
                <a:gsLst>
                  <a:gs pos="0">
                    <a:schemeClr val="accent1">
                      <a:gamma/>
                      <a:shade val="44314"/>
                      <a:invGamma/>
                    </a:schemeClr>
                  </a:gs>
                  <a:gs pos="100000">
                    <a:schemeClr val="accent1"/>
                  </a:gs>
                </a:gsLst>
                <a:lin ang="5400000" scaled="1"/>
              </a:gradFill>
              <a:ln w="9525">
                <a:solidFill>
                  <a:srgbClr val="FFFFFF">
                    <a:alpha val="70000"/>
                  </a:srgbClr>
                </a:solidFill>
                <a:round/>
                <a:headEnd/>
                <a:tailEnd/>
              </a:ln>
              <a:effectLst/>
            </p:spPr>
            <p:txBody>
              <a:bodyPr wrap="none" anchor="ctr"/>
              <a:lstStyle/>
              <a:p>
                <a:pPr fontAlgn="auto">
                  <a:spcBef>
                    <a:spcPts val="0"/>
                  </a:spcBef>
                  <a:spcAft>
                    <a:spcPts val="0"/>
                  </a:spcAft>
                  <a:defRPr/>
                </a:pPr>
                <a:endParaRPr lang="zh-CN" altLang="en-US" sz="2800">
                  <a:latin typeface="微软雅黑" pitchFamily="34" charset="-122"/>
                  <a:ea typeface="微软雅黑" pitchFamily="34" charset="-122"/>
                </a:endParaRPr>
              </a:p>
            </p:txBody>
          </p:sp>
          <p:sp>
            <p:nvSpPr>
              <p:cNvPr id="47" name="AutoShape 16"/>
              <p:cNvSpPr>
                <a:spLocks noChangeArrowheads="1"/>
              </p:cNvSpPr>
              <p:nvPr/>
            </p:nvSpPr>
            <p:spPr bwMode="gray">
              <a:xfrm>
                <a:off x="1118" y="1948"/>
                <a:ext cx="3346" cy="95"/>
              </a:xfrm>
              <a:prstGeom prst="round2DiagRect">
                <a:avLst/>
              </a:prstGeom>
              <a:solidFill>
                <a:schemeClr val="accent1">
                  <a:alpha val="30000"/>
                </a:schemeClr>
              </a:solidFill>
              <a:ln w="9525">
                <a:noFill/>
                <a:round/>
                <a:headEnd/>
                <a:tailEnd/>
              </a:ln>
              <a:effectLst/>
            </p:spPr>
            <p:txBody>
              <a:bodyPr wrap="none" anchor="ctr"/>
              <a:lstStyle/>
              <a:p>
                <a:pPr fontAlgn="auto">
                  <a:spcBef>
                    <a:spcPts val="0"/>
                  </a:spcBef>
                  <a:spcAft>
                    <a:spcPts val="0"/>
                  </a:spcAft>
                  <a:defRPr/>
                </a:pPr>
                <a:endParaRPr lang="zh-CN" altLang="en-US" sz="2800">
                  <a:latin typeface="微软雅黑" pitchFamily="34" charset="-122"/>
                  <a:ea typeface="微软雅黑" pitchFamily="34" charset="-122"/>
                </a:endParaRPr>
              </a:p>
            </p:txBody>
          </p:sp>
        </p:grpSp>
        <p:sp>
          <p:nvSpPr>
            <p:cNvPr id="45" name="矩形 44"/>
            <p:cNvSpPr/>
            <p:nvPr/>
          </p:nvSpPr>
          <p:spPr>
            <a:xfrm>
              <a:off x="2648874" y="5701573"/>
              <a:ext cx="2201244" cy="496239"/>
            </a:xfrm>
            <a:prstGeom prst="rect">
              <a:avLst/>
            </a:prstGeom>
          </p:spPr>
          <p:txBody>
            <a:bodyPr wrap="none">
              <a:spAutoFit/>
            </a:bodyPr>
            <a:lstStyle/>
            <a:p>
              <a:pPr marL="457200" indent="-457200" fontAlgn="auto">
                <a:spcBef>
                  <a:spcPct val="50000"/>
                </a:spcBef>
                <a:spcAft>
                  <a:spcPts val="0"/>
                </a:spcAft>
                <a:buClr>
                  <a:schemeClr val="tx1"/>
                </a:buClr>
                <a:defRPr/>
              </a:pPr>
              <a:r>
                <a:rPr lang="en-US" altLang="zh-CN" sz="2800" b="1" dirty="0">
                  <a:solidFill>
                    <a:srgbClr val="FFFFFF"/>
                  </a:solidFill>
                  <a:effectLst>
                    <a:outerShdw blurRad="38100" dist="38100" dir="2700000" algn="tl">
                      <a:srgbClr val="000000">
                        <a:alpha val="43137"/>
                      </a:srgbClr>
                    </a:outerShdw>
                  </a:effectLst>
                  <a:latin typeface="微软雅黑" pitchFamily="34" charset="-122"/>
                  <a:ea typeface="微软雅黑" pitchFamily="34" charset="-122"/>
                </a:rPr>
                <a:t>1</a:t>
              </a:r>
              <a:r>
                <a:rPr lang="zh-CN" altLang="en-US" sz="2800" b="1" dirty="0" smtClean="0">
                  <a:solidFill>
                    <a:srgbClr val="FFFFFF"/>
                  </a:solidFill>
                  <a:effectLst>
                    <a:outerShdw blurRad="38100" dist="38100" dir="2700000" algn="tl">
                      <a:srgbClr val="000000">
                        <a:alpha val="43137"/>
                      </a:srgbClr>
                    </a:outerShdw>
                  </a:effectLst>
                  <a:latin typeface="微软雅黑" pitchFamily="34" charset="-122"/>
                  <a:ea typeface="微软雅黑" pitchFamily="34" charset="-122"/>
                </a:rPr>
                <a:t>、系统设置</a:t>
              </a:r>
              <a:endParaRPr lang="zh-CN" altLang="en-US" sz="2800" b="1" dirty="0">
                <a:solidFill>
                  <a:srgbClr val="FFFFFF"/>
                </a:solidFill>
                <a:effectLst>
                  <a:outerShdw blurRad="38100" dist="38100" dir="2700000" algn="tl">
                    <a:srgbClr val="000000">
                      <a:alpha val="43137"/>
                    </a:srgbClr>
                  </a:outerShdw>
                </a:effectLst>
                <a:latin typeface="微软雅黑" pitchFamily="34" charset="-122"/>
                <a:ea typeface="微软雅黑" pitchFamily="34" charset="-122"/>
              </a:endParaRPr>
            </a:p>
          </p:txBody>
        </p:sp>
      </p:grpSp>
      <p:grpSp>
        <p:nvGrpSpPr>
          <p:cNvPr id="48" name="组合 183"/>
          <p:cNvGrpSpPr>
            <a:grpSpLocks/>
          </p:cNvGrpSpPr>
          <p:nvPr/>
        </p:nvGrpSpPr>
        <p:grpSpPr bwMode="auto">
          <a:xfrm>
            <a:off x="1956600" y="4918506"/>
            <a:ext cx="5311775" cy="747609"/>
            <a:chOff x="1928794" y="4043370"/>
            <a:chExt cx="5311775" cy="543058"/>
          </a:xfrm>
        </p:grpSpPr>
        <p:grpSp>
          <p:nvGrpSpPr>
            <p:cNvPr id="49" name="Group 14"/>
            <p:cNvGrpSpPr>
              <a:grpSpLocks/>
            </p:cNvGrpSpPr>
            <p:nvPr/>
          </p:nvGrpSpPr>
          <p:grpSpPr bwMode="auto">
            <a:xfrm>
              <a:off x="1928794" y="4043370"/>
              <a:ext cx="5311775" cy="457200"/>
              <a:chOff x="1118" y="1948"/>
              <a:chExt cx="3346" cy="288"/>
            </a:xfrm>
            <a:effectLst>
              <a:outerShdw blurRad="76200" dir="18900000" sy="23000" kx="-1200000" algn="bl" rotWithShape="0">
                <a:prstClr val="black">
                  <a:alpha val="20000"/>
                </a:prstClr>
              </a:outerShdw>
            </a:effectLst>
          </p:grpSpPr>
          <p:sp>
            <p:nvSpPr>
              <p:cNvPr id="51" name="AutoShape 15"/>
              <p:cNvSpPr>
                <a:spLocks noChangeArrowheads="1"/>
              </p:cNvSpPr>
              <p:nvPr/>
            </p:nvSpPr>
            <p:spPr bwMode="gray">
              <a:xfrm>
                <a:off x="1118" y="1948"/>
                <a:ext cx="3346" cy="288"/>
              </a:xfrm>
              <a:prstGeom prst="round2DiagRect">
                <a:avLst/>
              </a:prstGeom>
              <a:gradFill rotWithShape="1">
                <a:gsLst>
                  <a:gs pos="0">
                    <a:schemeClr val="accent1">
                      <a:gamma/>
                      <a:shade val="44314"/>
                      <a:invGamma/>
                    </a:schemeClr>
                  </a:gs>
                  <a:gs pos="100000">
                    <a:schemeClr val="accent1"/>
                  </a:gs>
                </a:gsLst>
                <a:lin ang="5400000" scaled="1"/>
              </a:gradFill>
              <a:ln w="9525">
                <a:solidFill>
                  <a:srgbClr val="FFFFFF">
                    <a:alpha val="70000"/>
                  </a:srgbClr>
                </a:solidFill>
                <a:round/>
                <a:headEnd/>
                <a:tailEnd/>
              </a:ln>
              <a:effectLst/>
            </p:spPr>
            <p:txBody>
              <a:bodyPr wrap="none" anchor="ctr"/>
              <a:lstStyle/>
              <a:p>
                <a:pPr fontAlgn="auto">
                  <a:spcBef>
                    <a:spcPts val="0"/>
                  </a:spcBef>
                  <a:spcAft>
                    <a:spcPts val="0"/>
                  </a:spcAft>
                  <a:defRPr/>
                </a:pPr>
                <a:endParaRPr lang="zh-CN" altLang="en-US" sz="2800">
                  <a:latin typeface="微软雅黑" pitchFamily="34" charset="-122"/>
                  <a:ea typeface="微软雅黑" pitchFamily="34" charset="-122"/>
                </a:endParaRPr>
              </a:p>
            </p:txBody>
          </p:sp>
          <p:sp>
            <p:nvSpPr>
              <p:cNvPr id="52" name="AutoShape 16"/>
              <p:cNvSpPr>
                <a:spLocks noChangeArrowheads="1"/>
              </p:cNvSpPr>
              <p:nvPr/>
            </p:nvSpPr>
            <p:spPr bwMode="gray">
              <a:xfrm>
                <a:off x="1118" y="1948"/>
                <a:ext cx="3346" cy="95"/>
              </a:xfrm>
              <a:prstGeom prst="round2DiagRect">
                <a:avLst/>
              </a:prstGeom>
              <a:solidFill>
                <a:schemeClr val="accent1">
                  <a:alpha val="30000"/>
                </a:schemeClr>
              </a:solidFill>
              <a:ln w="9525">
                <a:noFill/>
                <a:round/>
                <a:headEnd/>
                <a:tailEnd/>
              </a:ln>
              <a:effectLst/>
            </p:spPr>
            <p:txBody>
              <a:bodyPr wrap="none" anchor="ctr"/>
              <a:lstStyle/>
              <a:p>
                <a:pPr fontAlgn="auto">
                  <a:spcBef>
                    <a:spcPts val="0"/>
                  </a:spcBef>
                  <a:spcAft>
                    <a:spcPts val="0"/>
                  </a:spcAft>
                  <a:defRPr/>
                </a:pPr>
                <a:endParaRPr lang="zh-CN" altLang="en-US" sz="2800">
                  <a:latin typeface="微软雅黑" pitchFamily="34" charset="-122"/>
                  <a:ea typeface="微软雅黑" pitchFamily="34" charset="-122"/>
                </a:endParaRPr>
              </a:p>
            </p:txBody>
          </p:sp>
        </p:grpSp>
        <p:sp>
          <p:nvSpPr>
            <p:cNvPr id="50" name="矩形 49"/>
            <p:cNvSpPr/>
            <p:nvPr/>
          </p:nvSpPr>
          <p:spPr>
            <a:xfrm>
              <a:off x="2627765" y="4090191"/>
              <a:ext cx="2201244" cy="496237"/>
            </a:xfrm>
            <a:prstGeom prst="rect">
              <a:avLst/>
            </a:prstGeom>
          </p:spPr>
          <p:txBody>
            <a:bodyPr wrap="none">
              <a:spAutoFit/>
            </a:bodyPr>
            <a:lstStyle/>
            <a:p>
              <a:pPr fontAlgn="auto">
                <a:spcBef>
                  <a:spcPts val="0"/>
                </a:spcBef>
                <a:spcAft>
                  <a:spcPts val="0"/>
                </a:spcAft>
                <a:defRPr/>
              </a:pPr>
              <a:r>
                <a:rPr lang="en-US" altLang="zh-CN" sz="2800" b="1" dirty="0">
                  <a:solidFill>
                    <a:srgbClr val="FFFFFF"/>
                  </a:solidFill>
                  <a:effectLst>
                    <a:outerShdw blurRad="38100" dist="38100" dir="2700000" algn="tl">
                      <a:srgbClr val="000000">
                        <a:alpha val="43137"/>
                      </a:srgbClr>
                    </a:outerShdw>
                  </a:effectLst>
                  <a:latin typeface="微软雅黑" pitchFamily="34" charset="-122"/>
                  <a:ea typeface="微软雅黑" pitchFamily="34" charset="-122"/>
                </a:rPr>
                <a:t>5</a:t>
              </a:r>
              <a:r>
                <a:rPr lang="zh-CN" altLang="en-US" sz="2800" b="1" dirty="0" smtClean="0">
                  <a:solidFill>
                    <a:srgbClr val="FFFFFF"/>
                  </a:solidFill>
                  <a:effectLst>
                    <a:outerShdw blurRad="38100" dist="38100" dir="2700000" algn="tl">
                      <a:srgbClr val="000000">
                        <a:alpha val="43137"/>
                      </a:srgbClr>
                    </a:outerShdw>
                  </a:effectLst>
                  <a:latin typeface="微软雅黑" pitchFamily="34" charset="-122"/>
                  <a:ea typeface="微软雅黑" pitchFamily="34" charset="-122"/>
                </a:rPr>
                <a:t>、统计计算</a:t>
              </a:r>
              <a:endParaRPr lang="zh-CN" altLang="en-US" sz="2800" b="1" dirty="0">
                <a:solidFill>
                  <a:srgbClr val="FFFFFF"/>
                </a:solidFill>
                <a:effectLst>
                  <a:outerShdw blurRad="38100" dist="38100" dir="2700000" algn="tl">
                    <a:srgbClr val="000000">
                      <a:alpha val="43137"/>
                    </a:srgbClr>
                  </a:outerShdw>
                </a:effectLst>
                <a:latin typeface="微软雅黑" pitchFamily="34" charset="-122"/>
                <a:ea typeface="微软雅黑" pitchFamily="34" charset="-122"/>
              </a:endParaRPr>
            </a:p>
          </p:txBody>
        </p:sp>
      </p:grpSp>
      <p:grpSp>
        <p:nvGrpSpPr>
          <p:cNvPr id="53" name="组合 184"/>
          <p:cNvGrpSpPr>
            <a:grpSpLocks/>
          </p:cNvGrpSpPr>
          <p:nvPr/>
        </p:nvGrpSpPr>
        <p:grpSpPr bwMode="auto">
          <a:xfrm>
            <a:off x="1951831" y="5733256"/>
            <a:ext cx="5311775" cy="788155"/>
            <a:chOff x="1928794" y="4786322"/>
            <a:chExt cx="5311775" cy="572510"/>
          </a:xfrm>
        </p:grpSpPr>
        <p:grpSp>
          <p:nvGrpSpPr>
            <p:cNvPr id="54" name="Group 24"/>
            <p:cNvGrpSpPr>
              <a:grpSpLocks/>
            </p:cNvGrpSpPr>
            <p:nvPr/>
          </p:nvGrpSpPr>
          <p:grpSpPr bwMode="auto">
            <a:xfrm>
              <a:off x="1928794" y="4786322"/>
              <a:ext cx="5311775" cy="457200"/>
              <a:chOff x="1098" y="2465"/>
              <a:chExt cx="3346" cy="288"/>
            </a:xfrm>
            <a:effectLst>
              <a:outerShdw blurRad="76200" dir="18900000" sy="23000" kx="-1200000" algn="bl" rotWithShape="0">
                <a:prstClr val="black">
                  <a:alpha val="20000"/>
                </a:prstClr>
              </a:outerShdw>
            </a:effectLst>
          </p:grpSpPr>
          <p:sp>
            <p:nvSpPr>
              <p:cNvPr id="56" name="AutoShape 25"/>
              <p:cNvSpPr>
                <a:spLocks noChangeArrowheads="1"/>
              </p:cNvSpPr>
              <p:nvPr/>
            </p:nvSpPr>
            <p:spPr bwMode="gray">
              <a:xfrm>
                <a:off x="1098" y="2465"/>
                <a:ext cx="3346" cy="288"/>
              </a:xfrm>
              <a:prstGeom prst="round2DiagRect">
                <a:avLst/>
              </a:prstGeom>
              <a:gradFill rotWithShape="1">
                <a:gsLst>
                  <a:gs pos="0">
                    <a:schemeClr val="folHlink">
                      <a:gamma/>
                      <a:shade val="44314"/>
                      <a:invGamma/>
                    </a:schemeClr>
                  </a:gs>
                  <a:gs pos="100000">
                    <a:schemeClr val="folHlink"/>
                  </a:gs>
                </a:gsLst>
                <a:lin ang="5400000" scaled="1"/>
              </a:gradFill>
              <a:ln w="9525">
                <a:solidFill>
                  <a:srgbClr val="FFFFFF">
                    <a:alpha val="70000"/>
                  </a:srgbClr>
                </a:solidFill>
                <a:round/>
                <a:headEnd/>
                <a:tailEnd/>
              </a:ln>
              <a:effectLst/>
            </p:spPr>
            <p:txBody>
              <a:bodyPr wrap="none" anchor="ctr"/>
              <a:lstStyle/>
              <a:p>
                <a:pPr fontAlgn="auto">
                  <a:spcBef>
                    <a:spcPts val="0"/>
                  </a:spcBef>
                  <a:spcAft>
                    <a:spcPts val="0"/>
                  </a:spcAft>
                  <a:defRPr/>
                </a:pPr>
                <a:endParaRPr lang="zh-CN" altLang="en-US" sz="2800">
                  <a:latin typeface="微软雅黑" pitchFamily="34" charset="-122"/>
                  <a:ea typeface="微软雅黑" pitchFamily="34" charset="-122"/>
                </a:endParaRPr>
              </a:p>
            </p:txBody>
          </p:sp>
          <p:sp>
            <p:nvSpPr>
              <p:cNvPr id="57" name="AutoShape 26"/>
              <p:cNvSpPr>
                <a:spLocks noChangeArrowheads="1"/>
              </p:cNvSpPr>
              <p:nvPr/>
            </p:nvSpPr>
            <p:spPr bwMode="gray">
              <a:xfrm>
                <a:off x="1098" y="2465"/>
                <a:ext cx="3346" cy="95"/>
              </a:xfrm>
              <a:prstGeom prst="round2DiagRect">
                <a:avLst/>
              </a:prstGeom>
              <a:solidFill>
                <a:schemeClr val="folHlink">
                  <a:alpha val="30000"/>
                </a:schemeClr>
              </a:solidFill>
              <a:ln w="9525">
                <a:noFill/>
                <a:round/>
                <a:headEnd/>
                <a:tailEnd/>
              </a:ln>
              <a:effectLst/>
            </p:spPr>
            <p:txBody>
              <a:bodyPr wrap="none" anchor="ctr"/>
              <a:lstStyle/>
              <a:p>
                <a:pPr fontAlgn="auto">
                  <a:spcBef>
                    <a:spcPts val="0"/>
                  </a:spcBef>
                  <a:spcAft>
                    <a:spcPts val="0"/>
                  </a:spcAft>
                  <a:defRPr/>
                </a:pPr>
                <a:endParaRPr lang="zh-CN" altLang="en-US" sz="2800">
                  <a:latin typeface="微软雅黑" pitchFamily="34" charset="-122"/>
                  <a:ea typeface="微软雅黑" pitchFamily="34" charset="-122"/>
                </a:endParaRPr>
              </a:p>
            </p:txBody>
          </p:sp>
        </p:grpSp>
        <p:sp>
          <p:nvSpPr>
            <p:cNvPr id="55" name="矩形 54"/>
            <p:cNvSpPr/>
            <p:nvPr/>
          </p:nvSpPr>
          <p:spPr>
            <a:xfrm>
              <a:off x="2627765" y="4862595"/>
              <a:ext cx="2201244" cy="496237"/>
            </a:xfrm>
            <a:prstGeom prst="rect">
              <a:avLst/>
            </a:prstGeom>
          </p:spPr>
          <p:txBody>
            <a:bodyPr wrap="none">
              <a:spAutoFit/>
            </a:bodyPr>
            <a:lstStyle/>
            <a:p>
              <a:pPr fontAlgn="auto">
                <a:spcBef>
                  <a:spcPts val="0"/>
                </a:spcBef>
                <a:spcAft>
                  <a:spcPts val="0"/>
                </a:spcAft>
                <a:defRPr/>
              </a:pPr>
              <a:r>
                <a:rPr lang="en-US" altLang="zh-CN" sz="2800" b="1" dirty="0">
                  <a:solidFill>
                    <a:srgbClr val="FFFFFF"/>
                  </a:solidFill>
                  <a:effectLst>
                    <a:outerShdw blurRad="38100" dist="38100" dir="2700000" algn="tl">
                      <a:srgbClr val="000000">
                        <a:alpha val="43137"/>
                      </a:srgbClr>
                    </a:outerShdw>
                  </a:effectLst>
                  <a:latin typeface="微软雅黑" pitchFamily="34" charset="-122"/>
                  <a:ea typeface="微软雅黑" pitchFamily="34" charset="-122"/>
                </a:rPr>
                <a:t>6</a:t>
              </a:r>
              <a:r>
                <a:rPr lang="zh-CN" altLang="en-US" sz="2800" b="1" dirty="0" smtClean="0">
                  <a:solidFill>
                    <a:srgbClr val="FFFFFF"/>
                  </a:solidFill>
                  <a:effectLst>
                    <a:outerShdw blurRad="38100" dist="38100" dir="2700000" algn="tl">
                      <a:srgbClr val="000000">
                        <a:alpha val="43137"/>
                      </a:srgbClr>
                    </a:outerShdw>
                  </a:effectLst>
                  <a:latin typeface="微软雅黑" pitchFamily="34" charset="-122"/>
                  <a:ea typeface="微软雅黑" pitchFamily="34" charset="-122"/>
                </a:rPr>
                <a:t>、成果输出</a:t>
              </a:r>
              <a:endParaRPr lang="zh-CN" altLang="en-US" sz="2800" b="1" dirty="0">
                <a:solidFill>
                  <a:srgbClr val="FFFFFF"/>
                </a:solidFill>
                <a:effectLst>
                  <a:outerShdw blurRad="38100" dist="38100" dir="2700000" algn="tl">
                    <a:srgbClr val="000000">
                      <a:alpha val="43137"/>
                    </a:srgbClr>
                  </a:outerShdw>
                </a:effectLst>
                <a:latin typeface="微软雅黑" pitchFamily="34" charset="-122"/>
                <a:ea typeface="微软雅黑" pitchFamily="34" charset="-122"/>
              </a:endParaRPr>
            </a:p>
          </p:txBody>
        </p:sp>
      </p:grpSp>
      <p:sp>
        <p:nvSpPr>
          <p:cNvPr id="5" name="灯片编号占位符 4"/>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97</a:t>
            </a:fld>
            <a:endParaRPr lang="zh-CN" altLang="en-US">
              <a:solidFill>
                <a:prstClr val="black">
                  <a:tint val="75000"/>
                </a:prstClr>
              </a:solidFill>
            </a:endParaRPr>
          </a:p>
        </p:txBody>
      </p:sp>
    </p:spTree>
    <p:extLst>
      <p:ext uri="{BB962C8B-B14F-4D97-AF65-F5344CB8AC3E}">
        <p14:creationId xmlns:p14="http://schemas.microsoft.com/office/powerpoint/2010/main" xmlns="" val="2395499648"/>
      </p:ext>
    </p:extLst>
  </p:cSld>
  <p:clrMapOvr>
    <a:masterClrMapping/>
  </p:clrMapOvr>
  <p:transition>
    <p:fade/>
  </p:transition>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24"/>
          <p:cNvGrpSpPr>
            <a:grpSpLocks/>
          </p:cNvGrpSpPr>
          <p:nvPr/>
        </p:nvGrpSpPr>
        <p:grpSpPr bwMode="auto">
          <a:xfrm>
            <a:off x="0" y="-71437"/>
            <a:ext cx="9144000" cy="1309688"/>
            <a:chOff x="0" y="-71462"/>
            <a:chExt cx="9144000" cy="1309218"/>
          </a:xfrm>
        </p:grpSpPr>
        <p:grpSp>
          <p:nvGrpSpPr>
            <p:cNvPr id="3" name="组合 21"/>
            <p:cNvGrpSpPr>
              <a:grpSpLocks/>
            </p:cNvGrpSpPr>
            <p:nvPr/>
          </p:nvGrpSpPr>
          <p:grpSpPr bwMode="auto">
            <a:xfrm>
              <a:off x="0" y="857232"/>
              <a:ext cx="9144000" cy="173037"/>
              <a:chOff x="0" y="827071"/>
              <a:chExt cx="9144000" cy="173037"/>
            </a:xfrm>
          </p:grpSpPr>
          <p:sp>
            <p:nvSpPr>
              <p:cNvPr id="21" name="矩形 20"/>
              <p:cNvSpPr/>
              <p:nvPr/>
            </p:nvSpPr>
            <p:spPr>
              <a:xfrm>
                <a:off x="0" y="920664"/>
                <a:ext cx="9144000" cy="45719"/>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3"/>
              </a:lnRef>
              <a:fillRef idx="2">
                <a:schemeClr val="accent3"/>
              </a:fillRef>
              <a:effectRef idx="1">
                <a:schemeClr val="accent3"/>
              </a:effectRef>
              <a:fontRef idx="minor">
                <a:schemeClr val="dk1"/>
              </a:fontRef>
            </p:style>
            <p:txBody>
              <a:bodyPr anchor="ctr"/>
              <a:lstStyle/>
              <a:p>
                <a:pPr algn="ctr" fontAlgn="auto">
                  <a:spcBef>
                    <a:spcPts val="0"/>
                  </a:spcBef>
                  <a:spcAft>
                    <a:spcPts val="0"/>
                  </a:spcAft>
                  <a:defRPr/>
                </a:pPr>
                <a:endParaRPr lang="zh-CN" altLang="en-US" kern="0">
                  <a:solidFill>
                    <a:sysClr val="window" lastClr="FFFFFF"/>
                  </a:solidFill>
                  <a:latin typeface="Constantia"/>
                  <a:ea typeface="微软雅黑"/>
                </a:endParaRPr>
              </a:p>
            </p:txBody>
          </p:sp>
          <p:grpSp>
            <p:nvGrpSpPr>
              <p:cNvPr id="4" name="组合 12"/>
              <p:cNvGrpSpPr>
                <a:grpSpLocks/>
              </p:cNvGrpSpPr>
              <p:nvPr/>
            </p:nvGrpSpPr>
            <p:grpSpPr bwMode="auto">
              <a:xfrm>
                <a:off x="8715404" y="827071"/>
                <a:ext cx="287337" cy="173037"/>
                <a:chOff x="8461697" y="933460"/>
                <a:chExt cx="358775" cy="244475"/>
              </a:xfrm>
            </p:grpSpPr>
            <p:sp>
              <p:nvSpPr>
                <p:cNvPr id="23" name="燕尾形 22"/>
                <p:cNvSpPr/>
                <p:nvPr/>
              </p:nvSpPr>
              <p:spPr>
                <a:xfrm>
                  <a:off x="8461661" y="932981"/>
                  <a:ext cx="180380" cy="244389"/>
                </a:xfrm>
                <a:prstGeom prst="chevron">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fontAlgn="auto">
                    <a:spcBef>
                      <a:spcPts val="0"/>
                    </a:spcBef>
                    <a:spcAft>
                      <a:spcPts val="0"/>
                    </a:spcAft>
                    <a:defRPr/>
                  </a:pPr>
                  <a:endParaRPr lang="zh-CN" altLang="en-US">
                    <a:solidFill>
                      <a:schemeClr val="tx1"/>
                    </a:solidFill>
                  </a:endParaRPr>
                </a:p>
              </p:txBody>
            </p:sp>
            <p:sp>
              <p:nvSpPr>
                <p:cNvPr id="24" name="燕尾形 23"/>
                <p:cNvSpPr/>
                <p:nvPr/>
              </p:nvSpPr>
              <p:spPr>
                <a:xfrm>
                  <a:off x="8642040" y="932981"/>
                  <a:ext cx="178397" cy="244389"/>
                </a:xfrm>
                <a:prstGeom prst="chevron">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fontAlgn="auto">
                    <a:spcBef>
                      <a:spcPts val="0"/>
                    </a:spcBef>
                    <a:spcAft>
                      <a:spcPts val="0"/>
                    </a:spcAft>
                    <a:defRPr/>
                  </a:pPr>
                  <a:endParaRPr lang="zh-CN" altLang="en-US">
                    <a:solidFill>
                      <a:schemeClr val="tx1"/>
                    </a:solidFill>
                  </a:endParaRPr>
                </a:p>
              </p:txBody>
            </p:sp>
          </p:grpSp>
        </p:grpSp>
        <p:pic>
          <p:nvPicPr>
            <p:cNvPr id="20" name="图片 19" descr="14-2.png"/>
            <p:cNvPicPr>
              <a:picLocks noChangeAspect="1"/>
            </p:cNvPicPr>
            <p:nvPr/>
          </p:nvPicPr>
          <p:blipFill>
            <a:blip r:embed="rId2" cstate="print">
              <a:lum bright="100000" contrast="12000"/>
              <a:extLst/>
            </a:blip>
            <a:srcRect l="38138" b="39864"/>
            <a:stretch>
              <a:fillRect/>
            </a:stretch>
          </p:blipFill>
          <p:spPr bwMode="auto">
            <a:xfrm>
              <a:off x="5786446" y="-71462"/>
              <a:ext cx="3044754" cy="1309218"/>
            </a:xfrm>
            <a:prstGeom prst="rect">
              <a:avLst/>
            </a:prstGeom>
            <a:noFill/>
            <a:ln>
              <a:noFill/>
            </a:ln>
            <a:effectLst>
              <a:outerShdw blurRad="190500" dist="228600" dir="2700000" algn="ctr">
                <a:srgbClr val="000000">
                  <a:alpha val="30000"/>
                </a:srgbClr>
              </a:outerShdw>
            </a:effectLst>
            <a:scene3d>
              <a:camera prst="perspectiveRelaxed"/>
              <a:lightRig rig="threePt" dir="t"/>
            </a:scene3d>
            <a:extLst/>
          </p:spPr>
        </p:pic>
      </p:grpSp>
      <p:sp>
        <p:nvSpPr>
          <p:cNvPr id="25" name="标题 1"/>
          <p:cNvSpPr>
            <a:spLocks noGrp="1"/>
          </p:cNvSpPr>
          <p:nvPr>
            <p:ph type="ctrTitle"/>
          </p:nvPr>
        </p:nvSpPr>
        <p:spPr>
          <a:xfrm>
            <a:off x="71438" y="-27383"/>
            <a:ext cx="9072562" cy="884634"/>
          </a:xfrm>
        </p:spPr>
        <p:txBody>
          <a:bodyPr vert="horz" lIns="91440" tIns="45720" rIns="91440" bIns="45720" rtlCol="0" anchor="b">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zh-CN" altLang="en-US" sz="4400" b="1" spc="50" dirty="0" smtClean="0">
                <a:ln w="11430"/>
                <a:solidFill>
                  <a:srgbClr val="7030A0"/>
                </a:solidFill>
                <a:effectLst>
                  <a:outerShdw blurRad="76200" dist="50800" dir="5400000" algn="tl" rotWithShape="0">
                    <a:srgbClr val="000000">
                      <a:alpha val="65000"/>
                    </a:srgbClr>
                  </a:outerShdw>
                </a:effectLst>
                <a:latin typeface="微软雅黑" pitchFamily="34" charset="-122"/>
                <a:ea typeface="微软雅黑" pitchFamily="34" charset="-122"/>
              </a:rPr>
              <a:t>五、基本统计软件功能</a:t>
            </a:r>
            <a:endParaRPr lang="zh-CN" altLang="en-US" sz="4400" b="1" spc="50" dirty="0">
              <a:ln w="11430"/>
              <a:solidFill>
                <a:srgbClr val="7030A0"/>
              </a:solidFill>
              <a:effectLst>
                <a:outerShdw blurRad="76200" dist="50800" dir="5400000" algn="tl" rotWithShape="0">
                  <a:srgbClr val="000000">
                    <a:alpha val="65000"/>
                  </a:srgbClr>
                </a:outerShdw>
              </a:effectLst>
              <a:latin typeface="微软雅黑" pitchFamily="34" charset="-122"/>
              <a:ea typeface="微软雅黑" pitchFamily="34" charset="-122"/>
            </a:endParaRPr>
          </a:p>
        </p:txBody>
      </p:sp>
      <p:sp>
        <p:nvSpPr>
          <p:cNvPr id="5" name="矩形 4"/>
          <p:cNvSpPr/>
          <p:nvPr/>
        </p:nvSpPr>
        <p:spPr>
          <a:xfrm>
            <a:off x="-496" y="1186168"/>
            <a:ext cx="9072562" cy="5498493"/>
          </a:xfrm>
          <a:prstGeom prst="rect">
            <a:avLst/>
          </a:prstGeom>
        </p:spPr>
        <p:txBody>
          <a:bodyPr wrap="square">
            <a:spAutoFit/>
          </a:bodyPr>
          <a:lstStyle/>
          <a:p>
            <a:pPr indent="304800" algn="just">
              <a:lnSpc>
                <a:spcPct val="120000"/>
              </a:lnSpc>
              <a:spcAft>
                <a:spcPts val="600"/>
              </a:spcAft>
            </a:pPr>
            <a:r>
              <a:rPr lang="zh-CN" altLang="zh-CN" kern="100" dirty="0">
                <a:latin typeface="Times New Roman" panose="02020603050405020304" pitchFamily="18" charset="0"/>
                <a:ea typeface="宋体" panose="02010600030101010101" pitchFamily="2" charset="-122"/>
                <a:cs typeface="宋体" panose="02010600030101010101" pitchFamily="2" charset="-122"/>
              </a:rPr>
              <a:t>该系统主要包括</a:t>
            </a:r>
            <a:r>
              <a:rPr lang="zh-CN" altLang="zh-CN" kern="100" dirty="0">
                <a:solidFill>
                  <a:srgbClr val="FF0000"/>
                </a:solidFill>
                <a:latin typeface="Times New Roman" panose="02020603050405020304" pitchFamily="18" charset="0"/>
                <a:ea typeface="宋体" panose="02010600030101010101" pitchFamily="2" charset="-122"/>
                <a:cs typeface="宋体" panose="02010600030101010101" pitchFamily="2" charset="-122"/>
              </a:rPr>
              <a:t>系统配置</a:t>
            </a:r>
            <a:r>
              <a:rPr lang="zh-CN" altLang="zh-CN" kern="100" dirty="0">
                <a:latin typeface="Times New Roman" panose="02020603050405020304" pitchFamily="18" charset="0"/>
                <a:ea typeface="宋体" panose="02010600030101010101" pitchFamily="2" charset="-122"/>
                <a:cs typeface="宋体" panose="02010600030101010101" pitchFamily="2" charset="-122"/>
              </a:rPr>
              <a:t>、</a:t>
            </a:r>
            <a:r>
              <a:rPr lang="zh-CN" altLang="zh-CN" kern="100" dirty="0">
                <a:solidFill>
                  <a:srgbClr val="FF0000"/>
                </a:solidFill>
                <a:latin typeface="Times New Roman" panose="02020603050405020304" pitchFamily="18" charset="0"/>
                <a:ea typeface="宋体" panose="02010600030101010101" pitchFamily="2" charset="-122"/>
                <a:cs typeface="宋体" panose="02010600030101010101" pitchFamily="2" charset="-122"/>
              </a:rPr>
              <a:t>数据预处理</a:t>
            </a:r>
            <a:r>
              <a:rPr lang="zh-CN" altLang="zh-CN" kern="100" dirty="0">
                <a:latin typeface="Times New Roman" panose="02020603050405020304" pitchFamily="18" charset="0"/>
                <a:ea typeface="宋体" panose="02010600030101010101" pitchFamily="2" charset="-122"/>
                <a:cs typeface="宋体" panose="02010600030101010101" pitchFamily="2" charset="-122"/>
              </a:rPr>
              <a:t>、</a:t>
            </a:r>
            <a:r>
              <a:rPr lang="zh-CN" altLang="zh-CN" kern="100" dirty="0">
                <a:solidFill>
                  <a:srgbClr val="FF0000"/>
                </a:solidFill>
                <a:latin typeface="Times New Roman" panose="02020603050405020304" pitchFamily="18" charset="0"/>
                <a:ea typeface="宋体" panose="02010600030101010101" pitchFamily="2" charset="-122"/>
                <a:cs typeface="宋体" panose="02010600030101010101" pitchFamily="2" charset="-122"/>
              </a:rPr>
              <a:t>统计单元提取</a:t>
            </a:r>
            <a:r>
              <a:rPr lang="zh-CN" altLang="zh-CN" kern="100" dirty="0">
                <a:latin typeface="Times New Roman" panose="02020603050405020304" pitchFamily="18" charset="0"/>
                <a:ea typeface="宋体" panose="02010600030101010101" pitchFamily="2" charset="-122"/>
                <a:cs typeface="宋体" panose="02010600030101010101" pitchFamily="2" charset="-122"/>
              </a:rPr>
              <a:t>、</a:t>
            </a:r>
            <a:r>
              <a:rPr lang="zh-CN" altLang="zh-CN" kern="100" dirty="0">
                <a:solidFill>
                  <a:srgbClr val="FF0000"/>
                </a:solidFill>
                <a:latin typeface="Times New Roman" panose="02020603050405020304" pitchFamily="18" charset="0"/>
                <a:ea typeface="宋体" panose="02010600030101010101" pitchFamily="2" charset="-122"/>
                <a:cs typeface="宋体" panose="02010600030101010101" pitchFamily="2" charset="-122"/>
              </a:rPr>
              <a:t>统计配置</a:t>
            </a:r>
            <a:r>
              <a:rPr lang="zh-CN" altLang="zh-CN" kern="100" dirty="0">
                <a:latin typeface="Times New Roman" panose="02020603050405020304" pitchFamily="18" charset="0"/>
                <a:ea typeface="宋体" panose="02010600030101010101" pitchFamily="2" charset="-122"/>
                <a:cs typeface="宋体" panose="02010600030101010101" pitchFamily="2" charset="-122"/>
              </a:rPr>
              <a:t>、</a:t>
            </a:r>
            <a:r>
              <a:rPr lang="zh-CN" altLang="zh-CN" kern="100" dirty="0">
                <a:solidFill>
                  <a:srgbClr val="FF0000"/>
                </a:solidFill>
                <a:latin typeface="Times New Roman" panose="02020603050405020304" pitchFamily="18" charset="0"/>
                <a:ea typeface="宋体" panose="02010600030101010101" pitchFamily="2" charset="-122"/>
                <a:cs typeface="宋体" panose="02010600030101010101" pitchFamily="2" charset="-122"/>
              </a:rPr>
              <a:t>统计计算</a:t>
            </a:r>
            <a:r>
              <a:rPr lang="zh-CN" altLang="zh-CN" kern="100" dirty="0">
                <a:latin typeface="Times New Roman" panose="02020603050405020304" pitchFamily="18" charset="0"/>
                <a:ea typeface="宋体" panose="02010600030101010101" pitchFamily="2" charset="-122"/>
                <a:cs typeface="宋体" panose="02010600030101010101" pitchFamily="2" charset="-122"/>
              </a:rPr>
              <a:t>和</a:t>
            </a:r>
            <a:r>
              <a:rPr lang="zh-CN" altLang="zh-CN" kern="100" dirty="0">
                <a:solidFill>
                  <a:srgbClr val="FF0000"/>
                </a:solidFill>
                <a:latin typeface="Times New Roman" panose="02020603050405020304" pitchFamily="18" charset="0"/>
                <a:ea typeface="宋体" panose="02010600030101010101" pitchFamily="2" charset="-122"/>
                <a:cs typeface="宋体" panose="02010600030101010101" pitchFamily="2" charset="-122"/>
              </a:rPr>
              <a:t>成果输出</a:t>
            </a:r>
            <a:r>
              <a:rPr lang="zh-CN" altLang="zh-CN" kern="100" dirty="0">
                <a:latin typeface="Times New Roman" panose="02020603050405020304" pitchFamily="18" charset="0"/>
                <a:ea typeface="宋体" panose="02010600030101010101" pitchFamily="2" charset="-122"/>
                <a:cs typeface="宋体" panose="02010600030101010101" pitchFamily="2" charset="-122"/>
              </a:rPr>
              <a:t>等六个主要功能模块。</a:t>
            </a:r>
            <a:endParaRPr lang="zh-CN" altLang="zh-CN" sz="1400" kern="100" dirty="0">
              <a:latin typeface="Times New Roman" panose="02020603050405020304" pitchFamily="18" charset="0"/>
              <a:ea typeface="宋体" panose="02010600030101010101" pitchFamily="2" charset="-122"/>
            </a:endParaRPr>
          </a:p>
          <a:p>
            <a:pPr indent="304800" algn="just">
              <a:lnSpc>
                <a:spcPct val="120000"/>
              </a:lnSpc>
              <a:spcAft>
                <a:spcPts val="600"/>
              </a:spcAft>
            </a:pPr>
            <a:r>
              <a:rPr lang="zh-CN" altLang="zh-CN" kern="100" dirty="0">
                <a:latin typeface="Times New Roman" panose="02020603050405020304" pitchFamily="18" charset="0"/>
                <a:ea typeface="宋体" panose="02010600030101010101" pitchFamily="2" charset="-122"/>
                <a:cs typeface="宋体" panose="02010600030101010101" pitchFamily="2" charset="-122"/>
              </a:rPr>
              <a:t>系统配置包括</a:t>
            </a:r>
            <a:r>
              <a:rPr lang="zh-CN" altLang="zh-CN" kern="100" dirty="0">
                <a:solidFill>
                  <a:srgbClr val="FF0000"/>
                </a:solidFill>
                <a:latin typeface="Times New Roman" panose="02020603050405020304" pitchFamily="18" charset="0"/>
                <a:ea typeface="宋体" panose="02010600030101010101" pitchFamily="2" charset="-122"/>
                <a:cs typeface="宋体" panose="02010600030101010101" pitchFamily="2" charset="-122"/>
              </a:rPr>
              <a:t>数据连接及环境变量设置</a:t>
            </a:r>
            <a:r>
              <a:rPr lang="zh-CN" altLang="zh-CN" kern="100" dirty="0">
                <a:latin typeface="Times New Roman" panose="02020603050405020304" pitchFamily="18" charset="0"/>
                <a:ea typeface="宋体" panose="02010600030101010101" pitchFamily="2" charset="-122"/>
                <a:cs typeface="宋体" panose="02010600030101010101" pitchFamily="2" charset="-122"/>
              </a:rPr>
              <a:t>、</a:t>
            </a:r>
            <a:r>
              <a:rPr lang="zh-CN" altLang="zh-CN" kern="100" dirty="0">
                <a:solidFill>
                  <a:srgbClr val="FF0000"/>
                </a:solidFill>
                <a:latin typeface="Times New Roman" panose="02020603050405020304" pitchFamily="18" charset="0"/>
                <a:ea typeface="宋体" panose="02010600030101010101" pitchFamily="2" charset="-122"/>
                <a:cs typeface="宋体" panose="02010600030101010101" pitchFamily="2" charset="-122"/>
              </a:rPr>
              <a:t>日志管理</a:t>
            </a:r>
            <a:r>
              <a:rPr lang="zh-CN" altLang="zh-CN" kern="100" dirty="0">
                <a:latin typeface="Times New Roman" panose="02020603050405020304" pitchFamily="18" charset="0"/>
                <a:ea typeface="宋体" panose="02010600030101010101" pitchFamily="2" charset="-122"/>
                <a:cs typeface="宋体" panose="02010600030101010101" pitchFamily="2" charset="-122"/>
              </a:rPr>
              <a:t>、</a:t>
            </a:r>
            <a:r>
              <a:rPr lang="zh-CN" altLang="zh-CN" kern="100" dirty="0">
                <a:solidFill>
                  <a:srgbClr val="FF0000"/>
                </a:solidFill>
                <a:latin typeface="Times New Roman" panose="02020603050405020304" pitchFamily="18" charset="0"/>
                <a:ea typeface="宋体" panose="02010600030101010101" pitchFamily="2" charset="-122"/>
                <a:cs typeface="宋体" panose="02010600030101010101" pitchFamily="2" charset="-122"/>
              </a:rPr>
              <a:t>高程</a:t>
            </a:r>
            <a:r>
              <a:rPr lang="en-US" altLang="zh-CN" kern="100" dirty="0">
                <a:solidFill>
                  <a:srgbClr val="FF0000"/>
                </a:solidFill>
                <a:latin typeface="Times New Roman" panose="02020603050405020304" pitchFamily="18" charset="0"/>
                <a:ea typeface="宋体" panose="02010600030101010101" pitchFamily="2" charset="-122"/>
                <a:cs typeface="宋体" panose="02010600030101010101" pitchFamily="2" charset="-122"/>
              </a:rPr>
              <a:t>/</a:t>
            </a:r>
            <a:r>
              <a:rPr lang="zh-CN" altLang="zh-CN" kern="100" dirty="0">
                <a:solidFill>
                  <a:srgbClr val="FF0000"/>
                </a:solidFill>
                <a:latin typeface="Times New Roman" panose="02020603050405020304" pitchFamily="18" charset="0"/>
                <a:ea typeface="宋体" panose="02010600030101010101" pitchFamily="2" charset="-122"/>
                <a:cs typeface="宋体" panose="02010600030101010101" pitchFamily="2" charset="-122"/>
              </a:rPr>
              <a:t>坡度分级</a:t>
            </a:r>
            <a:r>
              <a:rPr lang="zh-CN" altLang="zh-CN" kern="100" dirty="0">
                <a:latin typeface="Times New Roman" panose="02020603050405020304" pitchFamily="18" charset="0"/>
                <a:ea typeface="宋体" panose="02010600030101010101" pitchFamily="2" charset="-122"/>
                <a:cs typeface="宋体" panose="02010600030101010101" pitchFamily="2" charset="-122"/>
              </a:rPr>
              <a:t>、</a:t>
            </a:r>
            <a:r>
              <a:rPr lang="zh-CN" altLang="zh-CN" kern="100" dirty="0">
                <a:solidFill>
                  <a:srgbClr val="FF0000"/>
                </a:solidFill>
                <a:latin typeface="Times New Roman" panose="02020603050405020304" pitchFamily="18" charset="0"/>
                <a:ea typeface="宋体" panose="02010600030101010101" pitchFamily="2" charset="-122"/>
                <a:cs typeface="宋体" panose="02010600030101010101" pitchFamily="2" charset="-122"/>
              </a:rPr>
              <a:t>数据备份及恢复</a:t>
            </a:r>
            <a:r>
              <a:rPr lang="zh-CN" altLang="zh-CN" kern="100" dirty="0">
                <a:latin typeface="Times New Roman" panose="02020603050405020304" pitchFamily="18" charset="0"/>
                <a:ea typeface="宋体" panose="02010600030101010101" pitchFamily="2" charset="-122"/>
                <a:cs typeface="宋体" panose="02010600030101010101" pitchFamily="2" charset="-122"/>
              </a:rPr>
              <a:t>、</a:t>
            </a:r>
            <a:r>
              <a:rPr lang="zh-CN" altLang="zh-CN" kern="100" dirty="0">
                <a:solidFill>
                  <a:srgbClr val="FF0000"/>
                </a:solidFill>
                <a:latin typeface="Times New Roman" panose="02020603050405020304" pitchFamily="18" charset="0"/>
                <a:ea typeface="宋体" panose="02010600030101010101" pitchFamily="2" charset="-122"/>
                <a:cs typeface="宋体" panose="02010600030101010101" pitchFamily="2" charset="-122"/>
              </a:rPr>
              <a:t>系统初始化</a:t>
            </a:r>
            <a:r>
              <a:rPr lang="zh-CN" altLang="zh-CN" kern="100" dirty="0">
                <a:latin typeface="Times New Roman" panose="02020603050405020304" pitchFamily="18" charset="0"/>
                <a:ea typeface="宋体" panose="02010600030101010101" pitchFamily="2" charset="-122"/>
                <a:cs typeface="宋体" panose="02010600030101010101" pitchFamily="2" charset="-122"/>
              </a:rPr>
              <a:t>和</a:t>
            </a:r>
            <a:r>
              <a:rPr lang="zh-CN" altLang="zh-CN" kern="100" dirty="0">
                <a:solidFill>
                  <a:srgbClr val="FF0000"/>
                </a:solidFill>
                <a:latin typeface="Times New Roman" panose="02020603050405020304" pitchFamily="18" charset="0"/>
                <a:ea typeface="宋体" panose="02010600030101010101" pitchFamily="2" charset="-122"/>
                <a:cs typeface="宋体" panose="02010600030101010101" pitchFamily="2" charset="-122"/>
              </a:rPr>
              <a:t>数据投影检查</a:t>
            </a:r>
            <a:r>
              <a:rPr lang="zh-CN" altLang="zh-CN" kern="100" dirty="0">
                <a:latin typeface="Times New Roman" panose="02020603050405020304" pitchFamily="18" charset="0"/>
                <a:ea typeface="宋体" panose="02010600030101010101" pitchFamily="2" charset="-122"/>
                <a:cs typeface="宋体" panose="02010600030101010101" pitchFamily="2" charset="-122"/>
              </a:rPr>
              <a:t>等功能。</a:t>
            </a:r>
            <a:endParaRPr lang="zh-CN" altLang="zh-CN" sz="1400" kern="100" dirty="0">
              <a:latin typeface="Times New Roman" panose="02020603050405020304" pitchFamily="18" charset="0"/>
              <a:ea typeface="宋体" panose="02010600030101010101" pitchFamily="2" charset="-122"/>
            </a:endParaRPr>
          </a:p>
          <a:p>
            <a:pPr indent="304800" algn="just">
              <a:lnSpc>
                <a:spcPct val="120000"/>
              </a:lnSpc>
              <a:spcAft>
                <a:spcPts val="600"/>
              </a:spcAft>
            </a:pPr>
            <a:r>
              <a:rPr lang="zh-CN" altLang="zh-CN" kern="100" dirty="0">
                <a:latin typeface="Times New Roman" panose="02020603050405020304" pitchFamily="18" charset="0"/>
                <a:ea typeface="宋体" panose="02010600030101010101" pitchFamily="2" charset="-122"/>
                <a:cs typeface="宋体" panose="02010600030101010101" pitchFamily="2" charset="-122"/>
              </a:rPr>
              <a:t>数据预处理包括</a:t>
            </a:r>
            <a:r>
              <a:rPr lang="zh-CN" altLang="zh-CN" kern="100" dirty="0">
                <a:solidFill>
                  <a:srgbClr val="FF0000"/>
                </a:solidFill>
                <a:latin typeface="Times New Roman" panose="02020603050405020304" pitchFamily="18" charset="0"/>
                <a:ea typeface="宋体" panose="02010600030101010101" pitchFamily="2" charset="-122"/>
                <a:cs typeface="宋体" panose="02010600030101010101" pitchFamily="2" charset="-122"/>
              </a:rPr>
              <a:t>要素几何中心提取</a:t>
            </a:r>
            <a:r>
              <a:rPr lang="zh-CN" altLang="zh-CN" kern="100" dirty="0">
                <a:latin typeface="Times New Roman" panose="02020603050405020304" pitchFamily="18" charset="0"/>
                <a:ea typeface="宋体" panose="02010600030101010101" pitchFamily="2" charset="-122"/>
                <a:cs typeface="宋体" panose="02010600030101010101" pitchFamily="2" charset="-122"/>
              </a:rPr>
              <a:t>、</a:t>
            </a:r>
            <a:r>
              <a:rPr lang="zh-CN" altLang="zh-CN" kern="100" dirty="0">
                <a:solidFill>
                  <a:srgbClr val="FF0000"/>
                </a:solidFill>
                <a:latin typeface="Times New Roman" panose="02020603050405020304" pitchFamily="18" charset="0"/>
                <a:ea typeface="宋体" panose="02010600030101010101" pitchFamily="2" charset="-122"/>
                <a:cs typeface="宋体" panose="02010600030101010101" pitchFamily="2" charset="-122"/>
              </a:rPr>
              <a:t>要素完整化处理</a:t>
            </a:r>
            <a:r>
              <a:rPr lang="zh-CN" altLang="zh-CN" kern="100" dirty="0">
                <a:latin typeface="Times New Roman" panose="02020603050405020304" pitchFamily="18" charset="0"/>
                <a:ea typeface="宋体" panose="02010600030101010101" pitchFamily="2" charset="-122"/>
                <a:cs typeface="宋体" panose="02010600030101010101" pitchFamily="2" charset="-122"/>
              </a:rPr>
              <a:t>、</a:t>
            </a:r>
            <a:r>
              <a:rPr lang="en-US" altLang="zh-CN" kern="100" dirty="0">
                <a:solidFill>
                  <a:srgbClr val="FF0000"/>
                </a:solidFill>
                <a:latin typeface="Times New Roman" panose="02020603050405020304" pitchFamily="18" charset="0"/>
                <a:ea typeface="宋体" panose="02010600030101010101" pitchFamily="2" charset="-122"/>
                <a:cs typeface="宋体" panose="02010600030101010101" pitchFamily="2" charset="-122"/>
              </a:rPr>
              <a:t>DEM</a:t>
            </a:r>
            <a:r>
              <a:rPr lang="zh-CN" altLang="zh-CN" kern="100" dirty="0">
                <a:solidFill>
                  <a:srgbClr val="FF0000"/>
                </a:solidFill>
                <a:latin typeface="Times New Roman" panose="02020603050405020304" pitchFamily="18" charset="0"/>
                <a:ea typeface="宋体" panose="02010600030101010101" pitchFamily="2" charset="-122"/>
                <a:cs typeface="宋体" panose="02010600030101010101" pitchFamily="2" charset="-122"/>
              </a:rPr>
              <a:t>数据预处理</a:t>
            </a:r>
            <a:r>
              <a:rPr lang="zh-CN" altLang="zh-CN" kern="100" dirty="0">
                <a:latin typeface="Times New Roman" panose="02020603050405020304" pitchFamily="18" charset="0"/>
                <a:ea typeface="宋体" panose="02010600030101010101" pitchFamily="2" charset="-122"/>
                <a:cs typeface="宋体" panose="02010600030101010101" pitchFamily="2" charset="-122"/>
              </a:rPr>
              <a:t>、</a:t>
            </a:r>
            <a:r>
              <a:rPr lang="zh-CN" altLang="zh-CN" kern="100" dirty="0">
                <a:solidFill>
                  <a:srgbClr val="FF0000"/>
                </a:solidFill>
                <a:latin typeface="Times New Roman" panose="02020603050405020304" pitchFamily="18" charset="0"/>
                <a:ea typeface="宋体" panose="02010600030101010101" pitchFamily="2" charset="-122"/>
                <a:cs typeface="宋体" panose="02010600030101010101" pitchFamily="2" charset="-122"/>
              </a:rPr>
              <a:t>数据拓扑检查</a:t>
            </a:r>
            <a:r>
              <a:rPr lang="zh-CN" altLang="zh-CN" kern="100" dirty="0">
                <a:latin typeface="Times New Roman" panose="02020603050405020304" pitchFamily="18" charset="0"/>
                <a:ea typeface="宋体" panose="02010600030101010101" pitchFamily="2" charset="-122"/>
                <a:cs typeface="宋体" panose="02010600030101010101" pitchFamily="2" charset="-122"/>
              </a:rPr>
              <a:t>等功能模块，为统计计算做好数据准备。</a:t>
            </a:r>
            <a:endParaRPr lang="zh-CN" altLang="zh-CN" sz="1400" kern="100" dirty="0">
              <a:latin typeface="Times New Roman" panose="02020603050405020304" pitchFamily="18" charset="0"/>
              <a:ea typeface="宋体" panose="02010600030101010101" pitchFamily="2" charset="-122"/>
            </a:endParaRPr>
          </a:p>
          <a:p>
            <a:pPr indent="304800" algn="just">
              <a:lnSpc>
                <a:spcPct val="120000"/>
              </a:lnSpc>
              <a:spcAft>
                <a:spcPts val="600"/>
              </a:spcAft>
            </a:pPr>
            <a:r>
              <a:rPr lang="zh-CN" altLang="zh-CN" kern="100" dirty="0">
                <a:latin typeface="Times New Roman" panose="02020603050405020304" pitchFamily="18" charset="0"/>
                <a:ea typeface="宋体" panose="02010600030101010101" pitchFamily="2" charset="-122"/>
                <a:cs typeface="宋体" panose="02010600030101010101" pitchFamily="2" charset="-122"/>
              </a:rPr>
              <a:t>统计单元提取主要完成</a:t>
            </a:r>
            <a:r>
              <a:rPr lang="zh-CN" altLang="zh-CN" kern="100" dirty="0">
                <a:solidFill>
                  <a:srgbClr val="FF0000"/>
                </a:solidFill>
                <a:latin typeface="Times New Roman" panose="02020603050405020304" pitchFamily="18" charset="0"/>
                <a:ea typeface="宋体" panose="02010600030101010101" pitchFamily="2" charset="-122"/>
                <a:cs typeface="宋体" panose="02010600030101010101" pitchFamily="2" charset="-122"/>
              </a:rPr>
              <a:t>行政区划与管理单元提取</a:t>
            </a:r>
            <a:r>
              <a:rPr lang="zh-CN" altLang="zh-CN" kern="100" dirty="0">
                <a:latin typeface="Times New Roman" panose="02020603050405020304" pitchFamily="18" charset="0"/>
                <a:ea typeface="宋体" panose="02010600030101010101" pitchFamily="2" charset="-122"/>
                <a:cs typeface="宋体" panose="02010600030101010101" pitchFamily="2" charset="-122"/>
              </a:rPr>
              <a:t>、</a:t>
            </a:r>
            <a:r>
              <a:rPr lang="zh-CN" altLang="zh-CN" kern="100" dirty="0">
                <a:solidFill>
                  <a:srgbClr val="FF0000"/>
                </a:solidFill>
                <a:latin typeface="Times New Roman" panose="02020603050405020304" pitchFamily="18" charset="0"/>
                <a:ea typeface="宋体" panose="02010600030101010101" pitchFamily="2" charset="-122"/>
                <a:cs typeface="宋体" panose="02010600030101010101" pitchFamily="2" charset="-122"/>
              </a:rPr>
              <a:t>规则地理格网单元提取</a:t>
            </a:r>
            <a:r>
              <a:rPr lang="zh-CN" altLang="zh-CN" kern="100" dirty="0">
                <a:latin typeface="Times New Roman" panose="02020603050405020304" pitchFamily="18" charset="0"/>
                <a:ea typeface="宋体" panose="02010600030101010101" pitchFamily="2" charset="-122"/>
                <a:cs typeface="宋体" panose="02010600030101010101" pitchFamily="2" charset="-122"/>
              </a:rPr>
              <a:t>、</a:t>
            </a:r>
            <a:r>
              <a:rPr lang="zh-CN" altLang="zh-CN" kern="100" dirty="0">
                <a:solidFill>
                  <a:srgbClr val="FF0000"/>
                </a:solidFill>
                <a:latin typeface="Times New Roman" panose="02020603050405020304" pitchFamily="18" charset="0"/>
                <a:ea typeface="宋体" panose="02010600030101010101" pitchFamily="2" charset="-122"/>
                <a:cs typeface="宋体" panose="02010600030101010101" pitchFamily="2" charset="-122"/>
              </a:rPr>
              <a:t>地形单元</a:t>
            </a:r>
            <a:r>
              <a:rPr lang="zh-CN" altLang="zh-CN" kern="100" dirty="0">
                <a:latin typeface="Times New Roman" panose="02020603050405020304" pitchFamily="18" charset="0"/>
                <a:ea typeface="宋体" panose="02010600030101010101" pitchFamily="2" charset="-122"/>
                <a:cs typeface="宋体" panose="02010600030101010101" pitchFamily="2" charset="-122"/>
              </a:rPr>
              <a:t>提取功能，完成统计前的数据提取工作。</a:t>
            </a:r>
            <a:endParaRPr lang="zh-CN" altLang="zh-CN" sz="1400" kern="100" dirty="0">
              <a:latin typeface="Times New Roman" panose="02020603050405020304" pitchFamily="18" charset="0"/>
              <a:ea typeface="宋体" panose="02010600030101010101" pitchFamily="2" charset="-122"/>
            </a:endParaRPr>
          </a:p>
          <a:p>
            <a:pPr indent="304800" algn="just">
              <a:lnSpc>
                <a:spcPct val="120000"/>
              </a:lnSpc>
              <a:spcAft>
                <a:spcPts val="600"/>
              </a:spcAft>
            </a:pPr>
            <a:r>
              <a:rPr lang="zh-CN" altLang="zh-CN" kern="100" dirty="0">
                <a:latin typeface="Times New Roman" panose="02020603050405020304" pitchFamily="18" charset="0"/>
                <a:ea typeface="宋体" panose="02010600030101010101" pitchFamily="2" charset="-122"/>
                <a:cs typeface="宋体" panose="02010600030101010101" pitchFamily="2" charset="-122"/>
              </a:rPr>
              <a:t>统计配置包括</a:t>
            </a:r>
            <a:r>
              <a:rPr lang="zh-CN" altLang="zh-CN" kern="100" dirty="0">
                <a:solidFill>
                  <a:srgbClr val="FF0000"/>
                </a:solidFill>
                <a:latin typeface="Times New Roman" panose="02020603050405020304" pitchFamily="18" charset="0"/>
                <a:ea typeface="宋体" panose="02010600030101010101" pitchFamily="2" charset="-122"/>
                <a:cs typeface="宋体" panose="02010600030101010101" pitchFamily="2" charset="-122"/>
              </a:rPr>
              <a:t>统计对象与普查数据匹配</a:t>
            </a:r>
            <a:r>
              <a:rPr lang="zh-CN" altLang="zh-CN" kern="100" dirty="0">
                <a:latin typeface="Times New Roman" panose="02020603050405020304" pitchFamily="18" charset="0"/>
                <a:ea typeface="宋体" panose="02010600030101010101" pitchFamily="2" charset="-122"/>
                <a:cs typeface="宋体" panose="02010600030101010101" pitchFamily="2" charset="-122"/>
              </a:rPr>
              <a:t>、</a:t>
            </a:r>
            <a:r>
              <a:rPr lang="zh-CN" altLang="zh-CN" kern="100" dirty="0">
                <a:solidFill>
                  <a:srgbClr val="FF0000"/>
                </a:solidFill>
                <a:latin typeface="Times New Roman" panose="02020603050405020304" pitchFamily="18" charset="0"/>
                <a:ea typeface="宋体" panose="02010600030101010101" pitchFamily="2" charset="-122"/>
                <a:cs typeface="宋体" panose="02010600030101010101" pitchFamily="2" charset="-122"/>
              </a:rPr>
              <a:t>统计对象和统计指标匹配</a:t>
            </a:r>
            <a:r>
              <a:rPr lang="zh-CN" altLang="zh-CN" kern="100" dirty="0">
                <a:latin typeface="Times New Roman" panose="02020603050405020304" pitchFamily="18" charset="0"/>
                <a:ea typeface="宋体" panose="02010600030101010101" pitchFamily="2" charset="-122"/>
                <a:cs typeface="宋体" panose="02010600030101010101" pitchFamily="2" charset="-122"/>
              </a:rPr>
              <a:t>、</a:t>
            </a:r>
            <a:r>
              <a:rPr lang="zh-CN" altLang="zh-CN" kern="100" dirty="0">
                <a:solidFill>
                  <a:srgbClr val="FF0000"/>
                </a:solidFill>
                <a:latin typeface="Times New Roman" panose="02020603050405020304" pitchFamily="18" charset="0"/>
                <a:ea typeface="宋体" panose="02010600030101010101" pitchFamily="2" charset="-122"/>
                <a:cs typeface="宋体" panose="02010600030101010101" pitchFamily="2" charset="-122"/>
              </a:rPr>
              <a:t>统计指标与统计单元匹配</a:t>
            </a:r>
            <a:r>
              <a:rPr lang="zh-CN" altLang="zh-CN" kern="100" dirty="0">
                <a:latin typeface="Times New Roman" panose="02020603050405020304" pitchFamily="18" charset="0"/>
                <a:ea typeface="宋体" panose="02010600030101010101" pitchFamily="2" charset="-122"/>
                <a:cs typeface="宋体" panose="02010600030101010101" pitchFamily="2" charset="-122"/>
              </a:rPr>
              <a:t>功能，为流程化的统计计算提供基础。</a:t>
            </a:r>
            <a:endParaRPr lang="zh-CN" altLang="zh-CN" sz="1400" kern="100" dirty="0">
              <a:latin typeface="Times New Roman" panose="02020603050405020304" pitchFamily="18" charset="0"/>
              <a:ea typeface="宋体" panose="02010600030101010101" pitchFamily="2" charset="-122"/>
            </a:endParaRPr>
          </a:p>
          <a:p>
            <a:pPr indent="304800" algn="just">
              <a:lnSpc>
                <a:spcPct val="120000"/>
              </a:lnSpc>
              <a:spcAft>
                <a:spcPts val="600"/>
              </a:spcAft>
            </a:pPr>
            <a:r>
              <a:rPr lang="zh-CN" altLang="zh-CN" kern="100" dirty="0">
                <a:latin typeface="Times New Roman" panose="02020603050405020304" pitchFamily="18" charset="0"/>
                <a:ea typeface="宋体" panose="02010600030101010101" pitchFamily="2" charset="-122"/>
                <a:cs typeface="宋体" panose="02010600030101010101" pitchFamily="2" charset="-122"/>
              </a:rPr>
              <a:t>统计计算包括</a:t>
            </a:r>
            <a:r>
              <a:rPr lang="zh-CN" altLang="zh-CN" kern="100" dirty="0">
                <a:solidFill>
                  <a:srgbClr val="FF0000"/>
                </a:solidFill>
                <a:latin typeface="Times New Roman" panose="02020603050405020304" pitchFamily="18" charset="0"/>
                <a:ea typeface="宋体" panose="02010600030101010101" pitchFamily="2" charset="-122"/>
                <a:cs typeface="宋体" panose="02010600030101010101" pitchFamily="2" charset="-122"/>
              </a:rPr>
              <a:t>行政区划与管理单元统计</a:t>
            </a:r>
            <a:r>
              <a:rPr lang="zh-CN" altLang="zh-CN" kern="100" dirty="0">
                <a:latin typeface="Times New Roman" panose="02020603050405020304" pitchFamily="18" charset="0"/>
                <a:ea typeface="宋体" panose="02010600030101010101" pitchFamily="2" charset="-122"/>
                <a:cs typeface="宋体" panose="02010600030101010101" pitchFamily="2" charset="-122"/>
              </a:rPr>
              <a:t>、</a:t>
            </a:r>
            <a:r>
              <a:rPr lang="zh-CN" altLang="zh-CN" kern="100" dirty="0">
                <a:solidFill>
                  <a:srgbClr val="FF0000"/>
                </a:solidFill>
                <a:latin typeface="Times New Roman" panose="02020603050405020304" pitchFamily="18" charset="0"/>
                <a:ea typeface="宋体" panose="02010600030101010101" pitchFamily="2" charset="-122"/>
                <a:cs typeface="宋体" panose="02010600030101010101" pitchFamily="2" charset="-122"/>
              </a:rPr>
              <a:t>规则地理格网统计</a:t>
            </a:r>
            <a:r>
              <a:rPr lang="zh-CN" altLang="zh-CN" kern="100" dirty="0">
                <a:latin typeface="Times New Roman" panose="02020603050405020304" pitchFamily="18" charset="0"/>
                <a:ea typeface="宋体" panose="02010600030101010101" pitchFamily="2" charset="-122"/>
                <a:cs typeface="宋体" panose="02010600030101010101" pitchFamily="2" charset="-122"/>
              </a:rPr>
              <a:t>和</a:t>
            </a:r>
            <a:r>
              <a:rPr lang="zh-CN" altLang="zh-CN" kern="100" dirty="0">
                <a:solidFill>
                  <a:srgbClr val="FF0000"/>
                </a:solidFill>
                <a:latin typeface="Times New Roman" panose="02020603050405020304" pitchFamily="18" charset="0"/>
                <a:ea typeface="宋体" panose="02010600030101010101" pitchFamily="2" charset="-122"/>
                <a:cs typeface="宋体" panose="02010600030101010101" pitchFamily="2" charset="-122"/>
              </a:rPr>
              <a:t>地形单元统计计算</a:t>
            </a:r>
            <a:r>
              <a:rPr lang="zh-CN" altLang="zh-CN" kern="100" dirty="0">
                <a:latin typeface="Times New Roman" panose="02020603050405020304" pitchFamily="18" charset="0"/>
                <a:ea typeface="宋体" panose="02010600030101010101" pitchFamily="2" charset="-122"/>
                <a:cs typeface="宋体" panose="02010600030101010101" pitchFamily="2" charset="-122"/>
              </a:rPr>
              <a:t>功能，基于</a:t>
            </a:r>
            <a:r>
              <a:rPr lang="en-US" altLang="zh-CN" kern="100" dirty="0">
                <a:latin typeface="Times New Roman" panose="02020603050405020304" pitchFamily="18" charset="0"/>
                <a:ea typeface="宋体" panose="02010600030101010101" pitchFamily="2" charset="-122"/>
                <a:cs typeface="宋体" panose="02010600030101010101" pitchFamily="2" charset="-122"/>
              </a:rPr>
              <a:t>3</a:t>
            </a:r>
            <a:r>
              <a:rPr lang="zh-CN" altLang="zh-CN" kern="100" dirty="0">
                <a:latin typeface="Times New Roman" panose="02020603050405020304" pitchFamily="18" charset="0"/>
                <a:ea typeface="宋体" panose="02010600030101010101" pitchFamily="2" charset="-122"/>
                <a:cs typeface="宋体" panose="02010600030101010101" pitchFamily="2" charset="-122"/>
              </a:rPr>
              <a:t>类统计单元，实现地形地貌、植被覆盖、水域、荒漠与裸露地表、交通网络、居民地与设施、地理单元等七类统计对象的统计指标的统计计算功能。</a:t>
            </a:r>
            <a:endParaRPr lang="zh-CN" altLang="zh-CN" sz="1400" kern="100" dirty="0">
              <a:latin typeface="Times New Roman" panose="02020603050405020304" pitchFamily="18" charset="0"/>
              <a:ea typeface="宋体" panose="02010600030101010101" pitchFamily="2" charset="-122"/>
            </a:endParaRPr>
          </a:p>
          <a:p>
            <a:pPr indent="304800" algn="just">
              <a:lnSpc>
                <a:spcPct val="120000"/>
              </a:lnSpc>
              <a:spcAft>
                <a:spcPts val="600"/>
              </a:spcAft>
            </a:pPr>
            <a:r>
              <a:rPr lang="zh-CN" altLang="zh-CN" kern="100" dirty="0">
                <a:latin typeface="Times New Roman" panose="02020603050405020304" pitchFamily="18" charset="0"/>
                <a:ea typeface="宋体" panose="02010600030101010101" pitchFamily="2" charset="-122"/>
                <a:cs typeface="宋体" panose="02010600030101010101" pitchFamily="2" charset="-122"/>
              </a:rPr>
              <a:t>成果输出包括</a:t>
            </a:r>
            <a:r>
              <a:rPr lang="zh-CN" altLang="zh-CN" kern="100" dirty="0">
                <a:solidFill>
                  <a:srgbClr val="FF0000"/>
                </a:solidFill>
                <a:latin typeface="Times New Roman" panose="02020603050405020304" pitchFamily="18" charset="0"/>
                <a:ea typeface="宋体" panose="02010600030101010101" pitchFamily="2" charset="-122"/>
                <a:cs typeface="宋体" panose="02010600030101010101" pitchFamily="2" charset="-122"/>
              </a:rPr>
              <a:t>基本统计数据集生成</a:t>
            </a:r>
            <a:r>
              <a:rPr lang="zh-CN" altLang="zh-CN" kern="100" dirty="0">
                <a:latin typeface="Times New Roman" panose="02020603050405020304" pitchFamily="18" charset="0"/>
                <a:ea typeface="宋体" panose="02010600030101010101" pitchFamily="2" charset="-122"/>
                <a:cs typeface="宋体" panose="02010600030101010101" pitchFamily="2" charset="-122"/>
              </a:rPr>
              <a:t>、</a:t>
            </a:r>
            <a:r>
              <a:rPr lang="zh-CN" altLang="zh-CN" kern="100" dirty="0">
                <a:solidFill>
                  <a:srgbClr val="FF0000"/>
                </a:solidFill>
                <a:latin typeface="Times New Roman" panose="02020603050405020304" pitchFamily="18" charset="0"/>
                <a:ea typeface="宋体" panose="02010600030101010101" pitchFamily="2" charset="-122"/>
                <a:cs typeface="宋体" panose="02010600030101010101" pitchFamily="2" charset="-122"/>
              </a:rPr>
              <a:t>基本统计报表生成</a:t>
            </a:r>
            <a:r>
              <a:rPr lang="zh-CN" altLang="zh-CN" kern="100" dirty="0">
                <a:latin typeface="Times New Roman" panose="02020603050405020304" pitchFamily="18" charset="0"/>
                <a:ea typeface="宋体" panose="02010600030101010101" pitchFamily="2" charset="-122"/>
                <a:cs typeface="宋体" panose="02010600030101010101" pitchFamily="2" charset="-122"/>
              </a:rPr>
              <a:t>和</a:t>
            </a:r>
            <a:r>
              <a:rPr lang="zh-CN" altLang="zh-CN" kern="100" dirty="0">
                <a:solidFill>
                  <a:srgbClr val="FF0000"/>
                </a:solidFill>
                <a:latin typeface="Times New Roman" panose="02020603050405020304" pitchFamily="18" charset="0"/>
                <a:ea typeface="宋体" panose="02010600030101010101" pitchFamily="2" charset="-122"/>
                <a:cs typeface="宋体" panose="02010600030101010101" pitchFamily="2" charset="-122"/>
              </a:rPr>
              <a:t>基本统计报告生成</a:t>
            </a:r>
            <a:r>
              <a:rPr lang="zh-CN" altLang="zh-CN" kern="100" dirty="0">
                <a:latin typeface="Times New Roman" panose="02020603050405020304" pitchFamily="18" charset="0"/>
                <a:ea typeface="宋体" panose="02010600030101010101" pitchFamily="2" charset="-122"/>
                <a:cs typeface="宋体" panose="02010600030101010101" pitchFamily="2" charset="-122"/>
              </a:rPr>
              <a:t>等三个功能，输出基本统计数据集、报表和报告。</a:t>
            </a:r>
            <a:endParaRPr lang="zh-CN" altLang="zh-CN" sz="1400" kern="100" dirty="0">
              <a:effectLst/>
              <a:latin typeface="Times New Roman" panose="02020603050405020304" pitchFamily="18" charset="0"/>
              <a:ea typeface="宋体" panose="02010600030101010101" pitchFamily="2" charset="-122"/>
            </a:endParaRPr>
          </a:p>
        </p:txBody>
      </p:sp>
      <p:sp>
        <p:nvSpPr>
          <p:cNvPr id="6" name="灯片编号占位符 5"/>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98</a:t>
            </a:fld>
            <a:endParaRPr lang="zh-CN" altLang="en-US">
              <a:solidFill>
                <a:prstClr val="black">
                  <a:tint val="75000"/>
                </a:prstClr>
              </a:solidFill>
            </a:endParaRPr>
          </a:p>
        </p:txBody>
      </p:sp>
    </p:spTree>
    <p:extLst>
      <p:ext uri="{BB962C8B-B14F-4D97-AF65-F5344CB8AC3E}">
        <p14:creationId xmlns:p14="http://schemas.microsoft.com/office/powerpoint/2010/main" xmlns="" val="3454933887"/>
      </p:ext>
    </p:extLst>
  </p:cSld>
  <p:clrMapOvr>
    <a:masterClrMapping/>
  </p:clrMapOvr>
  <p:transition>
    <p:fade/>
  </p:transition>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p:cNvPicPr>
            <a:picLocks noChangeAspect="1"/>
          </p:cNvPicPr>
          <p:nvPr/>
        </p:nvPicPr>
        <p:blipFill>
          <a:blip r:embed="rId3"/>
          <a:stretch>
            <a:fillRect/>
          </a:stretch>
        </p:blipFill>
        <p:spPr>
          <a:xfrm>
            <a:off x="1267623" y="1196752"/>
            <a:ext cx="6391515" cy="4680000"/>
          </a:xfrm>
          <a:prstGeom prst="rect">
            <a:avLst/>
          </a:prstGeom>
        </p:spPr>
      </p:pic>
      <p:sp>
        <p:nvSpPr>
          <p:cNvPr id="27" name="AutoShape 4"/>
          <p:cNvSpPr>
            <a:spLocks noChangeArrowheads="1"/>
          </p:cNvSpPr>
          <p:nvPr>
            <p:custDataLst>
              <p:tags r:id="rId1"/>
            </p:custDataLst>
          </p:nvPr>
        </p:nvSpPr>
        <p:spPr bwMode="white">
          <a:xfrm>
            <a:off x="66924" y="6107134"/>
            <a:ext cx="8792914" cy="750866"/>
          </a:xfrm>
          <a:prstGeom prst="roundRect">
            <a:avLst>
              <a:gd name="adj" fmla="val 5655"/>
            </a:avLst>
          </a:prstGeom>
          <a:solidFill>
            <a:schemeClr val="accent2"/>
          </a:solidFill>
          <a:ln w="38100">
            <a:noFill/>
          </a:ln>
          <a:effectLst/>
          <a:scene3d>
            <a:camera prst="orthographicFront">
              <a:rot lat="0" lon="0" rev="0"/>
            </a:camera>
            <a:lightRig rig="chilly" dir="t">
              <a:rot lat="0" lon="0" rev="18480000"/>
            </a:lightRig>
          </a:scene3d>
          <a:sp3d prstMaterial="clear">
            <a:bevelT h="63500"/>
          </a:sp3d>
        </p:spPr>
        <p:style>
          <a:lnRef idx="1">
            <a:schemeClr val="accent2"/>
          </a:lnRef>
          <a:fillRef idx="3">
            <a:schemeClr val="accent2"/>
          </a:fillRef>
          <a:effectRef idx="2">
            <a:schemeClr val="accent2"/>
          </a:effectRef>
          <a:fontRef idx="minor">
            <a:schemeClr val="lt1"/>
          </a:fontRef>
        </p:style>
        <p:txBody>
          <a:bodyPr anchor="ctr">
            <a:sp3d/>
          </a:bodyPr>
          <a:lstStyle/>
          <a:p>
            <a:pPr algn="just">
              <a:lnSpc>
                <a:spcPct val="150000"/>
              </a:lnSpc>
              <a:spcBef>
                <a:spcPts val="1500"/>
              </a:spcBef>
              <a:buClr>
                <a:srgbClr val="FFC000"/>
              </a:buClr>
              <a:buFont typeface="Wingdings" pitchFamily="2" charset="2"/>
              <a:buChar char="u"/>
            </a:pPr>
            <a:r>
              <a:rPr lang="zh-CN" altLang="en-US" b="1" dirty="0" smtClean="0">
                <a:solidFill>
                  <a:schemeClr val="tx1"/>
                </a:solidFill>
                <a:latin typeface="微软雅黑" pitchFamily="34" charset="-122"/>
                <a:ea typeface="微软雅黑" pitchFamily="34" charset="-122"/>
              </a:rPr>
              <a:t>系统设置</a:t>
            </a:r>
            <a:r>
              <a:rPr lang="zh-CN" altLang="en-US" b="1" dirty="0">
                <a:solidFill>
                  <a:schemeClr val="tx1"/>
                </a:solidFill>
                <a:latin typeface="微软雅黑" pitchFamily="34" charset="-122"/>
                <a:ea typeface="微软雅黑" pitchFamily="34" charset="-122"/>
              </a:rPr>
              <a:t>包括</a:t>
            </a:r>
            <a:r>
              <a:rPr lang="zh-CN" altLang="en-US" b="1" dirty="0">
                <a:solidFill>
                  <a:srgbClr val="FF0000"/>
                </a:solidFill>
                <a:latin typeface="微软雅黑" pitchFamily="34" charset="-122"/>
                <a:ea typeface="微软雅黑" pitchFamily="34" charset="-122"/>
              </a:rPr>
              <a:t>数据连接及环境变量设置</a:t>
            </a:r>
            <a:r>
              <a:rPr lang="zh-CN" altLang="en-US" b="1" dirty="0">
                <a:solidFill>
                  <a:schemeClr val="tx1"/>
                </a:solidFill>
                <a:latin typeface="微软雅黑" pitchFamily="34" charset="-122"/>
                <a:ea typeface="微软雅黑" pitchFamily="34" charset="-122"/>
              </a:rPr>
              <a:t>、</a:t>
            </a:r>
            <a:r>
              <a:rPr lang="zh-CN" altLang="en-US" b="1" dirty="0">
                <a:solidFill>
                  <a:srgbClr val="FF0000"/>
                </a:solidFill>
                <a:latin typeface="微软雅黑" pitchFamily="34" charset="-122"/>
                <a:ea typeface="微软雅黑" pitchFamily="34" charset="-122"/>
              </a:rPr>
              <a:t>日志管理</a:t>
            </a:r>
            <a:r>
              <a:rPr lang="zh-CN" altLang="en-US" b="1" dirty="0">
                <a:solidFill>
                  <a:schemeClr val="tx1"/>
                </a:solidFill>
                <a:latin typeface="微软雅黑" pitchFamily="34" charset="-122"/>
                <a:ea typeface="微软雅黑" pitchFamily="34" charset="-122"/>
              </a:rPr>
              <a:t>、</a:t>
            </a:r>
            <a:r>
              <a:rPr lang="zh-CN" altLang="en-US" b="1" dirty="0">
                <a:solidFill>
                  <a:srgbClr val="FF0000"/>
                </a:solidFill>
                <a:latin typeface="微软雅黑" pitchFamily="34" charset="-122"/>
                <a:ea typeface="微软雅黑" pitchFamily="34" charset="-122"/>
              </a:rPr>
              <a:t>高程</a:t>
            </a:r>
            <a:r>
              <a:rPr lang="en-US" altLang="zh-CN" b="1" dirty="0">
                <a:solidFill>
                  <a:srgbClr val="FF0000"/>
                </a:solidFill>
                <a:latin typeface="微软雅黑" pitchFamily="34" charset="-122"/>
                <a:ea typeface="微软雅黑" pitchFamily="34" charset="-122"/>
              </a:rPr>
              <a:t>/</a:t>
            </a:r>
            <a:r>
              <a:rPr lang="zh-CN" altLang="en-US" b="1" dirty="0">
                <a:solidFill>
                  <a:srgbClr val="FF0000"/>
                </a:solidFill>
                <a:latin typeface="微软雅黑" pitchFamily="34" charset="-122"/>
                <a:ea typeface="微软雅黑" pitchFamily="34" charset="-122"/>
              </a:rPr>
              <a:t>坡度分级</a:t>
            </a:r>
            <a:r>
              <a:rPr lang="zh-CN" altLang="en-US" b="1" dirty="0">
                <a:solidFill>
                  <a:schemeClr val="tx1"/>
                </a:solidFill>
                <a:latin typeface="微软雅黑" pitchFamily="34" charset="-122"/>
                <a:ea typeface="微软雅黑" pitchFamily="34" charset="-122"/>
              </a:rPr>
              <a:t>、</a:t>
            </a:r>
            <a:r>
              <a:rPr lang="zh-CN" altLang="en-US" b="1" dirty="0">
                <a:solidFill>
                  <a:srgbClr val="FF0000"/>
                </a:solidFill>
                <a:latin typeface="微软雅黑" pitchFamily="34" charset="-122"/>
                <a:ea typeface="微软雅黑" pitchFamily="34" charset="-122"/>
              </a:rPr>
              <a:t>数据备份及恢复</a:t>
            </a:r>
            <a:r>
              <a:rPr lang="zh-CN" altLang="en-US" b="1" dirty="0">
                <a:solidFill>
                  <a:schemeClr val="tx1"/>
                </a:solidFill>
                <a:latin typeface="微软雅黑" pitchFamily="34" charset="-122"/>
                <a:ea typeface="微软雅黑" pitchFamily="34" charset="-122"/>
              </a:rPr>
              <a:t>、</a:t>
            </a:r>
            <a:r>
              <a:rPr lang="zh-CN" altLang="en-US" b="1" dirty="0">
                <a:solidFill>
                  <a:srgbClr val="FF0000"/>
                </a:solidFill>
                <a:latin typeface="微软雅黑" pitchFamily="34" charset="-122"/>
                <a:ea typeface="微软雅黑" pitchFamily="34" charset="-122"/>
              </a:rPr>
              <a:t>系统初始化</a:t>
            </a:r>
            <a:r>
              <a:rPr lang="zh-CN" altLang="en-US" b="1" dirty="0">
                <a:solidFill>
                  <a:schemeClr val="tx1"/>
                </a:solidFill>
                <a:latin typeface="微软雅黑" pitchFamily="34" charset="-122"/>
                <a:ea typeface="微软雅黑" pitchFamily="34" charset="-122"/>
              </a:rPr>
              <a:t>和</a:t>
            </a:r>
            <a:r>
              <a:rPr lang="zh-CN" altLang="en-US" b="1" dirty="0">
                <a:solidFill>
                  <a:srgbClr val="FF0000"/>
                </a:solidFill>
                <a:latin typeface="微软雅黑" pitchFamily="34" charset="-122"/>
                <a:ea typeface="微软雅黑" pitchFamily="34" charset="-122"/>
              </a:rPr>
              <a:t>数据投影检查</a:t>
            </a:r>
            <a:r>
              <a:rPr lang="zh-CN" altLang="en-US" b="1" dirty="0">
                <a:solidFill>
                  <a:schemeClr val="tx1"/>
                </a:solidFill>
                <a:latin typeface="微软雅黑" pitchFamily="34" charset="-122"/>
                <a:ea typeface="微软雅黑" pitchFamily="34" charset="-122"/>
              </a:rPr>
              <a:t>等功能。</a:t>
            </a:r>
            <a:endParaRPr lang="en-US" altLang="zh-CN" b="1" dirty="0" smtClean="0">
              <a:solidFill>
                <a:schemeClr val="tx1"/>
              </a:solidFill>
              <a:latin typeface="微软雅黑" pitchFamily="34" charset="-122"/>
              <a:ea typeface="微软雅黑" pitchFamily="34" charset="-122"/>
            </a:endParaRPr>
          </a:p>
        </p:txBody>
      </p:sp>
      <p:grpSp>
        <p:nvGrpSpPr>
          <p:cNvPr id="2" name="组合 24"/>
          <p:cNvGrpSpPr>
            <a:grpSpLocks/>
          </p:cNvGrpSpPr>
          <p:nvPr/>
        </p:nvGrpSpPr>
        <p:grpSpPr bwMode="auto">
          <a:xfrm>
            <a:off x="0" y="-71437"/>
            <a:ext cx="9144000" cy="1309688"/>
            <a:chOff x="0" y="-71462"/>
            <a:chExt cx="9144000" cy="1309218"/>
          </a:xfrm>
        </p:grpSpPr>
        <p:grpSp>
          <p:nvGrpSpPr>
            <p:cNvPr id="3" name="组合 21"/>
            <p:cNvGrpSpPr>
              <a:grpSpLocks/>
            </p:cNvGrpSpPr>
            <p:nvPr/>
          </p:nvGrpSpPr>
          <p:grpSpPr bwMode="auto">
            <a:xfrm>
              <a:off x="0" y="857232"/>
              <a:ext cx="9144000" cy="173037"/>
              <a:chOff x="0" y="827071"/>
              <a:chExt cx="9144000" cy="173037"/>
            </a:xfrm>
          </p:grpSpPr>
          <p:sp>
            <p:nvSpPr>
              <p:cNvPr id="21" name="矩形 20"/>
              <p:cNvSpPr/>
              <p:nvPr/>
            </p:nvSpPr>
            <p:spPr>
              <a:xfrm>
                <a:off x="0" y="920664"/>
                <a:ext cx="9144000" cy="45719"/>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3"/>
              </a:lnRef>
              <a:fillRef idx="2">
                <a:schemeClr val="accent3"/>
              </a:fillRef>
              <a:effectRef idx="1">
                <a:schemeClr val="accent3"/>
              </a:effectRef>
              <a:fontRef idx="minor">
                <a:schemeClr val="dk1"/>
              </a:fontRef>
            </p:style>
            <p:txBody>
              <a:bodyPr anchor="ctr"/>
              <a:lstStyle/>
              <a:p>
                <a:pPr algn="ctr" fontAlgn="auto">
                  <a:spcBef>
                    <a:spcPts val="0"/>
                  </a:spcBef>
                  <a:spcAft>
                    <a:spcPts val="0"/>
                  </a:spcAft>
                  <a:defRPr/>
                </a:pPr>
                <a:endParaRPr lang="zh-CN" altLang="en-US" kern="0">
                  <a:solidFill>
                    <a:sysClr val="window" lastClr="FFFFFF"/>
                  </a:solidFill>
                  <a:latin typeface="Constantia"/>
                  <a:ea typeface="微软雅黑"/>
                </a:endParaRPr>
              </a:p>
            </p:txBody>
          </p:sp>
          <p:grpSp>
            <p:nvGrpSpPr>
              <p:cNvPr id="4" name="组合 12"/>
              <p:cNvGrpSpPr>
                <a:grpSpLocks/>
              </p:cNvGrpSpPr>
              <p:nvPr/>
            </p:nvGrpSpPr>
            <p:grpSpPr bwMode="auto">
              <a:xfrm>
                <a:off x="8715404" y="827071"/>
                <a:ext cx="287337" cy="173037"/>
                <a:chOff x="8461697" y="933460"/>
                <a:chExt cx="358775" cy="244475"/>
              </a:xfrm>
            </p:grpSpPr>
            <p:sp>
              <p:nvSpPr>
                <p:cNvPr id="23" name="燕尾形 22"/>
                <p:cNvSpPr/>
                <p:nvPr/>
              </p:nvSpPr>
              <p:spPr>
                <a:xfrm>
                  <a:off x="8461661" y="932981"/>
                  <a:ext cx="180380" cy="244389"/>
                </a:xfrm>
                <a:prstGeom prst="chevron">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fontAlgn="auto">
                    <a:spcBef>
                      <a:spcPts val="0"/>
                    </a:spcBef>
                    <a:spcAft>
                      <a:spcPts val="0"/>
                    </a:spcAft>
                    <a:defRPr/>
                  </a:pPr>
                  <a:endParaRPr lang="zh-CN" altLang="en-US">
                    <a:solidFill>
                      <a:schemeClr val="tx1"/>
                    </a:solidFill>
                  </a:endParaRPr>
                </a:p>
              </p:txBody>
            </p:sp>
            <p:sp>
              <p:nvSpPr>
                <p:cNvPr id="24" name="燕尾形 23"/>
                <p:cNvSpPr/>
                <p:nvPr/>
              </p:nvSpPr>
              <p:spPr>
                <a:xfrm>
                  <a:off x="8642040" y="932981"/>
                  <a:ext cx="178397" cy="244389"/>
                </a:xfrm>
                <a:prstGeom prst="chevron">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fontAlgn="auto">
                    <a:spcBef>
                      <a:spcPts val="0"/>
                    </a:spcBef>
                    <a:spcAft>
                      <a:spcPts val="0"/>
                    </a:spcAft>
                    <a:defRPr/>
                  </a:pPr>
                  <a:endParaRPr lang="zh-CN" altLang="en-US">
                    <a:solidFill>
                      <a:schemeClr val="tx1"/>
                    </a:solidFill>
                  </a:endParaRPr>
                </a:p>
              </p:txBody>
            </p:sp>
          </p:grpSp>
        </p:grpSp>
        <p:pic>
          <p:nvPicPr>
            <p:cNvPr id="20" name="图片 19" descr="14-2.png"/>
            <p:cNvPicPr>
              <a:picLocks noChangeAspect="1"/>
            </p:cNvPicPr>
            <p:nvPr/>
          </p:nvPicPr>
          <p:blipFill>
            <a:blip r:embed="rId4" cstate="print">
              <a:lum bright="100000" contrast="12000"/>
              <a:extLst/>
            </a:blip>
            <a:srcRect l="38138" b="39864"/>
            <a:stretch>
              <a:fillRect/>
            </a:stretch>
          </p:blipFill>
          <p:spPr bwMode="auto">
            <a:xfrm>
              <a:off x="5786446" y="-71462"/>
              <a:ext cx="3044754" cy="1309218"/>
            </a:xfrm>
            <a:prstGeom prst="rect">
              <a:avLst/>
            </a:prstGeom>
            <a:noFill/>
            <a:ln>
              <a:noFill/>
            </a:ln>
            <a:effectLst>
              <a:outerShdw blurRad="190500" dist="228600" dir="2700000" algn="ctr">
                <a:srgbClr val="000000">
                  <a:alpha val="30000"/>
                </a:srgbClr>
              </a:outerShdw>
            </a:effectLst>
            <a:scene3d>
              <a:camera prst="perspectiveRelaxed"/>
              <a:lightRig rig="threePt" dir="t"/>
            </a:scene3d>
            <a:extLst/>
          </p:spPr>
        </p:pic>
      </p:grpSp>
      <p:sp>
        <p:nvSpPr>
          <p:cNvPr id="25" name="标题 1"/>
          <p:cNvSpPr>
            <a:spLocks noGrp="1"/>
          </p:cNvSpPr>
          <p:nvPr>
            <p:ph type="ctrTitle"/>
          </p:nvPr>
        </p:nvSpPr>
        <p:spPr>
          <a:xfrm>
            <a:off x="71438" y="-27383"/>
            <a:ext cx="9072562" cy="884634"/>
          </a:xfrm>
        </p:spPr>
        <p:txBody>
          <a:bodyPr vert="horz" lIns="91440" tIns="45720" rIns="91440" bIns="45720" rtlCol="0" anchor="b">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zh-CN" altLang="en-US" sz="4400" b="1" spc="50" dirty="0" smtClean="0">
                <a:ln w="11430"/>
                <a:solidFill>
                  <a:srgbClr val="7030A0"/>
                </a:solidFill>
                <a:effectLst>
                  <a:outerShdw blurRad="76200" dist="50800" dir="5400000" algn="tl" rotWithShape="0">
                    <a:srgbClr val="000000">
                      <a:alpha val="65000"/>
                    </a:srgbClr>
                  </a:outerShdw>
                </a:effectLst>
                <a:latin typeface="微软雅黑" pitchFamily="34" charset="-122"/>
                <a:ea typeface="微软雅黑" pitchFamily="34" charset="-122"/>
              </a:rPr>
              <a:t>五、基本统计软件功能</a:t>
            </a:r>
            <a:r>
              <a:rPr lang="en-US" altLang="zh-CN" sz="4400" b="1" spc="50" dirty="0" smtClean="0">
                <a:ln w="11430"/>
                <a:solidFill>
                  <a:srgbClr val="7030A0"/>
                </a:solidFill>
                <a:effectLst>
                  <a:outerShdw blurRad="76200" dist="50800" dir="5400000" algn="tl" rotWithShape="0">
                    <a:srgbClr val="000000">
                      <a:alpha val="65000"/>
                    </a:srgbClr>
                  </a:outerShdw>
                </a:effectLst>
                <a:latin typeface="微软雅黑" pitchFamily="34" charset="-122"/>
                <a:ea typeface="微软雅黑" pitchFamily="34" charset="-122"/>
              </a:rPr>
              <a:t>—</a:t>
            </a:r>
            <a:r>
              <a:rPr lang="zh-CN" altLang="en-US" sz="3600" b="1" spc="50" dirty="0" smtClean="0">
                <a:ln w="11430"/>
                <a:solidFill>
                  <a:srgbClr val="7030A0"/>
                </a:solidFill>
                <a:effectLst>
                  <a:outerShdw blurRad="76200" dist="50800" dir="5400000" algn="tl" rotWithShape="0">
                    <a:srgbClr val="000000">
                      <a:alpha val="65000"/>
                    </a:srgbClr>
                  </a:outerShdw>
                </a:effectLst>
                <a:latin typeface="微软雅黑" pitchFamily="34" charset="-122"/>
                <a:ea typeface="微软雅黑" pitchFamily="34" charset="-122"/>
              </a:rPr>
              <a:t>系统设置</a:t>
            </a:r>
            <a:endParaRPr lang="zh-CN" altLang="en-US" sz="3600" b="1" spc="50" dirty="0">
              <a:ln w="11430"/>
              <a:solidFill>
                <a:srgbClr val="7030A0"/>
              </a:solidFill>
              <a:effectLst>
                <a:outerShdw blurRad="76200" dist="50800" dir="5400000" algn="tl" rotWithShape="0">
                  <a:srgbClr val="000000">
                    <a:alpha val="65000"/>
                  </a:srgbClr>
                </a:outerShdw>
              </a:effectLst>
              <a:latin typeface="微软雅黑" pitchFamily="34" charset="-122"/>
              <a:ea typeface="微软雅黑" pitchFamily="34" charset="-122"/>
            </a:endParaRPr>
          </a:p>
        </p:txBody>
      </p:sp>
      <p:sp>
        <p:nvSpPr>
          <p:cNvPr id="5" name="灯片编号占位符 4"/>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99</a:t>
            </a:fld>
            <a:endParaRPr lang="zh-CN" altLang="en-US">
              <a:solidFill>
                <a:prstClr val="black">
                  <a:tint val="75000"/>
                </a:prstClr>
              </a:solidFill>
            </a:endParaRPr>
          </a:p>
        </p:txBody>
      </p:sp>
    </p:spTree>
    <p:extLst>
      <p:ext uri="{BB962C8B-B14F-4D97-AF65-F5344CB8AC3E}">
        <p14:creationId xmlns:p14="http://schemas.microsoft.com/office/powerpoint/2010/main" xmlns="" val="3931353736"/>
      </p:ext>
    </p:extLst>
  </p:cSld>
  <p:clrMapOvr>
    <a:masterClrMapping/>
  </p:clrMapOvr>
  <p:transition>
    <p:fade/>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pKOZHO13yzUCaepRpRzBw5w"/>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pKOZHO13yzUCaepRpRzBw5w"/>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pKOZHO13yzUCaepRpRzBw5w"/>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pKOZHO13yzUCaepRpRzBw5w"/>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pKOZHO13yzUCaepRpRzBw5w"/>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pKOZHO13yzUCaepRpRzBw5w"/>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pKOZHO13yzUCaepRpRzBw5w"/>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pKOZHO13yzUCaepRpRzBw5w"/>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pKOZHO13yzUCaepRpRzBw5w"/>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pKOZHO13yzUCaepRpRzBw5w"/>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pKOZHO13yzUCaepRpRzBw5w"/>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pKOZHO13yzUCaepRpRzBw5w"/>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pKOZHO13yzUCaepRpRzBw5w"/>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pKOZHO13yzUCaepRpRzBw5w"/>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自定义设计方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自定义设计方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5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otalTime>8562</TotalTime>
  <Words>11772</Words>
  <Application>Microsoft Office PowerPoint</Application>
  <PresentationFormat>全屏显示(4:3)</PresentationFormat>
  <Paragraphs>1635</Paragraphs>
  <Slides>149</Slides>
  <Notes>72</Notes>
  <HiddenSlides>1</HiddenSlides>
  <MMClips>0</MMClips>
  <ScaleCrop>false</ScaleCrop>
  <HeadingPairs>
    <vt:vector size="6" baseType="variant">
      <vt:variant>
        <vt:lpstr>主题</vt:lpstr>
      </vt:variant>
      <vt:variant>
        <vt:i4>5</vt:i4>
      </vt:variant>
      <vt:variant>
        <vt:lpstr>嵌入 OLE 服务器</vt:lpstr>
      </vt:variant>
      <vt:variant>
        <vt:i4>1</vt:i4>
      </vt:variant>
      <vt:variant>
        <vt:lpstr>幻灯片标题</vt:lpstr>
      </vt:variant>
      <vt:variant>
        <vt:i4>149</vt:i4>
      </vt:variant>
    </vt:vector>
  </HeadingPairs>
  <TitlesOfParts>
    <vt:vector size="155" baseType="lpstr">
      <vt:lpstr>Office 主题</vt:lpstr>
      <vt:lpstr>1_自定义设计方案</vt:lpstr>
      <vt:lpstr>自定义设计方案</vt:lpstr>
      <vt:lpstr>1_Office 主题</vt:lpstr>
      <vt:lpstr>5_Office 主题</vt:lpstr>
      <vt:lpstr>Visio</vt:lpstr>
      <vt:lpstr>地理国情普查统计分析</vt:lpstr>
      <vt:lpstr>幻灯片 2</vt:lpstr>
      <vt:lpstr>幻灯片 3</vt:lpstr>
      <vt:lpstr>幻灯片 4</vt:lpstr>
      <vt:lpstr>幻灯片 5</vt:lpstr>
      <vt:lpstr>幻灯片 6</vt:lpstr>
      <vt:lpstr>幻灯片 7</vt:lpstr>
      <vt:lpstr>幻灯片 8</vt:lpstr>
      <vt:lpstr>幻灯片 9</vt:lpstr>
      <vt:lpstr>幻灯片 10</vt:lpstr>
      <vt:lpstr>幻灯片 11</vt:lpstr>
      <vt:lpstr>幻灯片 12</vt:lpstr>
      <vt:lpstr>幻灯片 13</vt:lpstr>
      <vt:lpstr>幻灯片 14</vt:lpstr>
      <vt:lpstr>幻灯片 15</vt:lpstr>
      <vt:lpstr>幻灯片 16</vt:lpstr>
      <vt:lpstr>幻灯片 17</vt:lpstr>
      <vt:lpstr>幻灯片 18</vt:lpstr>
      <vt:lpstr>幻灯片 19</vt:lpstr>
      <vt:lpstr>幻灯片 20</vt:lpstr>
      <vt:lpstr>幻灯片 21</vt:lpstr>
      <vt:lpstr>幻灯片 22</vt:lpstr>
      <vt:lpstr>幻灯片 23</vt:lpstr>
      <vt:lpstr>幻灯片 24</vt:lpstr>
      <vt:lpstr>幻灯片 25</vt:lpstr>
      <vt:lpstr>幻灯片 26</vt:lpstr>
      <vt:lpstr>幻灯片 27</vt:lpstr>
      <vt:lpstr>幻灯片 28</vt:lpstr>
      <vt:lpstr>幻灯片 29</vt:lpstr>
      <vt:lpstr>幻灯片 30</vt:lpstr>
      <vt:lpstr>幻灯片 31</vt:lpstr>
      <vt:lpstr>幻灯片 32</vt:lpstr>
      <vt:lpstr>幻灯片 33</vt:lpstr>
      <vt:lpstr>幻灯片 34</vt:lpstr>
      <vt:lpstr>幻灯片 35</vt:lpstr>
      <vt:lpstr>幻灯片 36</vt:lpstr>
      <vt:lpstr>幻灯片 37</vt:lpstr>
      <vt:lpstr>幻灯片 38</vt:lpstr>
      <vt:lpstr>幻灯片 39</vt:lpstr>
      <vt:lpstr>幻灯片 40</vt:lpstr>
      <vt:lpstr>幻灯片 41</vt:lpstr>
      <vt:lpstr>幻灯片 42</vt:lpstr>
      <vt:lpstr>幻灯片 43</vt:lpstr>
      <vt:lpstr>幻灯片 44</vt:lpstr>
      <vt:lpstr>幻灯片 45</vt:lpstr>
      <vt:lpstr>幻灯片 46</vt:lpstr>
      <vt:lpstr>幻灯片 47</vt:lpstr>
      <vt:lpstr>幻灯片 48</vt:lpstr>
      <vt:lpstr>幻灯片 49</vt:lpstr>
      <vt:lpstr>幻灯片 50</vt:lpstr>
      <vt:lpstr>幻灯片 51</vt:lpstr>
      <vt:lpstr>幻灯片 52</vt:lpstr>
      <vt:lpstr>幻灯片 53</vt:lpstr>
      <vt:lpstr>幻灯片 54</vt:lpstr>
      <vt:lpstr>幻灯片 55</vt:lpstr>
      <vt:lpstr>幻灯片 56</vt:lpstr>
      <vt:lpstr>幻灯片 57</vt:lpstr>
      <vt:lpstr>幻灯片 58</vt:lpstr>
      <vt:lpstr>幻灯片 59</vt:lpstr>
      <vt:lpstr>幻灯片 60</vt:lpstr>
      <vt:lpstr>幻灯片 61</vt:lpstr>
      <vt:lpstr>幻灯片 62</vt:lpstr>
      <vt:lpstr>幻灯片 63</vt:lpstr>
      <vt:lpstr>幻灯片 64</vt:lpstr>
      <vt:lpstr>幻灯片 65</vt:lpstr>
      <vt:lpstr>幻灯片 66</vt:lpstr>
      <vt:lpstr>幻灯片 67</vt:lpstr>
      <vt:lpstr>幻灯片 68</vt:lpstr>
      <vt:lpstr>幻灯片 69</vt:lpstr>
      <vt:lpstr>幻灯片 70</vt:lpstr>
      <vt:lpstr>幻灯片 71</vt:lpstr>
      <vt:lpstr>幻灯片 72</vt:lpstr>
      <vt:lpstr>幻灯片 73</vt:lpstr>
      <vt:lpstr>幻灯片 74</vt:lpstr>
      <vt:lpstr>幻灯片 75</vt:lpstr>
      <vt:lpstr>幻灯片 76</vt:lpstr>
      <vt:lpstr>幻灯片 77</vt:lpstr>
      <vt:lpstr>幻灯片 78</vt:lpstr>
      <vt:lpstr>幻灯片 79</vt:lpstr>
      <vt:lpstr>幻灯片 80</vt:lpstr>
      <vt:lpstr>内容</vt:lpstr>
      <vt:lpstr>一、基本统计软件概述</vt:lpstr>
      <vt:lpstr>一、基本统计软件概述</vt:lpstr>
      <vt:lpstr>二、基本统计软件流程</vt:lpstr>
      <vt:lpstr>三、软硬件环境要求</vt:lpstr>
      <vt:lpstr>幻灯片 86</vt:lpstr>
      <vt:lpstr>幻灯片 87</vt:lpstr>
      <vt:lpstr>幻灯片 88</vt:lpstr>
      <vt:lpstr>幻灯片 89</vt:lpstr>
      <vt:lpstr>幻灯片 90</vt:lpstr>
      <vt:lpstr>幻灯片 91</vt:lpstr>
      <vt:lpstr>幻灯片 92</vt:lpstr>
      <vt:lpstr>幻灯片 93</vt:lpstr>
      <vt:lpstr>幻灯片 94</vt:lpstr>
      <vt:lpstr>幻灯片 95</vt:lpstr>
      <vt:lpstr>幻灯片 96</vt:lpstr>
      <vt:lpstr>五、基本统计软件功能</vt:lpstr>
      <vt:lpstr>五、基本统计软件功能</vt:lpstr>
      <vt:lpstr>五、基本统计软件功能—系统设置</vt:lpstr>
      <vt:lpstr>幻灯片 100</vt:lpstr>
      <vt:lpstr>幻灯片 101</vt:lpstr>
      <vt:lpstr>幻灯片 102</vt:lpstr>
      <vt:lpstr>幻灯片 103</vt:lpstr>
      <vt:lpstr>幻灯片 104</vt:lpstr>
      <vt:lpstr>幻灯片 105</vt:lpstr>
      <vt:lpstr>幻灯片 106</vt:lpstr>
      <vt:lpstr>幻灯片 107</vt:lpstr>
      <vt:lpstr>幻灯片 108</vt:lpstr>
      <vt:lpstr>幻灯片 109</vt:lpstr>
      <vt:lpstr>幻灯片 110</vt:lpstr>
      <vt:lpstr>幻灯片 111</vt:lpstr>
      <vt:lpstr>幻灯片 112</vt:lpstr>
      <vt:lpstr>幻灯片 113</vt:lpstr>
      <vt:lpstr>幻灯片 114</vt:lpstr>
      <vt:lpstr>幻灯片 115</vt:lpstr>
      <vt:lpstr>幻灯片 116</vt:lpstr>
      <vt:lpstr>幻灯片 117</vt:lpstr>
      <vt:lpstr>幻灯片 118</vt:lpstr>
      <vt:lpstr>幻灯片 119</vt:lpstr>
      <vt:lpstr>幻灯片 120</vt:lpstr>
      <vt:lpstr>幻灯片 121</vt:lpstr>
      <vt:lpstr>幻灯片 122</vt:lpstr>
      <vt:lpstr>幻灯片 123</vt:lpstr>
      <vt:lpstr>幻灯片 124</vt:lpstr>
      <vt:lpstr>幻灯片 125</vt:lpstr>
      <vt:lpstr>幻灯片 126</vt:lpstr>
      <vt:lpstr>幻灯片 127</vt:lpstr>
      <vt:lpstr>幻灯片 128</vt:lpstr>
      <vt:lpstr>幻灯片 129</vt:lpstr>
      <vt:lpstr>幻灯片 130</vt:lpstr>
      <vt:lpstr>幻灯片 131</vt:lpstr>
      <vt:lpstr>幻灯片 132</vt:lpstr>
      <vt:lpstr>幻灯片 133</vt:lpstr>
      <vt:lpstr>幻灯片 134</vt:lpstr>
      <vt:lpstr>幻灯片 135</vt:lpstr>
      <vt:lpstr>幻灯片 136</vt:lpstr>
      <vt:lpstr>幻灯片 137</vt:lpstr>
      <vt:lpstr>幻灯片 138</vt:lpstr>
      <vt:lpstr>幻灯片 139</vt:lpstr>
      <vt:lpstr>幻灯片 140</vt:lpstr>
      <vt:lpstr>幻灯片 141</vt:lpstr>
      <vt:lpstr>幻灯片 142</vt:lpstr>
      <vt:lpstr>幻灯片 143</vt:lpstr>
      <vt:lpstr>幻灯片 144</vt:lpstr>
      <vt:lpstr>幻灯片 145</vt:lpstr>
      <vt:lpstr>幻灯片 146</vt:lpstr>
      <vt:lpstr>幻灯片 147</vt:lpstr>
      <vt:lpstr>幻灯片 148</vt:lpstr>
      <vt:lpstr>幻灯片 149</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地理国情普查基本统计 技术规定</dc:title>
  <dc:creator>dongchun</dc:creator>
  <cp:lastModifiedBy>dell</cp:lastModifiedBy>
  <cp:revision>475</cp:revision>
  <dcterms:modified xsi:type="dcterms:W3CDTF">2014-12-08T03:59:44Z</dcterms:modified>
</cp:coreProperties>
</file>